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69"/>
  </p:notesMasterIdLst>
  <p:handoutMasterIdLst>
    <p:handoutMasterId r:id="rId70"/>
  </p:handoutMasterIdLst>
  <p:sldIdLst>
    <p:sldId id="285" r:id="rId6"/>
    <p:sldId id="256" r:id="rId7"/>
    <p:sldId id="257" r:id="rId8"/>
    <p:sldId id="260" r:id="rId9"/>
    <p:sldId id="363" r:id="rId10"/>
    <p:sldId id="364" r:id="rId11"/>
    <p:sldId id="365" r:id="rId12"/>
    <p:sldId id="366" r:id="rId13"/>
    <p:sldId id="368" r:id="rId14"/>
    <p:sldId id="367" r:id="rId15"/>
    <p:sldId id="369" r:id="rId16"/>
    <p:sldId id="370" r:id="rId17"/>
    <p:sldId id="371" r:id="rId18"/>
    <p:sldId id="372" r:id="rId19"/>
    <p:sldId id="373" r:id="rId20"/>
    <p:sldId id="374" r:id="rId21"/>
    <p:sldId id="317" r:id="rId22"/>
    <p:sldId id="313" r:id="rId23"/>
    <p:sldId id="314" r:id="rId24"/>
    <p:sldId id="315" r:id="rId25"/>
    <p:sldId id="375" r:id="rId26"/>
    <p:sldId id="316" r:id="rId27"/>
    <p:sldId id="319" r:id="rId28"/>
    <p:sldId id="320" r:id="rId29"/>
    <p:sldId id="321" r:id="rId30"/>
    <p:sldId id="322" r:id="rId31"/>
    <p:sldId id="323" r:id="rId32"/>
    <p:sldId id="318" r:id="rId33"/>
    <p:sldId id="324" r:id="rId34"/>
    <p:sldId id="326" r:id="rId35"/>
    <p:sldId id="325" r:id="rId36"/>
    <p:sldId id="327" r:id="rId37"/>
    <p:sldId id="328" r:id="rId38"/>
    <p:sldId id="329" r:id="rId39"/>
    <p:sldId id="330" r:id="rId40"/>
    <p:sldId id="331" r:id="rId41"/>
    <p:sldId id="332" r:id="rId42"/>
    <p:sldId id="337" r:id="rId43"/>
    <p:sldId id="339" r:id="rId44"/>
    <p:sldId id="340" r:id="rId45"/>
    <p:sldId id="341" r:id="rId46"/>
    <p:sldId id="342" r:id="rId47"/>
    <p:sldId id="343" r:id="rId48"/>
    <p:sldId id="344" r:id="rId49"/>
    <p:sldId id="345" r:id="rId50"/>
    <p:sldId id="346" r:id="rId51"/>
    <p:sldId id="347" r:id="rId52"/>
    <p:sldId id="348" r:id="rId53"/>
    <p:sldId id="349" r:id="rId54"/>
    <p:sldId id="350" r:id="rId55"/>
    <p:sldId id="351" r:id="rId56"/>
    <p:sldId id="352" r:id="rId57"/>
    <p:sldId id="353" r:id="rId58"/>
    <p:sldId id="354" r:id="rId59"/>
    <p:sldId id="355" r:id="rId60"/>
    <p:sldId id="356" r:id="rId61"/>
    <p:sldId id="357" r:id="rId62"/>
    <p:sldId id="358" r:id="rId63"/>
    <p:sldId id="360" r:id="rId64"/>
    <p:sldId id="361" r:id="rId65"/>
    <p:sldId id="362" r:id="rId66"/>
    <p:sldId id="299" r:id="rId67"/>
    <p:sldId id="268" r:id="rId6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8B9"/>
    <a:srgbClr val="0078D7"/>
    <a:srgbClr val="00188F"/>
    <a:srgbClr val="107C10"/>
    <a:srgbClr val="008272"/>
    <a:srgbClr val="B4009E"/>
    <a:srgbClr val="002050"/>
    <a:srgbClr val="00BCF2"/>
    <a:srgbClr val="525252"/>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FC4D5E-0EB2-4087-9996-87C361075323}" v="24" dt="2021-11-23T02:30:41.5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4727" autoAdjust="0"/>
  </p:normalViewPr>
  <p:slideViewPr>
    <p:cSldViewPr snapToGrid="0">
      <p:cViewPr varScale="1">
        <p:scale>
          <a:sx n="70" d="100"/>
          <a:sy n="70" d="100"/>
        </p:scale>
        <p:origin x="1525"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notesMaster" Target="notesMasters/notesMaster1.xml"/><Relationship Id="rId77"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handoutMaster" Target="handoutMasters/handoutMaster1.xml"/><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microsoft.com/office/2016/11/relationships/changesInfo" Target="changesInfos/changesInfo1.xml"/><Relationship Id="rId7" Type="http://schemas.openxmlformats.org/officeDocument/2006/relationships/slide" Target="slides/slide2.xml"/><Relationship Id="rId71" Type="http://schemas.openxmlformats.org/officeDocument/2006/relationships/commentAuthors" Target="commentAuthors.xml"/><Relationship Id="rId2" Type="http://schemas.openxmlformats.org/officeDocument/2006/relationships/customXml" Target="../customXml/item2.xml"/><Relationship Id="rId29" Type="http://schemas.openxmlformats.org/officeDocument/2006/relationships/slide" Target="slides/slide2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deep Nair" userId="de867f30-f0e1-452b-914f-80bb3c85f24b" providerId="ADAL" clId="{52FC4D5E-0EB2-4087-9996-87C361075323}"/>
    <pc:docChg chg="undo custSel addSld modSld sldOrd modMainMaster">
      <pc:chgData name="Pradeep Nair" userId="de867f30-f0e1-452b-914f-80bb3c85f24b" providerId="ADAL" clId="{52FC4D5E-0EB2-4087-9996-87C361075323}" dt="2021-11-24T11:54:34.588" v="3684" actId="20577"/>
      <pc:docMkLst>
        <pc:docMk/>
      </pc:docMkLst>
      <pc:sldChg chg="mod modShow">
        <pc:chgData name="Pradeep Nair" userId="de867f30-f0e1-452b-914f-80bb3c85f24b" providerId="ADAL" clId="{52FC4D5E-0EB2-4087-9996-87C361075323}" dt="2021-11-23T01:29:02.288" v="8" actId="729"/>
        <pc:sldMkLst>
          <pc:docMk/>
          <pc:sldMk cId="1076368552" sldId="257"/>
        </pc:sldMkLst>
      </pc:sldChg>
      <pc:sldChg chg="modNotesTx">
        <pc:chgData name="Pradeep Nair" userId="de867f30-f0e1-452b-914f-80bb3c85f24b" providerId="ADAL" clId="{52FC4D5E-0EB2-4087-9996-87C361075323}" dt="2021-11-23T01:29:57.624" v="17"/>
        <pc:sldMkLst>
          <pc:docMk/>
          <pc:sldMk cId="121877400" sldId="313"/>
        </pc:sldMkLst>
      </pc:sldChg>
      <pc:sldChg chg="modNotesTx">
        <pc:chgData name="Pradeep Nair" userId="de867f30-f0e1-452b-914f-80bb3c85f24b" providerId="ADAL" clId="{52FC4D5E-0EB2-4087-9996-87C361075323}" dt="2021-11-23T01:30:42.447" v="37" actId="33524"/>
        <pc:sldMkLst>
          <pc:docMk/>
          <pc:sldMk cId="1052278864" sldId="314"/>
        </pc:sldMkLst>
      </pc:sldChg>
      <pc:sldChg chg="modNotesTx">
        <pc:chgData name="Pradeep Nair" userId="de867f30-f0e1-452b-914f-80bb3c85f24b" providerId="ADAL" clId="{52FC4D5E-0EB2-4087-9996-87C361075323}" dt="2021-11-23T01:31:11.386" v="41" actId="12"/>
        <pc:sldMkLst>
          <pc:docMk/>
          <pc:sldMk cId="1271816212" sldId="315"/>
        </pc:sldMkLst>
      </pc:sldChg>
      <pc:sldChg chg="modSp mod modNotesTx">
        <pc:chgData name="Pradeep Nair" userId="de867f30-f0e1-452b-914f-80bb3c85f24b" providerId="ADAL" clId="{52FC4D5E-0EB2-4087-9996-87C361075323}" dt="2021-11-23T09:51:22.699" v="3678" actId="404"/>
        <pc:sldMkLst>
          <pc:docMk/>
          <pc:sldMk cId="1166696058" sldId="316"/>
        </pc:sldMkLst>
        <pc:spChg chg="mod">
          <ac:chgData name="Pradeep Nair" userId="de867f30-f0e1-452b-914f-80bb3c85f24b" providerId="ADAL" clId="{52FC4D5E-0EB2-4087-9996-87C361075323}" dt="2021-11-23T09:51:22.699" v="3678" actId="404"/>
          <ac:spMkLst>
            <pc:docMk/>
            <pc:sldMk cId="1166696058" sldId="316"/>
            <ac:spMk id="4" creationId="{00000000-0000-0000-0000-000000000000}"/>
          </ac:spMkLst>
        </pc:spChg>
      </pc:sldChg>
      <pc:sldChg chg="addSp modSp mod ord modAnim modNotesTx">
        <pc:chgData name="Pradeep Nair" userId="de867f30-f0e1-452b-914f-80bb3c85f24b" providerId="ADAL" clId="{52FC4D5E-0EB2-4087-9996-87C361075323}" dt="2021-11-23T02:24:32.483" v="3614" actId="20577"/>
        <pc:sldMkLst>
          <pc:docMk/>
          <pc:sldMk cId="629562601" sldId="317"/>
        </pc:sldMkLst>
        <pc:spChg chg="add mod">
          <ac:chgData name="Pradeep Nair" userId="de867f30-f0e1-452b-914f-80bb3c85f24b" providerId="ADAL" clId="{52FC4D5E-0EB2-4087-9996-87C361075323}" dt="2021-11-23T02:24:05.514" v="3606" actId="404"/>
          <ac:spMkLst>
            <pc:docMk/>
            <pc:sldMk cId="629562601" sldId="317"/>
            <ac:spMk id="3" creationId="{09D4AAFF-2680-42FD-AE9C-72C37933D5EB}"/>
          </ac:spMkLst>
        </pc:spChg>
        <pc:spChg chg="mod">
          <ac:chgData name="Pradeep Nair" userId="de867f30-f0e1-452b-914f-80bb3c85f24b" providerId="ADAL" clId="{52FC4D5E-0EB2-4087-9996-87C361075323}" dt="2021-11-23T02:22:40.187" v="3576" actId="1076"/>
          <ac:spMkLst>
            <pc:docMk/>
            <pc:sldMk cId="629562601" sldId="317"/>
            <ac:spMk id="4" creationId="{00000000-0000-0000-0000-000000000000}"/>
          </ac:spMkLst>
        </pc:spChg>
      </pc:sldChg>
      <pc:sldChg chg="mod modShow">
        <pc:chgData name="Pradeep Nair" userId="de867f30-f0e1-452b-914f-80bb3c85f24b" providerId="ADAL" clId="{52FC4D5E-0EB2-4087-9996-87C361075323}" dt="2021-11-23T02:25:40.633" v="3615" actId="729"/>
        <pc:sldMkLst>
          <pc:docMk/>
          <pc:sldMk cId="5840868" sldId="318"/>
        </pc:sldMkLst>
      </pc:sldChg>
      <pc:sldChg chg="modSp mod">
        <pc:chgData name="Pradeep Nair" userId="de867f30-f0e1-452b-914f-80bb3c85f24b" providerId="ADAL" clId="{52FC4D5E-0EB2-4087-9996-87C361075323}" dt="2021-11-23T01:43:12.075" v="48" actId="404"/>
        <pc:sldMkLst>
          <pc:docMk/>
          <pc:sldMk cId="192197064" sldId="319"/>
        </pc:sldMkLst>
        <pc:spChg chg="mod">
          <ac:chgData name="Pradeep Nair" userId="de867f30-f0e1-452b-914f-80bb3c85f24b" providerId="ADAL" clId="{52FC4D5E-0EB2-4087-9996-87C361075323}" dt="2021-11-23T01:43:12.075" v="48" actId="404"/>
          <ac:spMkLst>
            <pc:docMk/>
            <pc:sldMk cId="192197064" sldId="319"/>
            <ac:spMk id="4" creationId="{00000000-0000-0000-0000-000000000000}"/>
          </ac:spMkLst>
        </pc:spChg>
      </pc:sldChg>
      <pc:sldChg chg="modSp mod">
        <pc:chgData name="Pradeep Nair" userId="de867f30-f0e1-452b-914f-80bb3c85f24b" providerId="ADAL" clId="{52FC4D5E-0EB2-4087-9996-87C361075323}" dt="2021-11-23T01:47:13.738" v="71" actId="14100"/>
        <pc:sldMkLst>
          <pc:docMk/>
          <pc:sldMk cId="1216569374" sldId="320"/>
        </pc:sldMkLst>
        <pc:spChg chg="mod">
          <ac:chgData name="Pradeep Nair" userId="de867f30-f0e1-452b-914f-80bb3c85f24b" providerId="ADAL" clId="{52FC4D5E-0EB2-4087-9996-87C361075323}" dt="2021-11-23T01:46:37.305" v="55" actId="14100"/>
          <ac:spMkLst>
            <pc:docMk/>
            <pc:sldMk cId="1216569374" sldId="320"/>
            <ac:spMk id="29" creationId="{00000000-0000-0000-0000-000000000000}"/>
          </ac:spMkLst>
        </pc:spChg>
        <pc:spChg chg="mod">
          <ac:chgData name="Pradeep Nair" userId="de867f30-f0e1-452b-914f-80bb3c85f24b" providerId="ADAL" clId="{52FC4D5E-0EB2-4087-9996-87C361075323}" dt="2021-11-23T01:46:27.406" v="52" actId="404"/>
          <ac:spMkLst>
            <pc:docMk/>
            <pc:sldMk cId="1216569374" sldId="320"/>
            <ac:spMk id="35" creationId="{00000000-0000-0000-0000-000000000000}"/>
          </ac:spMkLst>
        </pc:spChg>
        <pc:spChg chg="mod">
          <ac:chgData name="Pradeep Nair" userId="de867f30-f0e1-452b-914f-80bb3c85f24b" providerId="ADAL" clId="{52FC4D5E-0EB2-4087-9996-87C361075323}" dt="2021-11-23T01:46:43.842" v="58" actId="403"/>
          <ac:spMkLst>
            <pc:docMk/>
            <pc:sldMk cId="1216569374" sldId="320"/>
            <ac:spMk id="36" creationId="{00000000-0000-0000-0000-000000000000}"/>
          </ac:spMkLst>
        </pc:spChg>
        <pc:spChg chg="mod">
          <ac:chgData name="Pradeep Nair" userId="de867f30-f0e1-452b-914f-80bb3c85f24b" providerId="ADAL" clId="{52FC4D5E-0EB2-4087-9996-87C361075323}" dt="2021-11-23T01:46:48.717" v="61" actId="403"/>
          <ac:spMkLst>
            <pc:docMk/>
            <pc:sldMk cId="1216569374" sldId="320"/>
            <ac:spMk id="37" creationId="{00000000-0000-0000-0000-000000000000}"/>
          </ac:spMkLst>
        </pc:spChg>
        <pc:spChg chg="mod">
          <ac:chgData name="Pradeep Nair" userId="de867f30-f0e1-452b-914f-80bb3c85f24b" providerId="ADAL" clId="{52FC4D5E-0EB2-4087-9996-87C361075323}" dt="2021-11-23T01:46:52.877" v="64" actId="403"/>
          <ac:spMkLst>
            <pc:docMk/>
            <pc:sldMk cId="1216569374" sldId="320"/>
            <ac:spMk id="38" creationId="{00000000-0000-0000-0000-000000000000}"/>
          </ac:spMkLst>
        </pc:spChg>
        <pc:spChg chg="mod">
          <ac:chgData name="Pradeep Nair" userId="de867f30-f0e1-452b-914f-80bb3c85f24b" providerId="ADAL" clId="{52FC4D5E-0EB2-4087-9996-87C361075323}" dt="2021-11-23T01:47:13.738" v="71" actId="14100"/>
          <ac:spMkLst>
            <pc:docMk/>
            <pc:sldMk cId="1216569374" sldId="320"/>
            <ac:spMk id="45" creationId="{00000000-0000-0000-0000-000000000000}"/>
          </ac:spMkLst>
        </pc:spChg>
        <pc:spChg chg="mod">
          <ac:chgData name="Pradeep Nair" userId="de867f30-f0e1-452b-914f-80bb3c85f24b" providerId="ADAL" clId="{52FC4D5E-0EB2-4087-9996-87C361075323}" dt="2021-11-23T01:47:01.615" v="66" actId="403"/>
          <ac:spMkLst>
            <pc:docMk/>
            <pc:sldMk cId="1216569374" sldId="320"/>
            <ac:spMk id="46" creationId="{00000000-0000-0000-0000-000000000000}"/>
          </ac:spMkLst>
        </pc:spChg>
        <pc:spChg chg="mod">
          <ac:chgData name="Pradeep Nair" userId="de867f30-f0e1-452b-914f-80bb3c85f24b" providerId="ADAL" clId="{52FC4D5E-0EB2-4087-9996-87C361075323}" dt="2021-11-23T01:47:07.749" v="68" actId="403"/>
          <ac:spMkLst>
            <pc:docMk/>
            <pc:sldMk cId="1216569374" sldId="320"/>
            <ac:spMk id="50" creationId="{00000000-0000-0000-0000-000000000000}"/>
          </ac:spMkLst>
        </pc:spChg>
      </pc:sldChg>
      <pc:sldChg chg="modSp mod">
        <pc:chgData name="Pradeep Nair" userId="de867f30-f0e1-452b-914f-80bb3c85f24b" providerId="ADAL" clId="{52FC4D5E-0EB2-4087-9996-87C361075323}" dt="2021-11-23T01:50:56.868" v="82" actId="20577"/>
        <pc:sldMkLst>
          <pc:docMk/>
          <pc:sldMk cId="1165547921" sldId="321"/>
        </pc:sldMkLst>
        <pc:spChg chg="mod">
          <ac:chgData name="Pradeep Nair" userId="de867f30-f0e1-452b-914f-80bb3c85f24b" providerId="ADAL" clId="{52FC4D5E-0EB2-4087-9996-87C361075323}" dt="2021-11-23T01:50:26.038" v="74" actId="404"/>
          <ac:spMkLst>
            <pc:docMk/>
            <pc:sldMk cId="1165547921" sldId="321"/>
            <ac:spMk id="4" creationId="{00000000-0000-0000-0000-000000000000}"/>
          </ac:spMkLst>
        </pc:spChg>
        <pc:spChg chg="mod">
          <ac:chgData name="Pradeep Nair" userId="de867f30-f0e1-452b-914f-80bb3c85f24b" providerId="ADAL" clId="{52FC4D5E-0EB2-4087-9996-87C361075323}" dt="2021-11-23T01:50:56.868" v="82" actId="20577"/>
          <ac:spMkLst>
            <pc:docMk/>
            <pc:sldMk cId="1165547921" sldId="321"/>
            <ac:spMk id="5" creationId="{00000000-0000-0000-0000-000000000000}"/>
          </ac:spMkLst>
        </pc:spChg>
      </pc:sldChg>
      <pc:sldChg chg="mod modShow modNotesTx">
        <pc:chgData name="Pradeep Nair" userId="de867f30-f0e1-452b-914f-80bb3c85f24b" providerId="ADAL" clId="{52FC4D5E-0EB2-4087-9996-87C361075323}" dt="2021-11-23T01:51:45.587" v="84" actId="33524"/>
        <pc:sldMkLst>
          <pc:docMk/>
          <pc:sldMk cId="171419003" sldId="322"/>
        </pc:sldMkLst>
      </pc:sldChg>
      <pc:sldChg chg="mod modShow modNotesTx">
        <pc:chgData name="Pradeep Nair" userId="de867f30-f0e1-452b-914f-80bb3c85f24b" providerId="ADAL" clId="{52FC4D5E-0EB2-4087-9996-87C361075323}" dt="2021-11-23T01:52:21.720" v="95" actId="5793"/>
        <pc:sldMkLst>
          <pc:docMk/>
          <pc:sldMk cId="2113243524" sldId="323"/>
        </pc:sldMkLst>
      </pc:sldChg>
      <pc:sldChg chg="modSp mod modShow">
        <pc:chgData name="Pradeep Nair" userId="de867f30-f0e1-452b-914f-80bb3c85f24b" providerId="ADAL" clId="{52FC4D5E-0EB2-4087-9996-87C361075323}" dt="2021-11-23T02:31:15.008" v="3675" actId="6549"/>
        <pc:sldMkLst>
          <pc:docMk/>
          <pc:sldMk cId="1775617779" sldId="324"/>
        </pc:sldMkLst>
        <pc:spChg chg="mod">
          <ac:chgData name="Pradeep Nair" userId="de867f30-f0e1-452b-914f-80bb3c85f24b" providerId="ADAL" clId="{52FC4D5E-0EB2-4087-9996-87C361075323}" dt="2021-11-23T02:31:15.008" v="3675" actId="6549"/>
          <ac:spMkLst>
            <pc:docMk/>
            <pc:sldMk cId="1775617779" sldId="324"/>
            <ac:spMk id="5" creationId="{00000000-0000-0000-0000-000000000000}"/>
          </ac:spMkLst>
        </pc:spChg>
      </pc:sldChg>
      <pc:sldChg chg="modSp mod modShow">
        <pc:chgData name="Pradeep Nair" userId="de867f30-f0e1-452b-914f-80bb3c85f24b" providerId="ADAL" clId="{52FC4D5E-0EB2-4087-9996-87C361075323}" dt="2021-11-23T09:54:39.438" v="3682" actId="20577"/>
        <pc:sldMkLst>
          <pc:docMk/>
          <pc:sldMk cId="1173320266" sldId="325"/>
        </pc:sldMkLst>
        <pc:spChg chg="mod">
          <ac:chgData name="Pradeep Nair" userId="de867f30-f0e1-452b-914f-80bb3c85f24b" providerId="ADAL" clId="{52FC4D5E-0EB2-4087-9996-87C361075323}" dt="2021-11-23T09:54:39.438" v="3682" actId="20577"/>
          <ac:spMkLst>
            <pc:docMk/>
            <pc:sldMk cId="1173320266" sldId="325"/>
            <ac:spMk id="4" creationId="{00000000-0000-0000-0000-000000000000}"/>
          </ac:spMkLst>
        </pc:spChg>
      </pc:sldChg>
      <pc:sldChg chg="mod modShow">
        <pc:chgData name="Pradeep Nair" userId="de867f30-f0e1-452b-914f-80bb3c85f24b" providerId="ADAL" clId="{52FC4D5E-0EB2-4087-9996-87C361075323}" dt="2021-11-23T02:25:59.235" v="3618" actId="729"/>
        <pc:sldMkLst>
          <pc:docMk/>
          <pc:sldMk cId="1256973637" sldId="326"/>
        </pc:sldMkLst>
      </pc:sldChg>
      <pc:sldChg chg="mod modShow">
        <pc:chgData name="Pradeep Nair" userId="de867f30-f0e1-452b-914f-80bb3c85f24b" providerId="ADAL" clId="{52FC4D5E-0EB2-4087-9996-87C361075323}" dt="2021-11-23T02:26:56.504" v="3628" actId="729"/>
        <pc:sldMkLst>
          <pc:docMk/>
          <pc:sldMk cId="1871621689" sldId="327"/>
        </pc:sldMkLst>
      </pc:sldChg>
      <pc:sldChg chg="mod modShow">
        <pc:chgData name="Pradeep Nair" userId="de867f30-f0e1-452b-914f-80bb3c85f24b" providerId="ADAL" clId="{52FC4D5E-0EB2-4087-9996-87C361075323}" dt="2021-11-23T02:27:02.197" v="3629" actId="729"/>
        <pc:sldMkLst>
          <pc:docMk/>
          <pc:sldMk cId="611690163" sldId="328"/>
        </pc:sldMkLst>
      </pc:sldChg>
      <pc:sldChg chg="modSp mod modShow">
        <pc:chgData name="Pradeep Nair" userId="de867f30-f0e1-452b-914f-80bb3c85f24b" providerId="ADAL" clId="{52FC4D5E-0EB2-4087-9996-87C361075323}" dt="2021-11-23T02:27:11.881" v="3631" actId="20577"/>
        <pc:sldMkLst>
          <pc:docMk/>
          <pc:sldMk cId="286655817" sldId="329"/>
        </pc:sldMkLst>
        <pc:spChg chg="mod">
          <ac:chgData name="Pradeep Nair" userId="de867f30-f0e1-452b-914f-80bb3c85f24b" providerId="ADAL" clId="{52FC4D5E-0EB2-4087-9996-87C361075323}" dt="2021-11-23T02:27:11.881" v="3631" actId="20577"/>
          <ac:spMkLst>
            <pc:docMk/>
            <pc:sldMk cId="286655817" sldId="329"/>
            <ac:spMk id="4" creationId="{00000000-0000-0000-0000-000000000000}"/>
          </ac:spMkLst>
        </pc:spChg>
      </pc:sldChg>
      <pc:sldChg chg="mod modShow">
        <pc:chgData name="Pradeep Nair" userId="de867f30-f0e1-452b-914f-80bb3c85f24b" providerId="ADAL" clId="{52FC4D5E-0EB2-4087-9996-87C361075323}" dt="2021-11-23T02:27:18.473" v="3632" actId="729"/>
        <pc:sldMkLst>
          <pc:docMk/>
          <pc:sldMk cId="948117720" sldId="331"/>
        </pc:sldMkLst>
      </pc:sldChg>
      <pc:sldChg chg="modSp mod modShow">
        <pc:chgData name="Pradeep Nair" userId="de867f30-f0e1-452b-914f-80bb3c85f24b" providerId="ADAL" clId="{52FC4D5E-0EB2-4087-9996-87C361075323}" dt="2021-11-23T02:27:34.957" v="3635" actId="1076"/>
        <pc:sldMkLst>
          <pc:docMk/>
          <pc:sldMk cId="1111577203" sldId="332"/>
        </pc:sldMkLst>
        <pc:picChg chg="mod">
          <ac:chgData name="Pradeep Nair" userId="de867f30-f0e1-452b-914f-80bb3c85f24b" providerId="ADAL" clId="{52FC4D5E-0EB2-4087-9996-87C361075323}" dt="2021-11-23T02:27:34.957" v="3635" actId="1076"/>
          <ac:picMkLst>
            <pc:docMk/>
            <pc:sldMk cId="1111577203" sldId="332"/>
            <ac:picMk id="76" creationId="{A86C238F-7493-4A4A-ACCF-766E86210657}"/>
          </ac:picMkLst>
        </pc:picChg>
      </pc:sldChg>
      <pc:sldChg chg="modSp mod">
        <pc:chgData name="Pradeep Nair" userId="de867f30-f0e1-452b-914f-80bb3c85f24b" providerId="ADAL" clId="{52FC4D5E-0EB2-4087-9996-87C361075323}" dt="2021-11-23T02:27:44.060" v="3638" actId="403"/>
        <pc:sldMkLst>
          <pc:docMk/>
          <pc:sldMk cId="1038775055" sldId="337"/>
        </pc:sldMkLst>
        <pc:spChg chg="mod">
          <ac:chgData name="Pradeep Nair" userId="de867f30-f0e1-452b-914f-80bb3c85f24b" providerId="ADAL" clId="{52FC4D5E-0EB2-4087-9996-87C361075323}" dt="2021-11-23T02:27:44.060" v="3638" actId="403"/>
          <ac:spMkLst>
            <pc:docMk/>
            <pc:sldMk cId="1038775055" sldId="337"/>
            <ac:spMk id="4" creationId="{00000000-0000-0000-0000-000000000000}"/>
          </ac:spMkLst>
        </pc:spChg>
      </pc:sldChg>
      <pc:sldChg chg="modNotesTx">
        <pc:chgData name="Pradeep Nair" userId="de867f30-f0e1-452b-914f-80bb3c85f24b" providerId="ADAL" clId="{52FC4D5E-0EB2-4087-9996-87C361075323}" dt="2021-11-23T09:59:26.151" v="3683" actId="20577"/>
        <pc:sldMkLst>
          <pc:docMk/>
          <pc:sldMk cId="1708659789" sldId="340"/>
        </pc:sldMkLst>
      </pc:sldChg>
      <pc:sldChg chg="modSp mod">
        <pc:chgData name="Pradeep Nair" userId="de867f30-f0e1-452b-914f-80bb3c85f24b" providerId="ADAL" clId="{52FC4D5E-0EB2-4087-9996-87C361075323}" dt="2021-11-23T02:28:08.407" v="3640" actId="20577"/>
        <pc:sldMkLst>
          <pc:docMk/>
          <pc:sldMk cId="999104156" sldId="344"/>
        </pc:sldMkLst>
        <pc:spChg chg="mod">
          <ac:chgData name="Pradeep Nair" userId="de867f30-f0e1-452b-914f-80bb3c85f24b" providerId="ADAL" clId="{52FC4D5E-0EB2-4087-9996-87C361075323}" dt="2021-11-23T02:28:08.407" v="3640" actId="20577"/>
          <ac:spMkLst>
            <pc:docMk/>
            <pc:sldMk cId="999104156" sldId="344"/>
            <ac:spMk id="8" creationId="{00000000-0000-0000-0000-000000000000}"/>
          </ac:spMkLst>
        </pc:spChg>
      </pc:sldChg>
      <pc:sldChg chg="modSp">
        <pc:chgData name="Pradeep Nair" userId="de867f30-f0e1-452b-914f-80bb3c85f24b" providerId="ADAL" clId="{52FC4D5E-0EB2-4087-9996-87C361075323}" dt="2021-11-23T02:30:41.500" v="3670" actId="113"/>
        <pc:sldMkLst>
          <pc:docMk/>
          <pc:sldMk cId="2050130604" sldId="346"/>
        </pc:sldMkLst>
        <pc:spChg chg="mod">
          <ac:chgData name="Pradeep Nair" userId="de867f30-f0e1-452b-914f-80bb3c85f24b" providerId="ADAL" clId="{52FC4D5E-0EB2-4087-9996-87C361075323}" dt="2021-11-23T02:30:41.500" v="3670" actId="113"/>
          <ac:spMkLst>
            <pc:docMk/>
            <pc:sldMk cId="2050130604" sldId="346"/>
            <ac:spMk id="75" creationId="{00000000-0000-0000-0000-000000000000}"/>
          </ac:spMkLst>
        </pc:spChg>
      </pc:sldChg>
      <pc:sldChg chg="modSp mod">
        <pc:chgData name="Pradeep Nair" userId="de867f30-f0e1-452b-914f-80bb3c85f24b" providerId="ADAL" clId="{52FC4D5E-0EB2-4087-9996-87C361075323}" dt="2021-11-23T02:29:08.036" v="3645" actId="108"/>
        <pc:sldMkLst>
          <pc:docMk/>
          <pc:sldMk cId="117625081" sldId="347"/>
        </pc:sldMkLst>
        <pc:spChg chg="mod">
          <ac:chgData name="Pradeep Nair" userId="de867f30-f0e1-452b-914f-80bb3c85f24b" providerId="ADAL" clId="{52FC4D5E-0EB2-4087-9996-87C361075323}" dt="2021-11-23T02:29:08.036" v="3645" actId="108"/>
          <ac:spMkLst>
            <pc:docMk/>
            <pc:sldMk cId="117625081" sldId="347"/>
            <ac:spMk id="75" creationId="{00000000-0000-0000-0000-000000000000}"/>
          </ac:spMkLst>
        </pc:spChg>
      </pc:sldChg>
      <pc:sldChg chg="modSp mod">
        <pc:chgData name="Pradeep Nair" userId="de867f30-f0e1-452b-914f-80bb3c85f24b" providerId="ADAL" clId="{52FC4D5E-0EB2-4087-9996-87C361075323}" dt="2021-11-23T02:30:34.528" v="3669" actId="1035"/>
        <pc:sldMkLst>
          <pc:docMk/>
          <pc:sldMk cId="2115058295" sldId="348"/>
        </pc:sldMkLst>
        <pc:spChg chg="mod">
          <ac:chgData name="Pradeep Nair" userId="de867f30-f0e1-452b-914f-80bb3c85f24b" providerId="ADAL" clId="{52FC4D5E-0EB2-4087-9996-87C361075323}" dt="2021-11-23T02:30:34.528" v="3669" actId="1035"/>
          <ac:spMkLst>
            <pc:docMk/>
            <pc:sldMk cId="2115058295" sldId="348"/>
            <ac:spMk id="75" creationId="{00000000-0000-0000-0000-000000000000}"/>
          </ac:spMkLst>
        </pc:spChg>
      </pc:sldChg>
      <pc:sldChg chg="modSp mod modNotesTx">
        <pc:chgData name="Pradeep Nair" userId="de867f30-f0e1-452b-914f-80bb3c85f24b" providerId="ADAL" clId="{52FC4D5E-0EB2-4087-9996-87C361075323}" dt="2021-11-23T02:30:27.049" v="3661" actId="1076"/>
        <pc:sldMkLst>
          <pc:docMk/>
          <pc:sldMk cId="1971725872" sldId="349"/>
        </pc:sldMkLst>
        <pc:spChg chg="mod">
          <ac:chgData name="Pradeep Nair" userId="de867f30-f0e1-452b-914f-80bb3c85f24b" providerId="ADAL" clId="{52FC4D5E-0EB2-4087-9996-87C361075323}" dt="2021-11-23T02:30:27.049" v="3661" actId="1076"/>
          <ac:spMkLst>
            <pc:docMk/>
            <pc:sldMk cId="1971725872" sldId="349"/>
            <ac:spMk id="337" creationId="{00000000-0000-0000-0000-000000000000}"/>
          </ac:spMkLst>
        </pc:spChg>
      </pc:sldChg>
      <pc:sldChg chg="modSp mod modNotesTx">
        <pc:chgData name="Pradeep Nair" userId="de867f30-f0e1-452b-914f-80bb3c85f24b" providerId="ADAL" clId="{52FC4D5E-0EB2-4087-9996-87C361075323}" dt="2021-11-23T02:29:23.698" v="3648" actId="108"/>
        <pc:sldMkLst>
          <pc:docMk/>
          <pc:sldMk cId="59132508" sldId="350"/>
        </pc:sldMkLst>
        <pc:spChg chg="mod">
          <ac:chgData name="Pradeep Nair" userId="de867f30-f0e1-452b-914f-80bb3c85f24b" providerId="ADAL" clId="{52FC4D5E-0EB2-4087-9996-87C361075323}" dt="2021-11-23T02:29:23.698" v="3648" actId="108"/>
          <ac:spMkLst>
            <pc:docMk/>
            <pc:sldMk cId="59132508" sldId="350"/>
            <ac:spMk id="337" creationId="{00000000-0000-0000-0000-000000000000}"/>
          </ac:spMkLst>
        </pc:spChg>
      </pc:sldChg>
      <pc:sldChg chg="modSp mod">
        <pc:chgData name="Pradeep Nair" userId="de867f30-f0e1-452b-914f-80bb3c85f24b" providerId="ADAL" clId="{52FC4D5E-0EB2-4087-9996-87C361075323}" dt="2021-11-23T02:30:13.915" v="3659" actId="1076"/>
        <pc:sldMkLst>
          <pc:docMk/>
          <pc:sldMk cId="665028619" sldId="351"/>
        </pc:sldMkLst>
        <pc:spChg chg="mod">
          <ac:chgData name="Pradeep Nair" userId="de867f30-f0e1-452b-914f-80bb3c85f24b" providerId="ADAL" clId="{52FC4D5E-0EB2-4087-9996-87C361075323}" dt="2021-11-23T02:30:13.915" v="3659" actId="1076"/>
          <ac:spMkLst>
            <pc:docMk/>
            <pc:sldMk cId="665028619" sldId="351"/>
            <ac:spMk id="4" creationId="{00000000-0000-0000-0000-000000000000}"/>
          </ac:spMkLst>
        </pc:spChg>
      </pc:sldChg>
      <pc:sldChg chg="modSp mod">
        <pc:chgData name="Pradeep Nair" userId="de867f30-f0e1-452b-914f-80bb3c85f24b" providerId="ADAL" clId="{52FC4D5E-0EB2-4087-9996-87C361075323}" dt="2021-11-23T02:30:00.277" v="3656" actId="115"/>
        <pc:sldMkLst>
          <pc:docMk/>
          <pc:sldMk cId="1278105860" sldId="352"/>
        </pc:sldMkLst>
        <pc:spChg chg="mod">
          <ac:chgData name="Pradeep Nair" userId="de867f30-f0e1-452b-914f-80bb3c85f24b" providerId="ADAL" clId="{52FC4D5E-0EB2-4087-9996-87C361075323}" dt="2021-11-23T02:30:00.277" v="3656" actId="115"/>
          <ac:spMkLst>
            <pc:docMk/>
            <pc:sldMk cId="1278105860" sldId="352"/>
            <ac:spMk id="9" creationId="{00000000-0000-0000-0000-000000000000}"/>
          </ac:spMkLst>
        </pc:spChg>
      </pc:sldChg>
      <pc:sldChg chg="modSp mod">
        <pc:chgData name="Pradeep Nair" userId="de867f30-f0e1-452b-914f-80bb3c85f24b" providerId="ADAL" clId="{52FC4D5E-0EB2-4087-9996-87C361075323}" dt="2021-11-23T02:29:35.323" v="3651" actId="108"/>
        <pc:sldMkLst>
          <pc:docMk/>
          <pc:sldMk cId="310655050" sldId="353"/>
        </pc:sldMkLst>
        <pc:spChg chg="mod">
          <ac:chgData name="Pradeep Nair" userId="de867f30-f0e1-452b-914f-80bb3c85f24b" providerId="ADAL" clId="{52FC4D5E-0EB2-4087-9996-87C361075323}" dt="2021-11-23T02:29:35.323" v="3651" actId="108"/>
          <ac:spMkLst>
            <pc:docMk/>
            <pc:sldMk cId="310655050" sldId="353"/>
            <ac:spMk id="3" creationId="{00000000-0000-0000-0000-000000000000}"/>
          </ac:spMkLst>
        </pc:spChg>
      </pc:sldChg>
      <pc:sldChg chg="modSp mod">
        <pc:chgData name="Pradeep Nair" userId="de867f30-f0e1-452b-914f-80bb3c85f24b" providerId="ADAL" clId="{52FC4D5E-0EB2-4087-9996-87C361075323}" dt="2021-11-23T02:29:47.792" v="3653" actId="113"/>
        <pc:sldMkLst>
          <pc:docMk/>
          <pc:sldMk cId="327501384" sldId="354"/>
        </pc:sldMkLst>
        <pc:spChg chg="mod">
          <ac:chgData name="Pradeep Nair" userId="de867f30-f0e1-452b-914f-80bb3c85f24b" providerId="ADAL" clId="{52FC4D5E-0EB2-4087-9996-87C361075323}" dt="2021-11-23T02:29:47.792" v="3653" actId="113"/>
          <ac:spMkLst>
            <pc:docMk/>
            <pc:sldMk cId="327501384" sldId="354"/>
            <ac:spMk id="9" creationId="{00000000-0000-0000-0000-000000000000}"/>
          </ac:spMkLst>
        </pc:spChg>
      </pc:sldChg>
      <pc:sldChg chg="modSp mod">
        <pc:chgData name="Pradeep Nair" userId="de867f30-f0e1-452b-914f-80bb3c85f24b" providerId="ADAL" clId="{52FC4D5E-0EB2-4087-9996-87C361075323}" dt="2021-11-22T02:45:05.225" v="7" actId="1076"/>
        <pc:sldMkLst>
          <pc:docMk/>
          <pc:sldMk cId="738986755" sldId="361"/>
        </pc:sldMkLst>
        <pc:picChg chg="mod">
          <ac:chgData name="Pradeep Nair" userId="de867f30-f0e1-452b-914f-80bb3c85f24b" providerId="ADAL" clId="{52FC4D5E-0EB2-4087-9996-87C361075323}" dt="2021-11-22T02:45:05.225" v="7" actId="1076"/>
          <ac:picMkLst>
            <pc:docMk/>
            <pc:sldMk cId="738986755" sldId="361"/>
            <ac:picMk id="13" creationId="{00000000-0000-0000-0000-000000000000}"/>
          </ac:picMkLst>
        </pc:picChg>
      </pc:sldChg>
      <pc:sldChg chg="modSp mod">
        <pc:chgData name="Pradeep Nair" userId="de867f30-f0e1-452b-914f-80bb3c85f24b" providerId="ADAL" clId="{52FC4D5E-0EB2-4087-9996-87C361075323}" dt="2021-11-22T02:44:56.037" v="5" actId="1076"/>
        <pc:sldMkLst>
          <pc:docMk/>
          <pc:sldMk cId="472008094" sldId="362"/>
        </pc:sldMkLst>
        <pc:picChg chg="mod">
          <ac:chgData name="Pradeep Nair" userId="de867f30-f0e1-452b-914f-80bb3c85f24b" providerId="ADAL" clId="{52FC4D5E-0EB2-4087-9996-87C361075323}" dt="2021-11-22T02:44:56.037" v="5" actId="1076"/>
          <ac:picMkLst>
            <pc:docMk/>
            <pc:sldMk cId="472008094" sldId="362"/>
            <ac:picMk id="9" creationId="{00000000-0000-0000-0000-000000000000}"/>
          </ac:picMkLst>
        </pc:picChg>
      </pc:sldChg>
      <pc:sldChg chg="modSp new mod modAnim modNotesTx">
        <pc:chgData name="Pradeep Nair" userId="de867f30-f0e1-452b-914f-80bb3c85f24b" providerId="ADAL" clId="{52FC4D5E-0EB2-4087-9996-87C361075323}" dt="2021-11-24T11:54:34.588" v="3684" actId="20577"/>
        <pc:sldMkLst>
          <pc:docMk/>
          <pc:sldMk cId="306813496" sldId="363"/>
        </pc:sldMkLst>
        <pc:spChg chg="mod">
          <ac:chgData name="Pradeep Nair" userId="de867f30-f0e1-452b-914f-80bb3c85f24b" providerId="ADAL" clId="{52FC4D5E-0EB2-4087-9996-87C361075323}" dt="2021-11-23T01:57:12.372" v="513" actId="403"/>
          <ac:spMkLst>
            <pc:docMk/>
            <pc:sldMk cId="306813496" sldId="363"/>
            <ac:spMk id="2" creationId="{DE1EB608-368B-4C3E-90F0-8236EC9B20A4}"/>
          </ac:spMkLst>
        </pc:spChg>
        <pc:spChg chg="mod">
          <ac:chgData name="Pradeep Nair" userId="de867f30-f0e1-452b-914f-80bb3c85f24b" providerId="ADAL" clId="{52FC4D5E-0EB2-4087-9996-87C361075323}" dt="2021-11-23T01:54:50.530" v="135" actId="20577"/>
          <ac:spMkLst>
            <pc:docMk/>
            <pc:sldMk cId="306813496" sldId="363"/>
            <ac:spMk id="3" creationId="{B2DFBA43-4BCC-4592-BF9F-FEF2BB4612D2}"/>
          </ac:spMkLst>
        </pc:spChg>
      </pc:sldChg>
      <pc:sldChg chg="modSp new mod">
        <pc:chgData name="Pradeep Nair" userId="de867f30-f0e1-452b-914f-80bb3c85f24b" providerId="ADAL" clId="{52FC4D5E-0EB2-4087-9996-87C361075323}" dt="2021-11-23T02:00:51.269" v="806" actId="20577"/>
        <pc:sldMkLst>
          <pc:docMk/>
          <pc:sldMk cId="1461841534" sldId="364"/>
        </pc:sldMkLst>
        <pc:spChg chg="mod">
          <ac:chgData name="Pradeep Nair" userId="de867f30-f0e1-452b-914f-80bb3c85f24b" providerId="ADAL" clId="{52FC4D5E-0EB2-4087-9996-87C361075323}" dt="2021-11-23T02:00:51.269" v="806" actId="20577"/>
          <ac:spMkLst>
            <pc:docMk/>
            <pc:sldMk cId="1461841534" sldId="364"/>
            <ac:spMk id="2" creationId="{6A9835C0-DFAC-4020-BDA4-ED02A0E82E8A}"/>
          </ac:spMkLst>
        </pc:spChg>
        <pc:spChg chg="mod">
          <ac:chgData name="Pradeep Nair" userId="de867f30-f0e1-452b-914f-80bb3c85f24b" providerId="ADAL" clId="{52FC4D5E-0EB2-4087-9996-87C361075323}" dt="2021-11-23T01:59:30.297" v="579" actId="20577"/>
          <ac:spMkLst>
            <pc:docMk/>
            <pc:sldMk cId="1461841534" sldId="364"/>
            <ac:spMk id="3" creationId="{527AE977-761F-4381-82FF-B75B84F83851}"/>
          </ac:spMkLst>
        </pc:spChg>
      </pc:sldChg>
      <pc:sldChg chg="modSp add mod">
        <pc:chgData name="Pradeep Nair" userId="de867f30-f0e1-452b-914f-80bb3c85f24b" providerId="ADAL" clId="{52FC4D5E-0EB2-4087-9996-87C361075323}" dt="2021-11-23T02:02:39.907" v="1086" actId="20577"/>
        <pc:sldMkLst>
          <pc:docMk/>
          <pc:sldMk cId="89065407" sldId="365"/>
        </pc:sldMkLst>
        <pc:spChg chg="mod">
          <ac:chgData name="Pradeep Nair" userId="de867f30-f0e1-452b-914f-80bb3c85f24b" providerId="ADAL" clId="{52FC4D5E-0EB2-4087-9996-87C361075323}" dt="2021-11-23T02:02:39.907" v="1086" actId="20577"/>
          <ac:spMkLst>
            <pc:docMk/>
            <pc:sldMk cId="89065407" sldId="365"/>
            <ac:spMk id="2" creationId="{6A9835C0-DFAC-4020-BDA4-ED02A0E82E8A}"/>
          </ac:spMkLst>
        </pc:spChg>
      </pc:sldChg>
      <pc:sldChg chg="modSp add mod">
        <pc:chgData name="Pradeep Nair" userId="de867f30-f0e1-452b-914f-80bb3c85f24b" providerId="ADAL" clId="{52FC4D5E-0EB2-4087-9996-87C361075323}" dt="2021-11-23T02:04:54.120" v="1460" actId="20577"/>
        <pc:sldMkLst>
          <pc:docMk/>
          <pc:sldMk cId="2104773104" sldId="366"/>
        </pc:sldMkLst>
        <pc:spChg chg="mod">
          <ac:chgData name="Pradeep Nair" userId="de867f30-f0e1-452b-914f-80bb3c85f24b" providerId="ADAL" clId="{52FC4D5E-0EB2-4087-9996-87C361075323}" dt="2021-11-23T02:04:54.120" v="1460" actId="20577"/>
          <ac:spMkLst>
            <pc:docMk/>
            <pc:sldMk cId="2104773104" sldId="366"/>
            <ac:spMk id="2" creationId="{6A9835C0-DFAC-4020-BDA4-ED02A0E82E8A}"/>
          </ac:spMkLst>
        </pc:spChg>
        <pc:spChg chg="mod">
          <ac:chgData name="Pradeep Nair" userId="de867f30-f0e1-452b-914f-80bb3c85f24b" providerId="ADAL" clId="{52FC4D5E-0EB2-4087-9996-87C361075323}" dt="2021-11-23T02:03:14.872" v="1165" actId="20577"/>
          <ac:spMkLst>
            <pc:docMk/>
            <pc:sldMk cId="2104773104" sldId="366"/>
            <ac:spMk id="3" creationId="{527AE977-761F-4381-82FF-B75B84F83851}"/>
          </ac:spMkLst>
        </pc:spChg>
      </pc:sldChg>
      <pc:sldChg chg="modSp add mod ord">
        <pc:chgData name="Pradeep Nair" userId="de867f30-f0e1-452b-914f-80bb3c85f24b" providerId="ADAL" clId="{52FC4D5E-0EB2-4087-9996-87C361075323}" dt="2021-11-23T02:07:35.884" v="1667" actId="403"/>
        <pc:sldMkLst>
          <pc:docMk/>
          <pc:sldMk cId="1359820208" sldId="367"/>
        </pc:sldMkLst>
        <pc:spChg chg="mod">
          <ac:chgData name="Pradeep Nair" userId="de867f30-f0e1-452b-914f-80bb3c85f24b" providerId="ADAL" clId="{52FC4D5E-0EB2-4087-9996-87C361075323}" dt="2021-11-23T02:07:35.884" v="1667" actId="403"/>
          <ac:spMkLst>
            <pc:docMk/>
            <pc:sldMk cId="1359820208" sldId="367"/>
            <ac:spMk id="2" creationId="{6A9835C0-DFAC-4020-BDA4-ED02A0E82E8A}"/>
          </ac:spMkLst>
        </pc:spChg>
        <pc:spChg chg="mod">
          <ac:chgData name="Pradeep Nair" userId="de867f30-f0e1-452b-914f-80bb3c85f24b" providerId="ADAL" clId="{52FC4D5E-0EB2-4087-9996-87C361075323}" dt="2021-11-23T02:05:11.263" v="1465" actId="20577"/>
          <ac:spMkLst>
            <pc:docMk/>
            <pc:sldMk cId="1359820208" sldId="367"/>
            <ac:spMk id="3" creationId="{527AE977-761F-4381-82FF-B75B84F83851}"/>
          </ac:spMkLst>
        </pc:spChg>
      </pc:sldChg>
      <pc:sldChg chg="addSp delSp modSp new mod setBg modClrScheme chgLayout">
        <pc:chgData name="Pradeep Nair" userId="de867f30-f0e1-452b-914f-80bb3c85f24b" providerId="ADAL" clId="{52FC4D5E-0EB2-4087-9996-87C361075323}" dt="2021-11-23T02:06:12.077" v="1474"/>
        <pc:sldMkLst>
          <pc:docMk/>
          <pc:sldMk cId="16652263" sldId="368"/>
        </pc:sldMkLst>
        <pc:spChg chg="del">
          <ac:chgData name="Pradeep Nair" userId="de867f30-f0e1-452b-914f-80bb3c85f24b" providerId="ADAL" clId="{52FC4D5E-0EB2-4087-9996-87C361075323}" dt="2021-11-23T02:05:47.478" v="1468" actId="478"/>
          <ac:spMkLst>
            <pc:docMk/>
            <pc:sldMk cId="16652263" sldId="368"/>
            <ac:spMk id="2" creationId="{B9CAA9D9-BD43-4F7D-ACC3-F3819BED5960}"/>
          </ac:spMkLst>
        </pc:spChg>
        <pc:spChg chg="del">
          <ac:chgData name="Pradeep Nair" userId="de867f30-f0e1-452b-914f-80bb3c85f24b" providerId="ADAL" clId="{52FC4D5E-0EB2-4087-9996-87C361075323}" dt="2021-11-23T02:05:49.814" v="1469" actId="478"/>
          <ac:spMkLst>
            <pc:docMk/>
            <pc:sldMk cId="16652263" sldId="368"/>
            <ac:spMk id="3" creationId="{C4D1B76B-961A-40C2-87B8-7957679AA9B7}"/>
          </ac:spMkLst>
        </pc:spChg>
        <pc:picChg chg="add mod">
          <ac:chgData name="Pradeep Nair" userId="de867f30-f0e1-452b-914f-80bb3c85f24b" providerId="ADAL" clId="{52FC4D5E-0EB2-4087-9996-87C361075323}" dt="2021-11-23T02:06:01.558" v="1473" actId="962"/>
          <ac:picMkLst>
            <pc:docMk/>
            <pc:sldMk cId="16652263" sldId="368"/>
            <ac:picMk id="1026" creationId="{E367CABA-2930-4FF5-9FC6-47680C769024}"/>
          </ac:picMkLst>
        </pc:picChg>
      </pc:sldChg>
      <pc:sldChg chg="addSp modSp add mod ord">
        <pc:chgData name="Pradeep Nair" userId="de867f30-f0e1-452b-914f-80bb3c85f24b" providerId="ADAL" clId="{52FC4D5E-0EB2-4087-9996-87C361075323}" dt="2021-11-23T02:10:22.586" v="1925" actId="20577"/>
        <pc:sldMkLst>
          <pc:docMk/>
          <pc:sldMk cId="1316295309" sldId="369"/>
        </pc:sldMkLst>
        <pc:spChg chg="mod">
          <ac:chgData name="Pradeep Nair" userId="de867f30-f0e1-452b-914f-80bb3c85f24b" providerId="ADAL" clId="{52FC4D5E-0EB2-4087-9996-87C361075323}" dt="2021-11-23T02:10:22.586" v="1925" actId="20577"/>
          <ac:spMkLst>
            <pc:docMk/>
            <pc:sldMk cId="1316295309" sldId="369"/>
            <ac:spMk id="2" creationId="{6A9835C0-DFAC-4020-BDA4-ED02A0E82E8A}"/>
          </ac:spMkLst>
        </pc:spChg>
        <pc:spChg chg="mod">
          <ac:chgData name="Pradeep Nair" userId="de867f30-f0e1-452b-914f-80bb3c85f24b" providerId="ADAL" clId="{52FC4D5E-0EB2-4087-9996-87C361075323}" dt="2021-11-23T02:09:22.570" v="1718" actId="20577"/>
          <ac:spMkLst>
            <pc:docMk/>
            <pc:sldMk cId="1316295309" sldId="369"/>
            <ac:spMk id="3" creationId="{527AE977-761F-4381-82FF-B75B84F83851}"/>
          </ac:spMkLst>
        </pc:spChg>
        <pc:picChg chg="add mod">
          <ac:chgData name="Pradeep Nair" userId="de867f30-f0e1-452b-914f-80bb3c85f24b" providerId="ADAL" clId="{52FC4D5E-0EB2-4087-9996-87C361075323}" dt="2021-11-23T02:09:17.379" v="1716" actId="1076"/>
          <ac:picMkLst>
            <pc:docMk/>
            <pc:sldMk cId="1316295309" sldId="369"/>
            <ac:picMk id="2050" creationId="{3B6B91CD-8AE0-4EDF-86AC-71C69C2364AD}"/>
          </ac:picMkLst>
        </pc:picChg>
      </pc:sldChg>
      <pc:sldChg chg="addSp delSp modSp add mod ord">
        <pc:chgData name="Pradeep Nair" userId="de867f30-f0e1-452b-914f-80bb3c85f24b" providerId="ADAL" clId="{52FC4D5E-0EB2-4087-9996-87C361075323}" dt="2021-11-23T02:12:00.175" v="2173" actId="33524"/>
        <pc:sldMkLst>
          <pc:docMk/>
          <pc:sldMk cId="1384279212" sldId="370"/>
        </pc:sldMkLst>
        <pc:spChg chg="mod">
          <ac:chgData name="Pradeep Nair" userId="de867f30-f0e1-452b-914f-80bb3c85f24b" providerId="ADAL" clId="{52FC4D5E-0EB2-4087-9996-87C361075323}" dt="2021-11-23T02:12:00.175" v="2173" actId="33524"/>
          <ac:spMkLst>
            <pc:docMk/>
            <pc:sldMk cId="1384279212" sldId="370"/>
            <ac:spMk id="2" creationId="{6A9835C0-DFAC-4020-BDA4-ED02A0E82E8A}"/>
          </ac:spMkLst>
        </pc:spChg>
        <pc:spChg chg="del">
          <ac:chgData name="Pradeep Nair" userId="de867f30-f0e1-452b-914f-80bb3c85f24b" providerId="ADAL" clId="{52FC4D5E-0EB2-4087-9996-87C361075323}" dt="2021-11-23T02:10:42.682" v="1929" actId="478"/>
          <ac:spMkLst>
            <pc:docMk/>
            <pc:sldMk cId="1384279212" sldId="370"/>
            <ac:spMk id="3" creationId="{527AE977-761F-4381-82FF-B75B84F83851}"/>
          </ac:spMkLst>
        </pc:spChg>
        <pc:spChg chg="add del mod">
          <ac:chgData name="Pradeep Nair" userId="de867f30-f0e1-452b-914f-80bb3c85f24b" providerId="ADAL" clId="{52FC4D5E-0EB2-4087-9996-87C361075323}" dt="2021-11-23T02:10:50.253" v="1932" actId="478"/>
          <ac:spMkLst>
            <pc:docMk/>
            <pc:sldMk cId="1384279212" sldId="370"/>
            <ac:spMk id="5" creationId="{42BA248E-2C82-48E7-B984-46D9D5CD07F4}"/>
          </ac:spMkLst>
        </pc:spChg>
        <pc:spChg chg="add del mod">
          <ac:chgData name="Pradeep Nair" userId="de867f30-f0e1-452b-914f-80bb3c85f24b" providerId="ADAL" clId="{52FC4D5E-0EB2-4087-9996-87C361075323}" dt="2021-11-23T02:10:47.428" v="1931" actId="478"/>
          <ac:spMkLst>
            <pc:docMk/>
            <pc:sldMk cId="1384279212" sldId="370"/>
            <ac:spMk id="6" creationId="{F7B63CE7-CA5E-49CE-96C6-D0FC92E6F237}"/>
          </ac:spMkLst>
        </pc:spChg>
        <pc:spChg chg="add mod">
          <ac:chgData name="Pradeep Nair" userId="de867f30-f0e1-452b-914f-80bb3c85f24b" providerId="ADAL" clId="{52FC4D5E-0EB2-4087-9996-87C361075323}" dt="2021-11-23T02:10:53.605" v="1934"/>
          <ac:spMkLst>
            <pc:docMk/>
            <pc:sldMk cId="1384279212" sldId="370"/>
            <ac:spMk id="8" creationId="{449F9716-2828-4276-858D-B32F0DF754EB}"/>
          </ac:spMkLst>
        </pc:spChg>
        <pc:picChg chg="add del mod">
          <ac:chgData name="Pradeep Nair" userId="de867f30-f0e1-452b-914f-80bb3c85f24b" providerId="ADAL" clId="{52FC4D5E-0EB2-4087-9996-87C361075323}" dt="2021-11-23T02:10:52.428" v="1933" actId="478"/>
          <ac:picMkLst>
            <pc:docMk/>
            <pc:sldMk cId="1384279212" sldId="370"/>
            <ac:picMk id="7" creationId="{167193ED-8D3F-4ED2-8A77-DDBC038B3646}"/>
          </ac:picMkLst>
        </pc:picChg>
        <pc:picChg chg="add mod">
          <ac:chgData name="Pradeep Nair" userId="de867f30-f0e1-452b-914f-80bb3c85f24b" providerId="ADAL" clId="{52FC4D5E-0EB2-4087-9996-87C361075323}" dt="2021-11-23T02:10:53.605" v="1934"/>
          <ac:picMkLst>
            <pc:docMk/>
            <pc:sldMk cId="1384279212" sldId="370"/>
            <ac:picMk id="9" creationId="{218D14E6-9AE9-4424-AF3B-94D43798BB20}"/>
          </ac:picMkLst>
        </pc:picChg>
      </pc:sldChg>
      <pc:sldChg chg="delSp modSp add mod ord">
        <pc:chgData name="Pradeep Nair" userId="de867f30-f0e1-452b-914f-80bb3c85f24b" providerId="ADAL" clId="{52FC4D5E-0EB2-4087-9996-87C361075323}" dt="2021-11-23T02:13:40.190" v="2516" actId="33524"/>
        <pc:sldMkLst>
          <pc:docMk/>
          <pc:sldMk cId="384264600" sldId="371"/>
        </pc:sldMkLst>
        <pc:spChg chg="mod">
          <ac:chgData name="Pradeep Nair" userId="de867f30-f0e1-452b-914f-80bb3c85f24b" providerId="ADAL" clId="{52FC4D5E-0EB2-4087-9996-87C361075323}" dt="2021-11-23T02:13:40.190" v="2516" actId="33524"/>
          <ac:spMkLst>
            <pc:docMk/>
            <pc:sldMk cId="384264600" sldId="371"/>
            <ac:spMk id="2" creationId="{6A9835C0-DFAC-4020-BDA4-ED02A0E82E8A}"/>
          </ac:spMkLst>
        </pc:spChg>
        <pc:spChg chg="mod">
          <ac:chgData name="Pradeep Nair" userId="de867f30-f0e1-452b-914f-80bb3c85f24b" providerId="ADAL" clId="{52FC4D5E-0EB2-4087-9996-87C361075323}" dt="2021-11-23T02:12:27.008" v="2227" actId="20577"/>
          <ac:spMkLst>
            <pc:docMk/>
            <pc:sldMk cId="384264600" sldId="371"/>
            <ac:spMk id="3" creationId="{527AE977-761F-4381-82FF-B75B84F83851}"/>
          </ac:spMkLst>
        </pc:spChg>
        <pc:picChg chg="del">
          <ac:chgData name="Pradeep Nair" userId="de867f30-f0e1-452b-914f-80bb3c85f24b" providerId="ADAL" clId="{52FC4D5E-0EB2-4087-9996-87C361075323}" dt="2021-11-23T02:12:29.272" v="2228" actId="478"/>
          <ac:picMkLst>
            <pc:docMk/>
            <pc:sldMk cId="384264600" sldId="371"/>
            <ac:picMk id="2050" creationId="{3B6B91CD-8AE0-4EDF-86AC-71C69C2364AD}"/>
          </ac:picMkLst>
        </pc:picChg>
      </pc:sldChg>
      <pc:sldChg chg="delSp modSp add mod ord">
        <pc:chgData name="Pradeep Nair" userId="de867f30-f0e1-452b-914f-80bb3c85f24b" providerId="ADAL" clId="{52FC4D5E-0EB2-4087-9996-87C361075323}" dt="2021-11-23T02:14:41.034" v="2685" actId="20577"/>
        <pc:sldMkLst>
          <pc:docMk/>
          <pc:sldMk cId="2347449751" sldId="372"/>
        </pc:sldMkLst>
        <pc:spChg chg="mod">
          <ac:chgData name="Pradeep Nair" userId="de867f30-f0e1-452b-914f-80bb3c85f24b" providerId="ADAL" clId="{52FC4D5E-0EB2-4087-9996-87C361075323}" dt="2021-11-23T02:14:41.034" v="2685" actId="20577"/>
          <ac:spMkLst>
            <pc:docMk/>
            <pc:sldMk cId="2347449751" sldId="372"/>
            <ac:spMk id="2" creationId="{6A9835C0-DFAC-4020-BDA4-ED02A0E82E8A}"/>
          </ac:spMkLst>
        </pc:spChg>
        <pc:spChg chg="mod">
          <ac:chgData name="Pradeep Nair" userId="de867f30-f0e1-452b-914f-80bb3c85f24b" providerId="ADAL" clId="{52FC4D5E-0EB2-4087-9996-87C361075323}" dt="2021-11-23T02:14:02.685" v="2539" actId="20577"/>
          <ac:spMkLst>
            <pc:docMk/>
            <pc:sldMk cId="2347449751" sldId="372"/>
            <ac:spMk id="8" creationId="{449F9716-2828-4276-858D-B32F0DF754EB}"/>
          </ac:spMkLst>
        </pc:spChg>
        <pc:picChg chg="del">
          <ac:chgData name="Pradeep Nair" userId="de867f30-f0e1-452b-914f-80bb3c85f24b" providerId="ADAL" clId="{52FC4D5E-0EB2-4087-9996-87C361075323}" dt="2021-11-23T02:13:49.061" v="2520" actId="478"/>
          <ac:picMkLst>
            <pc:docMk/>
            <pc:sldMk cId="2347449751" sldId="372"/>
            <ac:picMk id="9" creationId="{218D14E6-9AE9-4424-AF3B-94D43798BB20}"/>
          </ac:picMkLst>
        </pc:picChg>
      </pc:sldChg>
      <pc:sldChg chg="modSp add mod ord">
        <pc:chgData name="Pradeep Nair" userId="de867f30-f0e1-452b-914f-80bb3c85f24b" providerId="ADAL" clId="{52FC4D5E-0EB2-4087-9996-87C361075323}" dt="2021-11-23T02:17:55.909" v="3200" actId="313"/>
        <pc:sldMkLst>
          <pc:docMk/>
          <pc:sldMk cId="3892490813" sldId="373"/>
        </pc:sldMkLst>
        <pc:spChg chg="mod">
          <ac:chgData name="Pradeep Nair" userId="de867f30-f0e1-452b-914f-80bb3c85f24b" providerId="ADAL" clId="{52FC4D5E-0EB2-4087-9996-87C361075323}" dt="2021-11-23T02:17:55.909" v="3200" actId="313"/>
          <ac:spMkLst>
            <pc:docMk/>
            <pc:sldMk cId="3892490813" sldId="373"/>
            <ac:spMk id="2" creationId="{6A9835C0-DFAC-4020-BDA4-ED02A0E82E8A}"/>
          </ac:spMkLst>
        </pc:spChg>
        <pc:spChg chg="mod">
          <ac:chgData name="Pradeep Nair" userId="de867f30-f0e1-452b-914f-80bb3c85f24b" providerId="ADAL" clId="{52FC4D5E-0EB2-4087-9996-87C361075323}" dt="2021-11-23T02:15:35.767" v="2740" actId="20577"/>
          <ac:spMkLst>
            <pc:docMk/>
            <pc:sldMk cId="3892490813" sldId="373"/>
            <ac:spMk id="3" creationId="{527AE977-761F-4381-82FF-B75B84F83851}"/>
          </ac:spMkLst>
        </pc:spChg>
      </pc:sldChg>
      <pc:sldChg chg="modSp add mod ord">
        <pc:chgData name="Pradeep Nair" userId="de867f30-f0e1-452b-914f-80bb3c85f24b" providerId="ADAL" clId="{52FC4D5E-0EB2-4087-9996-87C361075323}" dt="2021-11-23T02:19:49.754" v="3545" actId="20577"/>
        <pc:sldMkLst>
          <pc:docMk/>
          <pc:sldMk cId="2557821192" sldId="374"/>
        </pc:sldMkLst>
        <pc:spChg chg="mod">
          <ac:chgData name="Pradeep Nair" userId="de867f30-f0e1-452b-914f-80bb3c85f24b" providerId="ADAL" clId="{52FC4D5E-0EB2-4087-9996-87C361075323}" dt="2021-11-23T02:19:49.754" v="3545" actId="20577"/>
          <ac:spMkLst>
            <pc:docMk/>
            <pc:sldMk cId="2557821192" sldId="374"/>
            <ac:spMk id="2" creationId="{6A9835C0-DFAC-4020-BDA4-ED02A0E82E8A}"/>
          </ac:spMkLst>
        </pc:spChg>
        <pc:spChg chg="mod">
          <ac:chgData name="Pradeep Nair" userId="de867f30-f0e1-452b-914f-80bb3c85f24b" providerId="ADAL" clId="{52FC4D5E-0EB2-4087-9996-87C361075323}" dt="2021-11-23T02:18:13.243" v="3204"/>
          <ac:spMkLst>
            <pc:docMk/>
            <pc:sldMk cId="2557821192" sldId="374"/>
            <ac:spMk id="8" creationId="{449F9716-2828-4276-858D-B32F0DF754EB}"/>
          </ac:spMkLst>
        </pc:spChg>
      </pc:sldChg>
      <pc:sldChg chg="add">
        <pc:chgData name="Pradeep Nair" userId="de867f30-f0e1-452b-914f-80bb3c85f24b" providerId="ADAL" clId="{52FC4D5E-0EB2-4087-9996-87C361075323}" dt="2021-11-23T02:21:48.121" v="3546" actId="2890"/>
        <pc:sldMkLst>
          <pc:docMk/>
          <pc:sldMk cId="528279856" sldId="375"/>
        </pc:sldMkLst>
      </pc:sldChg>
      <pc:sldMasterChg chg="modSldLayout">
        <pc:chgData name="Pradeep Nair" userId="de867f30-f0e1-452b-914f-80bb3c85f24b" providerId="ADAL" clId="{52FC4D5E-0EB2-4087-9996-87C361075323}" dt="2021-11-22T02:42:50.390" v="3" actId="20577"/>
        <pc:sldMasterMkLst>
          <pc:docMk/>
          <pc:sldMasterMk cId="1790270825" sldId="2147484082"/>
        </pc:sldMasterMkLst>
        <pc:sldLayoutChg chg="modSp mod">
          <pc:chgData name="Pradeep Nair" userId="de867f30-f0e1-452b-914f-80bb3c85f24b" providerId="ADAL" clId="{52FC4D5E-0EB2-4087-9996-87C361075323}" dt="2021-11-22T02:42:50.390" v="3" actId="20577"/>
          <pc:sldLayoutMkLst>
            <pc:docMk/>
            <pc:sldMasterMk cId="1790270825" sldId="2147484082"/>
            <pc:sldLayoutMk cId="3298017323" sldId="2147484272"/>
          </pc:sldLayoutMkLst>
          <pc:spChg chg="mod">
            <ac:chgData name="Pradeep Nair" userId="de867f30-f0e1-452b-914f-80bb3c85f24b" providerId="ADAL" clId="{52FC4D5E-0EB2-4087-9996-87C361075323}" dt="2021-11-22T02:42:50.390" v="3" actId="20577"/>
            <ac:spMkLst>
              <pc:docMk/>
              <pc:sldMasterMk cId="1790270825" sldId="2147484082"/>
              <pc:sldLayoutMk cId="3298017323" sldId="2147484272"/>
              <ac:spMk id="2"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11/24/2021 7:54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tiff>
</file>

<file path=ppt/media/image45.png>
</file>

<file path=ppt/media/image46.jpeg>
</file>

<file path=ppt/media/image47.tiff>
</file>

<file path=ppt/media/image48.tiff>
</file>

<file path=ppt/media/image49.tiff>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11/24/2021 7:54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azure.microsoft.com/en-us/services/cognitive-services/text-analytics/"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11/24/2021 7:54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a:p>
        </p:txBody>
      </p:sp>
      <p:sp>
        <p:nvSpPr>
          <p:cNvPr id="5" name="Date Placeholder 4"/>
          <p:cNvSpPr>
            <a:spLocks noGrp="1"/>
          </p:cNvSpPr>
          <p:nvPr>
            <p:ph type="dt" idx="10"/>
          </p:nvPr>
        </p:nvSpPr>
        <p:spPr/>
        <p:txBody>
          <a:bodyPr/>
          <a:lstStyle/>
          <a:p>
            <a:fld id="{F22B3E36-5CE0-4CB7-82DE-38A88C71BFA8}" type="datetime1">
              <a:rPr lang="en-US" smtClean="0"/>
              <a:pPr/>
              <a:t>11/24/2021</a:t>
            </a:fld>
            <a:endParaRPr lang="en-US"/>
          </a:p>
        </p:txBody>
      </p:sp>
      <p:sp>
        <p:nvSpPr>
          <p:cNvPr id="6" name="Footer Placeholder 5"/>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21</a:t>
            </a:fld>
            <a:endParaRPr lang="en-US"/>
          </a:p>
        </p:txBody>
      </p:sp>
      <p:sp>
        <p:nvSpPr>
          <p:cNvPr id="8" name="Header Placeholder 7"/>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2501462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dirty="0"/>
              <a:t>API Gateway:</a:t>
            </a:r>
          </a:p>
          <a:p>
            <a:endParaRPr lang="en-US" dirty="0"/>
          </a:p>
          <a:p>
            <a:pPr marL="171450" indent="-171450">
              <a:buFont typeface="Arial" panose="020B0604020202020204" pitchFamily="34" charset="0"/>
              <a:buChar char="•"/>
            </a:pPr>
            <a:r>
              <a:rPr lang="en-US" b="1" dirty="0"/>
              <a:t>Hide complexity </a:t>
            </a:r>
            <a:r>
              <a:rPr lang="en-US" dirty="0"/>
              <a:t>and internal protocol ongoing behind the scene. Makes sense </a:t>
            </a:r>
            <a:r>
              <a:rPr lang="en-US" b="1" dirty="0"/>
              <a:t>if this complexity does not produce any value </a:t>
            </a:r>
            <a:r>
              <a:rPr lang="en-US" dirty="0"/>
              <a:t>for the client.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complexity </a:t>
            </a:r>
            <a:r>
              <a:rPr lang="en-US" b="1" dirty="0"/>
              <a:t>can come from different protocols</a:t>
            </a:r>
            <a:r>
              <a:rPr lang="en-US" dirty="0"/>
              <a:t> used between services =&gt; </a:t>
            </a:r>
            <a:r>
              <a:rPr lang="en-US" dirty="0" err="1"/>
              <a:t>WebSockets</a:t>
            </a:r>
            <a:r>
              <a:rPr lang="en-US" dirty="0"/>
              <a:t> or AMQP (</a:t>
            </a:r>
            <a:r>
              <a:rPr lang="en-US" dirty="0" err="1"/>
              <a:t>asynchronuous</a:t>
            </a:r>
            <a:r>
              <a:rPr lang="en-US" dirty="0"/>
              <a:t> queuing mechanism)</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It can come from </a:t>
            </a:r>
            <a:r>
              <a:rPr lang="en-US" b="1" dirty="0"/>
              <a:t>partitioning</a:t>
            </a:r>
            <a:r>
              <a:rPr lang="en-US" dirty="0"/>
              <a:t> of data to support more load =&gt; has to be abstracted away from clients.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22</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134949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Solution =&gt; API Gateway pattern to centralize this logic.</a:t>
            </a:r>
          </a:p>
          <a:p>
            <a:endParaRPr lang="en-US" dirty="0"/>
          </a:p>
          <a:p>
            <a:r>
              <a:rPr lang="en-US" dirty="0"/>
              <a:t>It can be responsible for </a:t>
            </a:r>
            <a:r>
              <a:rPr lang="en-US" b="1" dirty="0"/>
              <a:t>cross-cutting concerns</a:t>
            </a:r>
            <a:r>
              <a:rPr lang="en-US" dirty="0"/>
              <a:t>:</a:t>
            </a:r>
          </a:p>
          <a:p>
            <a:pPr marL="171450" indent="-171450">
              <a:buFontTx/>
              <a:buChar char="-"/>
            </a:pPr>
            <a:r>
              <a:rPr lang="en-US" b="1" dirty="0"/>
              <a:t>Routing/Aggregation</a:t>
            </a:r>
          </a:p>
          <a:p>
            <a:pPr marL="171450" indent="-171450">
              <a:buFontTx/>
              <a:buChar char="-"/>
            </a:pPr>
            <a:r>
              <a:rPr lang="en-US" b="1" dirty="0"/>
              <a:t>Authentication</a:t>
            </a:r>
          </a:p>
          <a:p>
            <a:pPr marL="171450" indent="-171450">
              <a:buFontTx/>
              <a:buChar char="-"/>
            </a:pPr>
            <a:r>
              <a:rPr lang="en-US" b="1" dirty="0"/>
              <a:t>Caching</a:t>
            </a:r>
          </a:p>
          <a:p>
            <a:pPr marL="171450" indent="-171450">
              <a:buFontTx/>
              <a:buChar char="-"/>
            </a:pPr>
            <a:r>
              <a:rPr lang="en-US" b="1" dirty="0"/>
              <a:t>Load balancing</a:t>
            </a:r>
          </a:p>
          <a:p>
            <a:pPr marL="171450" indent="-171450">
              <a:buFontTx/>
              <a:buChar char="-"/>
            </a:pPr>
            <a:r>
              <a:rPr lang="en-US" b="1" dirty="0"/>
              <a:t>A/B testing</a:t>
            </a:r>
          </a:p>
          <a:p>
            <a:pPr marL="171450" indent="-171450">
              <a:buFontTx/>
              <a:buChar char="-"/>
            </a:pPr>
            <a:r>
              <a:rPr lang="en-US" dirty="0"/>
              <a:t>Client specific transformation</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23</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4406495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Example of API Gateway for an online store</a:t>
            </a:r>
          </a:p>
          <a:p>
            <a:endParaRPr lang="en-US"/>
          </a:p>
          <a:p>
            <a:pPr marL="171450" indent="-171450">
              <a:buFontTx/>
              <a:buChar char="-"/>
            </a:pPr>
            <a:r>
              <a:rPr lang="en-US"/>
              <a:t>Get status of an order</a:t>
            </a:r>
          </a:p>
          <a:p>
            <a:pPr marL="388712" lvl="1" indent="-171450">
              <a:buFontTx/>
              <a:buChar char="-"/>
            </a:pPr>
            <a:r>
              <a:rPr lang="en-US"/>
              <a:t>Would call </a:t>
            </a:r>
            <a:r>
              <a:rPr lang="en-US" b="1"/>
              <a:t>Order</a:t>
            </a:r>
            <a:r>
              <a:rPr lang="en-US"/>
              <a:t> service</a:t>
            </a:r>
          </a:p>
          <a:p>
            <a:pPr marL="388712" lvl="1" indent="-171450">
              <a:buFontTx/>
              <a:buChar char="-"/>
            </a:pPr>
            <a:r>
              <a:rPr lang="en-US" b="1"/>
              <a:t>Product</a:t>
            </a:r>
            <a:r>
              <a:rPr lang="en-US"/>
              <a:t> service =&gt; display the metadata of the products ordered =&gt; SQL database</a:t>
            </a:r>
          </a:p>
          <a:p>
            <a:pPr marL="388712" lvl="1" indent="-171450">
              <a:buFontTx/>
              <a:buChar char="-"/>
            </a:pPr>
            <a:r>
              <a:rPr lang="en-US" b="1"/>
              <a:t>Review</a:t>
            </a:r>
          </a:p>
          <a:p>
            <a:pPr marL="388712" lvl="1" indent="-171450">
              <a:buFontTx/>
              <a:buChar char="-"/>
            </a:pPr>
            <a:r>
              <a:rPr lang="en-US" b="1"/>
              <a:t>Cart</a:t>
            </a:r>
          </a:p>
          <a:p>
            <a:pPr marL="388712" lvl="1" indent="-171450">
              <a:buFontTx/>
              <a:buChar char="-"/>
            </a:pPr>
            <a:r>
              <a:rPr lang="en-US" b="1"/>
              <a:t>Shipping</a:t>
            </a:r>
          </a:p>
          <a:p>
            <a:pPr marL="217262" lvl="1" indent="0">
              <a:buFontTx/>
              <a:buNone/>
            </a:pPr>
            <a:r>
              <a:rPr lang="en-US" b="0"/>
              <a:t>Each service would have its own responsibility and its own data store (single source of truth)</a:t>
            </a:r>
          </a:p>
          <a:p>
            <a:pPr marL="217262" lvl="1" indent="0">
              <a:buFontTx/>
              <a:buNone/>
            </a:pPr>
            <a:endParaRPr lang="en-US"/>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24</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896657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Other challenge</a:t>
            </a:r>
            <a:r>
              <a:rPr lang="en-US" dirty="0"/>
              <a:t>: know </a:t>
            </a:r>
            <a:r>
              <a:rPr lang="en-US" b="1" dirty="0"/>
              <a:t>where each service lives in the cluster</a:t>
            </a:r>
          </a:p>
          <a:p>
            <a:endParaRPr lang="en-US" b="1" dirty="0"/>
          </a:p>
          <a:p>
            <a:r>
              <a:rPr lang="en-US" b="1" dirty="0"/>
              <a:t>Solution: </a:t>
            </a:r>
            <a:r>
              <a:rPr lang="en-US" b="0" dirty="0"/>
              <a:t>keep track of a mapping </a:t>
            </a:r>
            <a:r>
              <a:rPr lang="en-US" b="1" dirty="0" err="1"/>
              <a:t>serviceId</a:t>
            </a:r>
            <a:r>
              <a:rPr lang="en-US" b="1" dirty="0"/>
              <a:t> =&gt; list of IPs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80803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Client-side discovery</a:t>
            </a:r>
            <a:r>
              <a:rPr lang="en-US" dirty="0"/>
              <a:t>:</a:t>
            </a:r>
          </a:p>
          <a:p>
            <a:pPr marL="171450" indent="-171450">
              <a:buFontTx/>
              <a:buChar char="-"/>
            </a:pPr>
            <a:r>
              <a:rPr lang="en-US" b="1" dirty="0"/>
              <a:t>Clients call </a:t>
            </a:r>
            <a:r>
              <a:rPr lang="en-US" dirty="0"/>
              <a:t>the </a:t>
            </a:r>
            <a:r>
              <a:rPr lang="en-US" b="1" dirty="0"/>
              <a:t>service registry </a:t>
            </a:r>
            <a:r>
              <a:rPr lang="en-US" dirty="0"/>
              <a:t>and then </a:t>
            </a:r>
            <a:r>
              <a:rPr lang="en-US" b="1" dirty="0"/>
              <a:t>one of the address returned</a:t>
            </a:r>
          </a:p>
          <a:p>
            <a:pPr marL="171450" indent="-171450">
              <a:buFontTx/>
              <a:buChar char="-"/>
            </a:pPr>
            <a:endParaRPr lang="en-US" b="1" dirty="0"/>
          </a:p>
          <a:p>
            <a:pPr marL="0" indent="0">
              <a:buFontTx/>
              <a:buNone/>
            </a:pPr>
            <a:r>
              <a:rPr lang="en-US" b="1" dirty="0"/>
              <a:t>Good : performance. </a:t>
            </a:r>
          </a:p>
          <a:p>
            <a:pPr marL="0" indent="0">
              <a:buFontTx/>
              <a:buNone/>
            </a:pPr>
            <a:endParaRPr lang="en-US" b="1" dirty="0"/>
          </a:p>
          <a:p>
            <a:pPr marL="0" indent="0">
              <a:buFontTx/>
              <a:buNone/>
            </a:pPr>
            <a:r>
              <a:rPr lang="en-US" b="1" dirty="0"/>
              <a:t>Bad : complexity on client </a:t>
            </a:r>
            <a:r>
              <a:rPr lang="en-US" b="0" dirty="0"/>
              <a:t>side. If </a:t>
            </a:r>
            <a:r>
              <a:rPr lang="en-US" b="1" dirty="0"/>
              <a:t>machine goes down between lookup and request</a:t>
            </a:r>
            <a:r>
              <a:rPr lang="en-US" b="0" dirty="0"/>
              <a:t>, clients have the handle transient failures.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263612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indent="0">
              <a:buFontTx/>
              <a:buNone/>
            </a:pPr>
            <a:r>
              <a:rPr lang="en-US" b="0" dirty="0"/>
              <a:t>Generally preferred: </a:t>
            </a:r>
            <a:r>
              <a:rPr lang="en-US" b="1" dirty="0"/>
              <a:t>Server-side discovery.</a:t>
            </a:r>
          </a:p>
          <a:p>
            <a:pPr marL="0" indent="0">
              <a:buFontTx/>
              <a:buNone/>
            </a:pPr>
            <a:endParaRPr lang="en-US" b="1" dirty="0"/>
          </a:p>
          <a:p>
            <a:pPr marL="0" indent="0">
              <a:buFontTx/>
              <a:buNone/>
            </a:pPr>
            <a:r>
              <a:rPr lang="en-US" b="0" dirty="0"/>
              <a:t>The</a:t>
            </a:r>
            <a:r>
              <a:rPr lang="en-US" b="1" dirty="0"/>
              <a:t> resolution </a:t>
            </a:r>
            <a:r>
              <a:rPr lang="en-US" b="0" dirty="0"/>
              <a:t>is done </a:t>
            </a:r>
            <a:r>
              <a:rPr lang="en-US" b="1" dirty="0"/>
              <a:t>server side.</a:t>
            </a:r>
          </a:p>
          <a:p>
            <a:pPr marL="0" indent="0">
              <a:buFontTx/>
              <a:buNone/>
            </a:pPr>
            <a:endParaRPr lang="en-US" b="1" dirty="0"/>
          </a:p>
          <a:p>
            <a:pPr marL="0" indent="0">
              <a:buFontTx/>
              <a:buNone/>
            </a:pPr>
            <a:r>
              <a:rPr lang="en-US" b="1" dirty="0"/>
              <a:t>Good : less complexity on client </a:t>
            </a:r>
            <a:r>
              <a:rPr lang="en-US" b="0" dirty="0"/>
              <a:t>side.</a:t>
            </a:r>
            <a:endParaRPr lang="en-US" b="1" dirty="0"/>
          </a:p>
          <a:p>
            <a:pPr marL="0" indent="0">
              <a:buFontTx/>
              <a:buNone/>
            </a:pPr>
            <a:endParaRPr lang="en-US" b="1" dirty="0"/>
          </a:p>
          <a:p>
            <a:pPr marL="0" indent="0">
              <a:buFontTx/>
              <a:buNone/>
            </a:pPr>
            <a:r>
              <a:rPr lang="en-US" b="1" dirty="0"/>
              <a:t>Bad : performance</a:t>
            </a:r>
            <a:r>
              <a:rPr lang="en-US" b="1" dirty="0">
                <a:sym typeface="Wingdings" panose="05000000000000000000" pitchFamily="2" charset="2"/>
              </a:rPr>
              <a:t> </a:t>
            </a:r>
            <a:r>
              <a:rPr lang="en-US" b="1" dirty="0"/>
              <a:t>extra networking call </a:t>
            </a:r>
            <a:r>
              <a:rPr lang="en-US" b="1" dirty="0">
                <a:sym typeface="Wingdings" panose="05000000000000000000" pitchFamily="2" charset="2"/>
              </a:rPr>
              <a:t></a:t>
            </a:r>
            <a:r>
              <a:rPr lang="en-US" b="1" dirty="0"/>
              <a:t> </a:t>
            </a:r>
            <a:r>
              <a:rPr lang="en-US" b="0" dirty="0"/>
              <a:t>intra cluster so it is fast/cached.</a:t>
            </a:r>
          </a:p>
          <a:p>
            <a:pPr marL="0" indent="0">
              <a:buFontTx/>
              <a:buNone/>
            </a:pPr>
            <a:r>
              <a:rPr lang="en-US" b="0" dirty="0"/>
              <a:t>Risk of </a:t>
            </a:r>
            <a:r>
              <a:rPr lang="en-US" b="1" dirty="0"/>
              <a:t>timeout</a:t>
            </a:r>
            <a:r>
              <a:rPr lang="en-US" b="0" dirty="0"/>
              <a:t> due to </a:t>
            </a:r>
            <a:r>
              <a:rPr lang="en-US" b="1" dirty="0"/>
              <a:t>resolution overhead</a:t>
            </a:r>
          </a:p>
          <a:p>
            <a:endParaRPr lang="en-US" dirty="0"/>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51870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When you need</a:t>
            </a:r>
            <a:r>
              <a:rPr lang="en-US" b="1"/>
              <a:t> Service Discovery (multiple workload in a cluster of machine)</a:t>
            </a:r>
            <a:r>
              <a:rPr lang="en-US"/>
              <a:t>, you </a:t>
            </a:r>
            <a:r>
              <a:rPr lang="en-US" b="1"/>
              <a:t>need a Service Registry component</a:t>
            </a:r>
          </a:p>
          <a:p>
            <a:r>
              <a:rPr lang="en-US" b="0"/>
              <a:t>=&gt; Where mapping </a:t>
            </a:r>
            <a:r>
              <a:rPr lang="en-US" b="1"/>
              <a:t>serviced -&gt; IPs </a:t>
            </a:r>
            <a:r>
              <a:rPr lang="en-US" b="0"/>
              <a:t>will be stored.</a:t>
            </a:r>
          </a:p>
          <a:p>
            <a:endParaRPr lang="en-US" b="1"/>
          </a:p>
          <a:p>
            <a:r>
              <a:rPr lang="en-US" b="0"/>
              <a:t>Need to be </a:t>
            </a:r>
            <a:r>
              <a:rPr lang="en-US" b="1"/>
              <a:t>reliable</a:t>
            </a:r>
            <a:r>
              <a:rPr lang="en-US" b="0"/>
              <a:t>, </a:t>
            </a:r>
            <a:r>
              <a:rPr lang="en-US" b="1"/>
              <a:t>fast, </a:t>
            </a:r>
            <a:r>
              <a:rPr lang="en-US" b="1" err="1"/>
              <a:t>cachable</a:t>
            </a:r>
            <a:r>
              <a:rPr lang="en-US" b="1"/>
              <a:t> </a:t>
            </a:r>
            <a:r>
              <a:rPr lang="en-US" b="0"/>
              <a:t>(client side or server side.)</a:t>
            </a:r>
          </a:p>
          <a:p>
            <a:endParaRPr lang="en-US" b="0"/>
          </a:p>
          <a:p>
            <a:r>
              <a:rPr lang="en-US" b="0"/>
              <a:t>Example: </a:t>
            </a:r>
          </a:p>
          <a:p>
            <a:pPr marL="171450" indent="-171450">
              <a:buFontTx/>
              <a:buChar char="-"/>
            </a:pPr>
            <a:r>
              <a:rPr lang="en-US" b="1" err="1"/>
              <a:t>etcd</a:t>
            </a:r>
            <a:r>
              <a:rPr lang="en-US" b="0"/>
              <a:t>: used by </a:t>
            </a:r>
            <a:r>
              <a:rPr lang="en-US" b="1"/>
              <a:t>Kubernetes</a:t>
            </a:r>
            <a:r>
              <a:rPr lang="en-US" b="0"/>
              <a:t> or </a:t>
            </a:r>
            <a:r>
              <a:rPr lang="en-US" b="1"/>
              <a:t>Cloud Foundry</a:t>
            </a:r>
          </a:p>
          <a:p>
            <a:pPr marL="171450" indent="-171450">
              <a:buFontTx/>
              <a:buChar char="-"/>
            </a:pPr>
            <a:r>
              <a:rPr lang="en-US" b="1"/>
              <a:t>Apache </a:t>
            </a:r>
            <a:r>
              <a:rPr lang="en-US" b="1" err="1"/>
              <a:t>ZooKeeper</a:t>
            </a:r>
            <a:r>
              <a:rPr lang="en-US" b="1"/>
              <a:t> </a:t>
            </a:r>
            <a:r>
              <a:rPr lang="en-US" b="0"/>
              <a:t>is also popular</a:t>
            </a:r>
            <a:r>
              <a:rPr lang="en-US" b="1"/>
              <a:t>: originally part of Hadoop. </a:t>
            </a:r>
            <a:r>
              <a:rPr lang="en-US" b="0"/>
              <a:t>Now its own project.</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28</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307043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To </a:t>
            </a:r>
            <a:r>
              <a:rPr lang="en-US" b="1" u="sng"/>
              <a:t>build and maintain service registry:</a:t>
            </a:r>
          </a:p>
          <a:p>
            <a:endParaRPr lang="en-US"/>
          </a:p>
          <a:p>
            <a:r>
              <a:rPr lang="en-US"/>
              <a:t> -&gt; self registration.</a:t>
            </a:r>
          </a:p>
          <a:p>
            <a:r>
              <a:rPr lang="en-US"/>
              <a:t>Services </a:t>
            </a:r>
            <a:r>
              <a:rPr lang="en-US" b="1"/>
              <a:t>register</a:t>
            </a:r>
            <a:r>
              <a:rPr lang="en-US"/>
              <a:t>, </a:t>
            </a:r>
            <a:r>
              <a:rPr lang="en-US" b="1"/>
              <a:t>sends heartbeat </a:t>
            </a:r>
            <a:r>
              <a:rPr lang="en-US" b="0"/>
              <a:t>and</a:t>
            </a:r>
            <a:r>
              <a:rPr lang="en-US" b="1"/>
              <a:t> unregister </a:t>
            </a:r>
            <a:r>
              <a:rPr lang="en-US" b="0"/>
              <a:t>to keep the Service Registry up to date</a:t>
            </a:r>
          </a:p>
          <a:p>
            <a:endParaRPr lang="en-US" b="0"/>
          </a:p>
          <a:p>
            <a:endParaRPr lang="en-US" b="0"/>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375252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t>Or you can rely on a </a:t>
            </a:r>
            <a:r>
              <a:rPr lang="en-US" b="1"/>
              <a:t>third party component </a:t>
            </a:r>
            <a:r>
              <a:rPr lang="en-US"/>
              <a:t>to perform </a:t>
            </a:r>
            <a:r>
              <a:rPr lang="en-US" b="1"/>
              <a:t>registration</a:t>
            </a:r>
            <a:r>
              <a:rPr lang="en-US"/>
              <a:t>, </a:t>
            </a:r>
            <a:r>
              <a:rPr lang="en-US" b="1"/>
              <a:t>health check </a:t>
            </a:r>
            <a:r>
              <a:rPr lang="en-US"/>
              <a:t>and </a:t>
            </a:r>
            <a:r>
              <a:rPr lang="en-US" b="1" err="1"/>
              <a:t>unregistration</a:t>
            </a:r>
            <a:r>
              <a:rPr lang="en-US" b="1"/>
              <a:t>.</a:t>
            </a:r>
          </a:p>
          <a:p>
            <a:pPr lvl="0"/>
            <a:endParaRPr lang="en-US"/>
          </a:p>
        </p:txBody>
      </p:sp>
      <p:sp>
        <p:nvSpPr>
          <p:cNvPr id="5" name="Date Placeholder 4"/>
          <p:cNvSpPr>
            <a:spLocks noGrp="1"/>
          </p:cNvSpPr>
          <p:nvPr>
            <p:ph type="dt" idx="10"/>
          </p:nvPr>
        </p:nvSpPr>
        <p:spPr/>
        <p:txBody>
          <a:bodyPr/>
          <a:lstStyle/>
          <a:p>
            <a:fld id="{F22B3E36-5CE0-4CB7-82DE-38A88C71BFA8}" type="datetime1">
              <a:rPr lang="en-US" smtClean="0"/>
              <a:pPr/>
              <a:t>11/24/2021</a:t>
            </a:fld>
            <a:endParaRPr lang="en-US"/>
          </a:p>
        </p:txBody>
      </p:sp>
      <p:sp>
        <p:nvSpPr>
          <p:cNvPr id="6" name="Footer Placeholder 5"/>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30</a:t>
            </a:fld>
            <a:endParaRPr lang="en-US"/>
          </a:p>
        </p:txBody>
      </p:sp>
      <p:sp>
        <p:nvSpPr>
          <p:cNvPr id="8" name="Header Placeholder 7"/>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1159281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Containers are </a:t>
            </a:r>
            <a:r>
              <a:rPr lang="en-US" b="1"/>
              <a:t>not only for lift and shift scenario.</a:t>
            </a:r>
          </a:p>
          <a:p>
            <a:endParaRPr lang="en-US" b="1"/>
          </a:p>
          <a:p>
            <a:r>
              <a:rPr lang="en-US" b="0"/>
              <a:t>You</a:t>
            </a:r>
            <a:r>
              <a:rPr lang="en-US" b="1"/>
              <a:t> can build microservices </a:t>
            </a:r>
            <a:r>
              <a:rPr lang="en-US" b="0"/>
              <a:t>oriented architecture with containers.</a:t>
            </a:r>
          </a:p>
          <a:p>
            <a:endParaRPr lang="en-US" b="0"/>
          </a:p>
          <a:p>
            <a:r>
              <a:rPr lang="en-US" b="0"/>
              <a:t>Docker CLI + portability = play a </a:t>
            </a:r>
            <a:r>
              <a:rPr lang="en-US" b="1"/>
              <a:t>key role in your automation </a:t>
            </a:r>
            <a:r>
              <a:rPr lang="en-US" b="0"/>
              <a:t>story and your ability to iterate at faster pace.</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11/24/2021 7:54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a:t>Many</a:t>
            </a:r>
            <a:r>
              <a:rPr lang="en-US"/>
              <a:t> </a:t>
            </a:r>
            <a:r>
              <a:rPr lang="en-US" b="1"/>
              <a:t>microservices</a:t>
            </a:r>
            <a:r>
              <a:rPr lang="en-US"/>
              <a:t> =&gt; </a:t>
            </a:r>
            <a:r>
              <a:rPr lang="en-US" b="1"/>
              <a:t>many deployments</a:t>
            </a:r>
            <a:r>
              <a:rPr lang="en-US"/>
              <a:t>.</a:t>
            </a:r>
          </a:p>
          <a:p>
            <a:endParaRPr lang="en-US"/>
          </a:p>
          <a:p>
            <a:pPr marL="171450" indent="-171450">
              <a:buFont typeface="Symbol" panose="05050102010706020507" pitchFamily="18" charset="2"/>
              <a:buChar char="Þ"/>
            </a:pPr>
            <a:r>
              <a:rPr lang="en-US"/>
              <a:t>They need to be </a:t>
            </a:r>
            <a:r>
              <a:rPr lang="en-US" b="1"/>
              <a:t>fast</a:t>
            </a:r>
            <a:r>
              <a:rPr lang="en-US"/>
              <a:t>, </a:t>
            </a:r>
            <a:r>
              <a:rPr lang="en-US" b="1"/>
              <a:t>reliable/transparent</a:t>
            </a:r>
            <a:r>
              <a:rPr lang="en-US"/>
              <a:t>, </a:t>
            </a:r>
            <a:r>
              <a:rPr lang="en-US" b="1"/>
              <a:t>automated (CI/CD), independent</a:t>
            </a:r>
          </a:p>
          <a:p>
            <a:pPr marL="0" indent="0">
              <a:buFont typeface="Symbol" panose="05050102010706020507" pitchFamily="18" charset="2"/>
              <a:buNone/>
            </a:pPr>
            <a:endParaRPr lang="en-US" b="1"/>
          </a:p>
          <a:p>
            <a:pPr marL="0" indent="0">
              <a:buFont typeface="Symbol" panose="05050102010706020507" pitchFamily="18" charset="2"/>
              <a:buNone/>
            </a:pPr>
            <a:r>
              <a:rPr lang="en-US" b="0"/>
              <a:t>You want each service to be </a:t>
            </a:r>
            <a:r>
              <a:rPr lang="en-US" b="1"/>
              <a:t>independently scalable without side effects (like warm up delay or data loss) =&gt; stateless services / pet vs cattle</a:t>
            </a:r>
          </a:p>
          <a:p>
            <a:pPr marL="0" indent="0">
              <a:buFont typeface="Symbol" panose="05050102010706020507" pitchFamily="18" charset="2"/>
              <a:buNone/>
            </a:pPr>
            <a:endParaRPr lang="en-US" b="1"/>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31</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798863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t>Bottom line is – each service can be written in </a:t>
            </a:r>
            <a:r>
              <a:rPr lang="en-US" b="1"/>
              <a:t>its own language, </a:t>
            </a:r>
            <a:r>
              <a:rPr lang="en-US"/>
              <a:t>with its </a:t>
            </a:r>
            <a:r>
              <a:rPr lang="en-US" b="1"/>
              <a:t>own OS</a:t>
            </a:r>
            <a:r>
              <a:rPr lang="en-US"/>
              <a:t>, its </a:t>
            </a:r>
            <a:r>
              <a:rPr lang="en-US" b="1"/>
              <a:t>own storage layer </a:t>
            </a:r>
            <a:r>
              <a:rPr lang="en-US"/>
              <a:t>(graph database, SQL, No-SQL)</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32</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52657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1050" b="1" u="sng"/>
              <a:t>How to deploy your workload?</a:t>
            </a:r>
          </a:p>
          <a:p>
            <a:endParaRPr lang="en-US" b="1" u="sng"/>
          </a:p>
          <a:p>
            <a:r>
              <a:rPr lang="en-US" b="1" u="sng"/>
              <a:t>1 - Multiple services per host</a:t>
            </a:r>
            <a:r>
              <a:rPr lang="en-US" b="0" u="none"/>
              <a:t>: more traditional</a:t>
            </a:r>
          </a:p>
          <a:p>
            <a:endParaRPr lang="en-US" b="1" u="sng"/>
          </a:p>
          <a:p>
            <a:r>
              <a:rPr lang="en-US"/>
              <a:t>Service instances share the </a:t>
            </a:r>
            <a:r>
              <a:rPr lang="en-US" b="1"/>
              <a:t>same OS, Hardware resources</a:t>
            </a:r>
            <a:r>
              <a:rPr lang="en-US"/>
              <a:t>. No isolation out of the box</a:t>
            </a:r>
          </a:p>
          <a:p>
            <a:endParaRPr lang="en-US"/>
          </a:p>
          <a:p>
            <a:r>
              <a:rPr lang="en-US"/>
              <a:t>Each host has </a:t>
            </a:r>
            <a:r>
              <a:rPr lang="en-US" b="1"/>
              <a:t>all the dependencies/prerequisites </a:t>
            </a:r>
            <a:r>
              <a:rPr lang="en-US"/>
              <a:t>=&gt; treated as </a:t>
            </a:r>
            <a:r>
              <a:rPr lang="en-US" b="1"/>
              <a:t>pets</a:t>
            </a:r>
            <a:r>
              <a:rPr lang="en-US"/>
              <a:t> (you don’t want to loose them).</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33</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72351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To </a:t>
            </a:r>
            <a:r>
              <a:rPr lang="en-US" b="1"/>
              <a:t>achieve isolation </a:t>
            </a:r>
            <a:r>
              <a:rPr lang="en-US" b="0"/>
              <a:t>=&gt; 1 service per host.</a:t>
            </a:r>
          </a:p>
          <a:p>
            <a:endParaRPr lang="en-US" b="0"/>
          </a:p>
          <a:p>
            <a:r>
              <a:rPr lang="en-US" b="0"/>
              <a:t>Still all </a:t>
            </a:r>
            <a:r>
              <a:rPr lang="en-US" b="1"/>
              <a:t>prerequisites need to be installed </a:t>
            </a:r>
            <a:r>
              <a:rPr lang="en-US" b="0"/>
              <a:t>on the machine =&gt; </a:t>
            </a:r>
            <a:r>
              <a:rPr lang="en-US" b="1"/>
              <a:t>pet</a:t>
            </a:r>
            <a:r>
              <a:rPr lang="en-US" b="0"/>
              <a:t> approach =&gt; </a:t>
            </a:r>
            <a:r>
              <a:rPr lang="en-US" b="1"/>
              <a:t>not flexible</a:t>
            </a:r>
          </a:p>
          <a:p>
            <a:endParaRPr lang="en-US" b="0"/>
          </a:p>
          <a:p>
            <a:r>
              <a:rPr lang="en-US" b="1"/>
              <a:t>Bad utilization </a:t>
            </a:r>
            <a:r>
              <a:rPr lang="en-US" b="0"/>
              <a:t>of the hardware.</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34</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0184960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To </a:t>
            </a:r>
            <a:r>
              <a:rPr lang="en-US" b="1"/>
              <a:t>mitigate utilization </a:t>
            </a:r>
            <a:r>
              <a:rPr lang="en-US"/>
              <a:t>problem: 1 service per VM.</a:t>
            </a:r>
          </a:p>
          <a:p>
            <a:endParaRPr lang="en-US"/>
          </a:p>
          <a:p>
            <a:r>
              <a:rPr lang="en-US"/>
              <a:t>Still </a:t>
            </a:r>
            <a:r>
              <a:rPr lang="en-US" b="1"/>
              <a:t>good isolation </a:t>
            </a:r>
            <a:r>
              <a:rPr lang="en-US"/>
              <a:t>but </a:t>
            </a:r>
            <a:r>
              <a:rPr lang="en-US" b="1"/>
              <a:t>utilization can be improved </a:t>
            </a:r>
            <a:r>
              <a:rPr lang="en-US"/>
              <a:t>+ </a:t>
            </a:r>
            <a:r>
              <a:rPr lang="en-US" b="1"/>
              <a:t>pets approach</a:t>
            </a:r>
            <a:r>
              <a:rPr lang="en-US"/>
              <a:t>.</a:t>
            </a:r>
          </a:p>
          <a:p>
            <a:endParaRPr lang="en-US"/>
          </a:p>
          <a:p>
            <a:r>
              <a:rPr lang="en-US"/>
              <a:t>It </a:t>
            </a:r>
            <a:r>
              <a:rPr lang="en-US" b="1"/>
              <a:t>takes time to spin up a new VM</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531334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An effective solution:</a:t>
            </a:r>
          </a:p>
          <a:p>
            <a:pPr marL="0" indent="0">
              <a:buFontTx/>
              <a:buNone/>
            </a:pPr>
            <a:r>
              <a:rPr lang="en-US"/>
              <a:t>-  1 service per container</a:t>
            </a:r>
          </a:p>
          <a:p>
            <a:pPr marL="171450" indent="-171450">
              <a:buFontTx/>
              <a:buChar char="-"/>
            </a:pPr>
            <a:r>
              <a:rPr lang="en-US"/>
              <a:t>Multiple container per VM</a:t>
            </a:r>
          </a:p>
          <a:p>
            <a:pPr marL="171450" indent="-171450">
              <a:buFontTx/>
              <a:buChar char="-"/>
            </a:pPr>
            <a:r>
              <a:rPr lang="en-US"/>
              <a:t>Multiple VM per physical host</a:t>
            </a:r>
          </a:p>
          <a:p>
            <a:pPr marL="0" indent="0">
              <a:buFontTx/>
              <a:buNone/>
            </a:pPr>
            <a:endParaRPr lang="en-US"/>
          </a:p>
          <a:p>
            <a:pPr marL="0" indent="0">
              <a:buFontTx/>
              <a:buNone/>
            </a:pPr>
            <a:r>
              <a:rPr lang="en-US" b="1"/>
              <a:t>Faster to spin up </a:t>
            </a:r>
            <a:r>
              <a:rPr lang="en-US"/>
              <a:t>new instances </a:t>
            </a:r>
          </a:p>
          <a:p>
            <a:pPr marL="0" indent="0">
              <a:buFontTx/>
              <a:buNone/>
            </a:pPr>
            <a:r>
              <a:rPr lang="en-US"/>
              <a:t>Good VM level + </a:t>
            </a:r>
            <a:r>
              <a:rPr lang="en-US" b="1"/>
              <a:t>container</a:t>
            </a:r>
            <a:r>
              <a:rPr lang="en-US"/>
              <a:t> level isolation</a:t>
            </a:r>
          </a:p>
          <a:p>
            <a:pPr marL="0" indent="0">
              <a:buFontTx/>
              <a:buNone/>
            </a:pPr>
            <a:endParaRPr lang="en-US"/>
          </a:p>
          <a:p>
            <a:pPr marL="0" indent="0">
              <a:buFontTx/>
              <a:buNone/>
            </a:pPr>
            <a:r>
              <a:rPr lang="en-US" b="1"/>
              <a:t>Best HW utilization</a:t>
            </a:r>
          </a:p>
          <a:p>
            <a:pPr marL="0" indent="0">
              <a:buFontTx/>
              <a:buNone/>
            </a:pPr>
            <a:endParaRPr lang="en-US" b="1"/>
          </a:p>
          <a:p>
            <a:pPr marL="0" indent="0">
              <a:buFontTx/>
              <a:buNone/>
            </a:pPr>
            <a:r>
              <a:rPr lang="en-US" b="0"/>
              <a:t>Container are </a:t>
            </a:r>
            <a:r>
              <a:rPr lang="en-US" b="1"/>
              <a:t>cattle</a:t>
            </a:r>
            <a:r>
              <a:rPr lang="en-US" b="0"/>
              <a:t>. (can be deleted and recreated)</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858593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List of known pattern: https://docs.microsoft.com/en-us/azure/architecture/patterns/</a:t>
            </a:r>
          </a:p>
          <a:p>
            <a:endParaRPr lang="en-US"/>
          </a:p>
          <a:p>
            <a:r>
              <a:rPr lang="en-US"/>
              <a:t>Some are interesting while working with container: </a:t>
            </a:r>
          </a:p>
          <a:p>
            <a:r>
              <a:rPr lang="en-US"/>
              <a:t>-   </a:t>
            </a:r>
            <a:r>
              <a:rPr lang="en-US" b="1"/>
              <a:t>Sidecar</a:t>
            </a:r>
            <a:r>
              <a:rPr lang="en-US"/>
              <a:t>, </a:t>
            </a:r>
            <a:r>
              <a:rPr lang="en-US" b="1"/>
              <a:t>Ambassador</a:t>
            </a:r>
            <a:r>
              <a:rPr lang="en-US"/>
              <a:t>.</a:t>
            </a:r>
          </a:p>
          <a:p>
            <a:pPr marL="171450" indent="-171450">
              <a:buFontTx/>
              <a:buChar char="-"/>
            </a:pPr>
            <a:r>
              <a:rPr lang="en-US" b="1"/>
              <a:t>Strangler</a:t>
            </a:r>
            <a:r>
              <a:rPr lang="en-US"/>
              <a:t>, </a:t>
            </a:r>
            <a:r>
              <a:rPr lang="en-US" b="1"/>
              <a:t>Anti-corruption</a:t>
            </a:r>
            <a:r>
              <a:rPr lang="en-US"/>
              <a:t> to migrate from legacy system to new system</a:t>
            </a:r>
          </a:p>
          <a:p>
            <a:pPr marL="171450" indent="-171450">
              <a:buFontTx/>
              <a:buChar char="-"/>
            </a:pPr>
            <a:r>
              <a:rPr lang="en-US"/>
              <a:t>Gateway pattern</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317805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a:p>
        </p:txBody>
      </p:sp>
      <p:sp>
        <p:nvSpPr>
          <p:cNvPr id="5" name="Date Placeholder 4"/>
          <p:cNvSpPr>
            <a:spLocks noGrp="1"/>
          </p:cNvSpPr>
          <p:nvPr>
            <p:ph type="dt" idx="10"/>
          </p:nvPr>
        </p:nvSpPr>
        <p:spPr/>
        <p:txBody>
          <a:bodyPr/>
          <a:lstStyle/>
          <a:p>
            <a:fld id="{F22B3E36-5CE0-4CB7-82DE-38A88C71BFA8}" type="datetime1">
              <a:rPr lang="en-US" smtClean="0"/>
              <a:pPr/>
              <a:t>11/24/2021</a:t>
            </a:fld>
            <a:endParaRPr lang="en-US"/>
          </a:p>
        </p:txBody>
      </p:sp>
      <p:sp>
        <p:nvSpPr>
          <p:cNvPr id="6" name="Footer Placeholder 5"/>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38</a:t>
            </a:fld>
            <a:endParaRPr lang="en-US"/>
          </a:p>
        </p:txBody>
      </p:sp>
      <p:sp>
        <p:nvSpPr>
          <p:cNvPr id="8" name="Header Placeholder 7"/>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17977829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u="sng"/>
              <a:t>Deployment models of monolithic vs microservices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Instantiate Services instead of </a:t>
            </a:r>
            <a:r>
              <a:rPr lang="en-US" b="1"/>
              <a:t>spinning up new machines =&gt; faster</a:t>
            </a:r>
          </a:p>
          <a:p>
            <a:pPr marL="171450" indent="-171450">
              <a:buFontTx/>
              <a:buChar char="-"/>
            </a:pPr>
            <a:endParaRPr lang="en-US"/>
          </a:p>
          <a:p>
            <a:pPr marL="171450" indent="-171450">
              <a:buFontTx/>
              <a:buChar char="-"/>
            </a:pPr>
            <a:r>
              <a:rPr lang="en-US"/>
              <a:t>Better </a:t>
            </a:r>
            <a:r>
              <a:rPr lang="en-US" b="1"/>
              <a:t>utilization of hardware</a:t>
            </a:r>
          </a:p>
          <a:p>
            <a:pPr marL="171450" indent="-171450">
              <a:buFontTx/>
              <a:buChar char="-"/>
            </a:pPr>
            <a:r>
              <a:rPr lang="en-US" b="1"/>
              <a:t>Optimize Cost</a:t>
            </a:r>
          </a:p>
          <a:p>
            <a:pPr marL="171450" indent="-171450">
              <a:buFontTx/>
              <a:buChar char="-"/>
            </a:pPr>
            <a:r>
              <a:rPr lang="en-US" b="1"/>
              <a:t>Lower time to market</a:t>
            </a:r>
            <a:r>
              <a:rPr lang="en-US"/>
              <a:t>: more confident when it comes to upgrading a service</a:t>
            </a:r>
          </a:p>
          <a:p>
            <a:endParaRPr lang="en-US"/>
          </a:p>
          <a:p>
            <a:r>
              <a:rPr lang="en-US"/>
              <a:t>Services are </a:t>
            </a:r>
            <a:r>
              <a:rPr lang="en-US" b="1" u="sng"/>
              <a:t>independently</a:t>
            </a:r>
            <a:r>
              <a:rPr lang="en-US"/>
              <a:t>:</a:t>
            </a:r>
          </a:p>
          <a:p>
            <a:pPr marL="0" indent="0">
              <a:buFontTx/>
              <a:buNone/>
            </a:pPr>
            <a:r>
              <a:rPr lang="en-US"/>
              <a:t>- </a:t>
            </a:r>
            <a:r>
              <a:rPr lang="en-US" b="1"/>
              <a:t>Implemented</a:t>
            </a:r>
            <a:r>
              <a:rPr lang="en-US"/>
              <a:t> </a:t>
            </a:r>
          </a:p>
          <a:p>
            <a:pPr marL="0" indent="0">
              <a:buFontTx/>
              <a:buNone/>
            </a:pPr>
            <a:r>
              <a:rPr lang="en-US"/>
              <a:t>- </a:t>
            </a:r>
            <a:r>
              <a:rPr lang="en-US" b="1"/>
              <a:t>Deployed</a:t>
            </a:r>
            <a:r>
              <a:rPr lang="en-US"/>
              <a:t> </a:t>
            </a:r>
          </a:p>
          <a:p>
            <a:pPr marL="0" indent="0">
              <a:buFontTx/>
              <a:buNone/>
            </a:pPr>
            <a:r>
              <a:rPr lang="en-US"/>
              <a:t>- </a:t>
            </a:r>
            <a:r>
              <a:rPr lang="en-US" b="1"/>
              <a:t>Scaled</a:t>
            </a:r>
          </a:p>
          <a:p>
            <a:r>
              <a:rPr lang="en-US"/>
              <a:t>- </a:t>
            </a:r>
            <a:r>
              <a:rPr lang="en-US" b="1"/>
              <a:t>Versioned</a:t>
            </a:r>
            <a:endParaRPr lang="en-US"/>
          </a:p>
        </p:txBody>
      </p:sp>
      <p:sp>
        <p:nvSpPr>
          <p:cNvPr id="4" name="Header Placeholder 3"/>
          <p:cNvSpPr>
            <a:spLocks noGrp="1"/>
          </p:cNvSpPr>
          <p:nvPr>
            <p:ph type="hdr" sz="quarter" idx="10"/>
          </p:nvPr>
        </p:nvSpPr>
        <p:spPr/>
        <p:txBody>
          <a:bodyPr/>
          <a:lstStyle/>
          <a:p>
            <a:pPr>
              <a:defRPr/>
            </a:pPr>
            <a:r>
              <a:rPr lang="en-US">
                <a:solidFill>
                  <a:prstClr val="black"/>
                </a:solidFill>
              </a:rPr>
              <a:t>TechReady 23</a:t>
            </a:r>
          </a:p>
        </p:txBody>
      </p:sp>
      <p:sp>
        <p:nvSpPr>
          <p:cNvPr id="5" name="Footer Placeholder 4"/>
          <p:cNvSpPr>
            <a:spLocks noGrp="1"/>
          </p:cNvSpPr>
          <p:nvPr>
            <p:ph type="ftr" sz="quarter" idx="11"/>
          </p:nvPr>
        </p:nvSpPr>
        <p:spPr/>
        <p:txBody>
          <a:bodyPr/>
          <a:lstStyle/>
          <a:p>
            <a:pPr defTabSz="914099"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38EEC551-8CDA-4EB6-89BB-2A86C9F091C8}" type="datetime8">
              <a:rPr lang="en-US" smtClean="0">
                <a:solidFill>
                  <a:prstClr val="black"/>
                </a:solidFill>
              </a:rPr>
              <a:pPr>
                <a:defRPr/>
              </a:pPr>
              <a:t>11/24/2021 7:54 PM</a:t>
            </a:fld>
            <a:endParaRPr lang="en-US">
              <a:solidFill>
                <a:prstClr val="black"/>
              </a:solidFill>
            </a:endParaRPr>
          </a:p>
        </p:txBody>
      </p:sp>
      <p:sp>
        <p:nvSpPr>
          <p:cNvPr id="7" name="Slide Number Placeholder 6"/>
          <p:cNvSpPr>
            <a:spLocks noGrp="1"/>
          </p:cNvSpPr>
          <p:nvPr>
            <p:ph type="sldNum" sz="quarter" idx="13"/>
          </p:nvPr>
        </p:nvSpPr>
        <p:spPr/>
        <p:txBody>
          <a:bodyPr/>
          <a:lstStyle/>
          <a:p>
            <a:pPr>
              <a:defRPr/>
            </a:pPr>
            <a:fld id="{B4008EB6-D09E-4580-8CD6-DDB14511944F}" type="slidenum">
              <a:rPr lang="en-US" smtClean="0">
                <a:solidFill>
                  <a:prstClr val="black"/>
                </a:solidFill>
              </a:rPr>
              <a:pPr>
                <a:defRPr/>
              </a:pPr>
              <a:t>39</a:t>
            </a:fld>
            <a:endParaRPr lang="en-US">
              <a:solidFill>
                <a:prstClr val="black"/>
              </a:solidFill>
            </a:endParaRPr>
          </a:p>
        </p:txBody>
      </p:sp>
    </p:spTree>
    <p:extLst>
      <p:ext uri="{BB962C8B-B14F-4D97-AF65-F5344CB8AC3E}">
        <p14:creationId xmlns:p14="http://schemas.microsoft.com/office/powerpoint/2010/main" val="7409336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Left -&gt; Monolithic</a:t>
            </a:r>
            <a:r>
              <a:rPr lang="en-US" dirty="0"/>
              <a:t>:</a:t>
            </a:r>
          </a:p>
          <a:p>
            <a:pPr marL="181240" indent="-181240">
              <a:buFontTx/>
              <a:buChar char="-"/>
            </a:pPr>
            <a:r>
              <a:rPr lang="en-US" dirty="0"/>
              <a:t>1 </a:t>
            </a:r>
            <a:r>
              <a:rPr lang="en-US" b="1" dirty="0"/>
              <a:t>front end layer</a:t>
            </a:r>
          </a:p>
          <a:p>
            <a:pPr marL="181240" indent="-181240">
              <a:buFontTx/>
              <a:buChar char="-"/>
            </a:pPr>
            <a:r>
              <a:rPr lang="en-US" dirty="0"/>
              <a:t>1 </a:t>
            </a:r>
            <a:r>
              <a:rPr lang="en-US" b="1" dirty="0"/>
              <a:t>middle tier layer </a:t>
            </a:r>
            <a:r>
              <a:rPr lang="en-US" dirty="0"/>
              <a:t>(business logic)</a:t>
            </a:r>
          </a:p>
          <a:p>
            <a:pPr marL="181240" indent="-181240">
              <a:buFontTx/>
              <a:buChar char="-"/>
            </a:pPr>
            <a:r>
              <a:rPr lang="en-US" dirty="0"/>
              <a:t>1 </a:t>
            </a:r>
            <a:r>
              <a:rPr lang="en-US" b="1" dirty="0"/>
              <a:t>data layer </a:t>
            </a:r>
            <a:r>
              <a:rPr lang="en-US" dirty="0"/>
              <a:t>with common database</a:t>
            </a:r>
          </a:p>
          <a:p>
            <a:pPr marL="181240" indent="-181240">
              <a:buFontTx/>
              <a:buChar char="-"/>
            </a:pPr>
            <a:endParaRPr lang="en-US" dirty="0"/>
          </a:p>
          <a:p>
            <a:r>
              <a:rPr lang="en-US" b="1" dirty="0"/>
              <a:t>Right -&gt; Microservices</a:t>
            </a:r>
          </a:p>
          <a:p>
            <a:pPr marL="181240" indent="-181240">
              <a:buFontTx/>
              <a:buChar char="-"/>
            </a:pPr>
            <a:r>
              <a:rPr lang="en-US" b="1" dirty="0"/>
              <a:t>Graph of interconnected service </a:t>
            </a:r>
            <a:r>
              <a:rPr lang="en-US" dirty="0"/>
              <a:t>who </a:t>
            </a:r>
            <a:r>
              <a:rPr lang="en-US" b="1" dirty="0"/>
              <a:t>know how to talk to each </a:t>
            </a:r>
            <a:r>
              <a:rPr lang="en-US" dirty="0"/>
              <a:t>other, thanks to service discovery feature</a:t>
            </a:r>
          </a:p>
          <a:p>
            <a:pPr marL="181240" indent="-181240">
              <a:buFontTx/>
              <a:buChar char="-"/>
            </a:pPr>
            <a:r>
              <a:rPr lang="en-US" dirty="0"/>
              <a:t>Each of them are stateless but can rely on a persistent data store.</a:t>
            </a:r>
          </a:p>
          <a:p>
            <a:r>
              <a:rPr lang="en-US" dirty="0"/>
              <a:t>=&gt; </a:t>
            </a:r>
            <a:r>
              <a:rPr lang="en-US" b="1" dirty="0"/>
              <a:t>Technology agnostic</a:t>
            </a:r>
            <a:r>
              <a:rPr lang="en-US" dirty="0"/>
              <a:t>, </a:t>
            </a:r>
            <a:r>
              <a:rPr lang="en-US" b="1" dirty="0"/>
              <a:t>use whatever database is best </a:t>
            </a:r>
            <a:r>
              <a:rPr lang="en-US" dirty="0"/>
              <a:t>for your use case (Graph database, SQL, No-SQL)</a:t>
            </a:r>
          </a:p>
          <a:p>
            <a:endParaRPr lang="en-US" dirty="0"/>
          </a:p>
          <a:p>
            <a:endParaRPr lang="en-US" b="1" baseline="0" dirty="0"/>
          </a:p>
          <a:p>
            <a:r>
              <a:rPr lang="en-US" b="1" baseline="0" dirty="0">
                <a:solidFill>
                  <a:srgbClr val="FF0000"/>
                </a:solidFill>
              </a:rPr>
              <a:t>The system is decomposed into multiple independent data store</a:t>
            </a:r>
          </a:p>
          <a:p>
            <a:endParaRPr lang="en-US" b="1" dirty="0">
              <a:solidFill>
                <a:srgbClr val="FF0000"/>
              </a:solidFill>
            </a:endParaRPr>
          </a:p>
          <a:p>
            <a:r>
              <a:rPr lang="en-US" b="1" dirty="0">
                <a:solidFill>
                  <a:srgbClr val="FF0000"/>
                </a:solidFill>
              </a:rPr>
              <a:t>One service =</a:t>
            </a:r>
            <a:r>
              <a:rPr lang="en-US" b="1" baseline="0" dirty="0">
                <a:solidFill>
                  <a:srgbClr val="FF0000"/>
                </a:solidFill>
              </a:rPr>
              <a:t> one responsibility </a:t>
            </a:r>
          </a:p>
          <a:p>
            <a:r>
              <a:rPr lang="en-US" b="1" baseline="0" dirty="0">
                <a:solidFill>
                  <a:srgbClr val="FF0000"/>
                </a:solidFill>
              </a:rPr>
              <a:t>One service = 1 or multiple independent data store</a:t>
            </a:r>
          </a:p>
          <a:p>
            <a:endParaRPr lang="en-US" dirty="0"/>
          </a:p>
        </p:txBody>
      </p:sp>
      <p:sp>
        <p:nvSpPr>
          <p:cNvPr id="4" name="Header Placeholder 3"/>
          <p:cNvSpPr>
            <a:spLocks noGrp="1"/>
          </p:cNvSpPr>
          <p:nvPr>
            <p:ph type="hdr" sz="quarter" idx="10"/>
          </p:nvPr>
        </p:nvSpPr>
        <p:spPr/>
        <p:txBody>
          <a:bodyPr/>
          <a:lstStyle/>
          <a:p>
            <a:pPr defTabSz="914400">
              <a:defRPr/>
            </a:pPr>
            <a:r>
              <a:rPr lang="en-US" sz="1800" kern="0">
                <a:solidFill>
                  <a:sysClr val="windowText" lastClr="000000"/>
                </a:solidFill>
              </a:rPr>
              <a:t>TechReady 23</a:t>
            </a:r>
          </a:p>
        </p:txBody>
      </p:sp>
      <p:sp>
        <p:nvSpPr>
          <p:cNvPr id="5" name="Footer Placeholder 4"/>
          <p:cNvSpPr>
            <a:spLocks noGrp="1"/>
          </p:cNvSpPr>
          <p:nvPr>
            <p:ph type="ftr" sz="quarter" idx="11"/>
          </p:nvPr>
        </p:nvSpPr>
        <p:spPr/>
        <p:txBody>
          <a:bodyPr/>
          <a:lstStyle/>
          <a:p>
            <a:pPr marL="0" defTabSz="914099"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14400">
              <a:defRPr/>
            </a:pPr>
            <a:fld id="{38EEC551-8CDA-4EB6-89BB-2A86C9F091C8}" type="datetime8">
              <a:rPr lang="en-US" sz="1800" kern="0" smtClean="0">
                <a:solidFill>
                  <a:sysClr val="windowText" lastClr="000000"/>
                </a:solidFill>
              </a:rPr>
              <a:pPr defTabSz="914400">
                <a:defRPr/>
              </a:pPr>
              <a:t>11/24/2021 7:54 PM</a:t>
            </a:fld>
            <a:endParaRPr lang="en-US" sz="1800" kern="0">
              <a:solidFill>
                <a:sysClr val="windowText" lastClr="000000"/>
              </a:solidFill>
            </a:endParaRPr>
          </a:p>
        </p:txBody>
      </p:sp>
      <p:sp>
        <p:nvSpPr>
          <p:cNvPr id="7" name="Slide Number Placeholder 6"/>
          <p:cNvSpPr>
            <a:spLocks noGrp="1"/>
          </p:cNvSpPr>
          <p:nvPr>
            <p:ph type="sldNum" sz="quarter" idx="13"/>
          </p:nvPr>
        </p:nvSpPr>
        <p:spPr/>
        <p:txBody>
          <a:bodyPr/>
          <a:lstStyle/>
          <a:p>
            <a:pPr defTabSz="914400">
              <a:defRPr/>
            </a:pPr>
            <a:fld id="{B4008EB6-D09E-4580-8CD6-DDB14511944F}" type="slidenum">
              <a:rPr lang="en-US" sz="1800" kern="0" smtClean="0">
                <a:solidFill>
                  <a:sysClr val="windowText" lastClr="000000"/>
                </a:solidFill>
              </a:rPr>
              <a:pPr defTabSz="914400">
                <a:defRPr/>
              </a:pPr>
              <a:t>40</a:t>
            </a:fld>
            <a:endParaRPr lang="en-US" sz="1800" kern="0">
              <a:solidFill>
                <a:sysClr val="windowText" lastClr="000000"/>
              </a:solidFill>
            </a:endParaRPr>
          </a:p>
        </p:txBody>
      </p:sp>
    </p:spTree>
    <p:extLst>
      <p:ext uri="{BB962C8B-B14F-4D97-AF65-F5344CB8AC3E}">
        <p14:creationId xmlns:p14="http://schemas.microsoft.com/office/powerpoint/2010/main" val="129374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856699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a:t>Bounded context </a:t>
            </a:r>
            <a:r>
              <a:rPr lang="en-US"/>
              <a:t>=&gt; Determine </a:t>
            </a:r>
            <a:r>
              <a:rPr lang="en-US" b="1"/>
              <a:t>what’s inside/outside </a:t>
            </a:r>
            <a:r>
              <a:rPr lang="en-US"/>
              <a:t>a service and </a:t>
            </a:r>
            <a:r>
              <a:rPr lang="en-US" b="1"/>
              <a:t>what can pass </a:t>
            </a:r>
            <a:r>
              <a:rPr lang="en-US"/>
              <a:t>(just like cells). Their lifecycle is </a:t>
            </a:r>
            <a:r>
              <a:rPr lang="en-US" b="1"/>
              <a:t>independent</a:t>
            </a:r>
            <a:r>
              <a:rPr lang="en-US"/>
              <a:t>.</a:t>
            </a:r>
          </a:p>
          <a:p>
            <a:endParaRPr lang="en-US"/>
          </a:p>
          <a:p>
            <a:endParaRPr lang="en-US"/>
          </a:p>
          <a:p>
            <a:endParaRPr lang="en-US"/>
          </a:p>
          <a:p>
            <a:endParaRPr lang="en-US"/>
          </a:p>
          <a:p>
            <a:endParaRPr lang="en-US"/>
          </a:p>
        </p:txBody>
      </p:sp>
      <p:sp>
        <p:nvSpPr>
          <p:cNvPr id="4" name="Slide Number Placeholder 3"/>
          <p:cNvSpPr>
            <a:spLocks noGrp="1"/>
          </p:cNvSpPr>
          <p:nvPr>
            <p:ph type="sldNum" sz="quarter" idx="10"/>
          </p:nvPr>
        </p:nvSpPr>
        <p:spPr/>
        <p:txBody>
          <a:bodyPr/>
          <a:lstStyle/>
          <a:p>
            <a:pPr marL="0" marR="0" lvl="0" indent="0" algn="r" defTabSz="1218987" rtl="0" eaLnBrk="1" fontAlgn="auto" latinLnBrk="0" hangingPunct="1">
              <a:lnSpc>
                <a:spcPct val="100000"/>
              </a:lnSpc>
              <a:spcBef>
                <a:spcPts val="0"/>
              </a:spcBef>
              <a:spcAft>
                <a:spcPts val="0"/>
              </a:spcAft>
              <a:buClrTx/>
              <a:buSzTx/>
              <a:buFontTx/>
              <a:buNone/>
              <a:tabLst/>
              <a:defRPr/>
            </a:pPr>
            <a:fld id="{89D5A5AB-9D22-4354-8089-2AE811D4E28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87"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682542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Bounded context =&gt; domain model (data store)</a:t>
            </a:r>
          </a:p>
          <a:p>
            <a:r>
              <a:rPr lang="en-US"/>
              <a:t>Internal rules, logic =&gt; + AUTONOMOUS.</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82988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a:t>Bounded Context</a:t>
            </a:r>
            <a:r>
              <a:rPr lang="en-US"/>
              <a:t> can be </a:t>
            </a:r>
            <a:r>
              <a:rPr lang="en-US" b="1"/>
              <a:t>implemented by 1 or multiple services</a:t>
            </a:r>
            <a:r>
              <a:rPr lang="en-US"/>
              <a:t>.</a:t>
            </a:r>
          </a:p>
          <a:p>
            <a:endParaRPr lang="en-US"/>
          </a:p>
          <a:p>
            <a:r>
              <a:rPr lang="en-US"/>
              <a:t>Logical vs physical services. </a:t>
            </a:r>
          </a:p>
          <a:p>
            <a:endParaRPr lang="en-US"/>
          </a:p>
          <a:p>
            <a:r>
              <a:rPr lang="en-US" b="1" u="sng"/>
              <a:t>Example 1</a:t>
            </a:r>
            <a:r>
              <a:rPr lang="en-US"/>
              <a:t>: 1:1 mapping </a:t>
            </a:r>
            <a:r>
              <a:rPr lang="en-US" err="1"/>
              <a:t>WebAPI</a:t>
            </a:r>
            <a:r>
              <a:rPr lang="en-US"/>
              <a:t> &lt;-&gt;database</a:t>
            </a:r>
          </a:p>
          <a:p>
            <a:r>
              <a:rPr lang="en-US" b="1" u="sng"/>
              <a:t>Example 2</a:t>
            </a:r>
            <a:r>
              <a:rPr lang="en-US"/>
              <a:t>: Web API + Worker &lt;-&gt; Database</a:t>
            </a:r>
          </a:p>
          <a:p>
            <a:r>
              <a:rPr lang="en-US" b="1" u="sng"/>
              <a:t>Example 3 (Service Fabric):  </a:t>
            </a:r>
            <a:r>
              <a:rPr lang="en-US"/>
              <a:t>Stateless Gateway Service &lt;-&gt; multiple stateful partitions of the same service. </a:t>
            </a:r>
          </a:p>
          <a:p>
            <a:endParaRPr lang="en-US"/>
          </a:p>
          <a:p>
            <a:endParaRPr lang="en-US"/>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78743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b="1" u="sng" err="1"/>
              <a:t>Example</a:t>
            </a:r>
            <a:r>
              <a:rPr lang="es-ES" b="1" u="sng"/>
              <a:t> </a:t>
            </a:r>
            <a:r>
              <a:rPr lang="es-ES" b="1" u="sng" err="1"/>
              <a:t>of</a:t>
            </a:r>
            <a:r>
              <a:rPr lang="es-ES" b="1" u="sng"/>
              <a:t> </a:t>
            </a:r>
            <a:r>
              <a:rPr lang="es-ES" b="1" u="sng" err="1"/>
              <a:t>bounded</a:t>
            </a:r>
            <a:r>
              <a:rPr lang="es-ES" b="1" u="sng"/>
              <a:t> </a:t>
            </a:r>
            <a:r>
              <a:rPr lang="es-ES" b="1" u="sng" err="1"/>
              <a:t>contexts</a:t>
            </a:r>
            <a:r>
              <a:rPr lang="es-ES" b="1" u="sng"/>
              <a:t>:</a:t>
            </a:r>
          </a:p>
          <a:p>
            <a:endParaRPr lang="es-ES"/>
          </a:p>
          <a:p>
            <a:r>
              <a:rPr lang="es-ES"/>
              <a:t>-&gt; </a:t>
            </a:r>
            <a:r>
              <a:rPr lang="es-ES" b="1" err="1"/>
              <a:t>Users</a:t>
            </a:r>
            <a:r>
              <a:rPr lang="es-ES"/>
              <a:t> </a:t>
            </a:r>
            <a:r>
              <a:rPr lang="es-ES" err="1"/>
              <a:t>represented</a:t>
            </a:r>
            <a:r>
              <a:rPr lang="es-ES"/>
              <a:t> in </a:t>
            </a:r>
            <a:r>
              <a:rPr lang="es-ES" b="1" err="1"/>
              <a:t>multiple</a:t>
            </a:r>
            <a:r>
              <a:rPr lang="es-ES" b="1"/>
              <a:t> </a:t>
            </a:r>
            <a:r>
              <a:rPr lang="es-ES" b="1" err="1"/>
              <a:t>microservices</a:t>
            </a:r>
            <a:r>
              <a:rPr lang="es-ES"/>
              <a:t>.</a:t>
            </a:r>
          </a:p>
          <a:p>
            <a:endParaRPr lang="es-ES"/>
          </a:p>
          <a:p>
            <a:r>
              <a:rPr lang="es-ES" b="0" u="sng"/>
              <a:t>-&gt; </a:t>
            </a:r>
            <a:r>
              <a:rPr lang="es-ES" b="0" u="sng" err="1"/>
              <a:t>Internally</a:t>
            </a:r>
            <a:r>
              <a:rPr lang="es-ES" b="0" u="sng"/>
              <a:t>:</a:t>
            </a:r>
          </a:p>
          <a:p>
            <a:r>
              <a:rPr lang="es-ES" b="1"/>
              <a:t>- </a:t>
            </a:r>
            <a:r>
              <a:rPr lang="es-ES" b="1" err="1"/>
              <a:t>Different</a:t>
            </a:r>
            <a:r>
              <a:rPr lang="es-ES" b="1"/>
              <a:t> </a:t>
            </a:r>
            <a:r>
              <a:rPr lang="es-ES" b="1" err="1"/>
              <a:t>names</a:t>
            </a:r>
            <a:r>
              <a:rPr lang="es-ES" b="1"/>
              <a:t> </a:t>
            </a:r>
            <a:r>
              <a:rPr lang="es-ES" err="1"/>
              <a:t>Users</a:t>
            </a:r>
            <a:r>
              <a:rPr lang="es-ES"/>
              <a:t>, </a:t>
            </a:r>
            <a:r>
              <a:rPr lang="es-ES" err="1"/>
              <a:t>Customer</a:t>
            </a:r>
            <a:r>
              <a:rPr lang="es-ES"/>
              <a:t>, </a:t>
            </a:r>
            <a:r>
              <a:rPr lang="es-ES" err="1"/>
              <a:t>Payer</a:t>
            </a:r>
            <a:r>
              <a:rPr lang="es-ES"/>
              <a:t>, </a:t>
            </a:r>
            <a:r>
              <a:rPr lang="es-ES" err="1"/>
              <a:t>Buyer</a:t>
            </a:r>
            <a:r>
              <a:rPr lang="es-ES"/>
              <a:t> </a:t>
            </a:r>
          </a:p>
          <a:p>
            <a:r>
              <a:rPr lang="es-ES"/>
              <a:t>- </a:t>
            </a:r>
            <a:r>
              <a:rPr lang="es-ES" sz="900" b="1" kern="1200" err="1">
                <a:solidFill>
                  <a:schemeClr val="tx1"/>
                </a:solidFill>
                <a:latin typeface="Segoe UI Light" pitchFamily="34" charset="0"/>
                <a:ea typeface="+mn-ea"/>
                <a:cs typeface="+mn-cs"/>
              </a:rPr>
              <a:t>Different</a:t>
            </a:r>
            <a:r>
              <a:rPr lang="es-ES" sz="900" b="1" kern="1200">
                <a:solidFill>
                  <a:schemeClr val="tx1"/>
                </a:solidFill>
                <a:latin typeface="Segoe UI Light" pitchFamily="34" charset="0"/>
                <a:ea typeface="+mn-ea"/>
                <a:cs typeface="+mn-cs"/>
              </a:rPr>
              <a:t> </a:t>
            </a:r>
            <a:r>
              <a:rPr lang="es-ES" sz="900" b="1" kern="1200" err="1">
                <a:solidFill>
                  <a:schemeClr val="tx1"/>
                </a:solidFill>
                <a:latin typeface="Segoe UI Light" pitchFamily="34" charset="0"/>
                <a:ea typeface="+mn-ea"/>
                <a:cs typeface="+mn-cs"/>
              </a:rPr>
              <a:t>fields</a:t>
            </a:r>
            <a:r>
              <a:rPr lang="es-ES" sz="900" b="1" kern="1200">
                <a:solidFill>
                  <a:schemeClr val="tx1"/>
                </a:solidFill>
                <a:latin typeface="Segoe UI Light" pitchFamily="34" charset="0"/>
                <a:ea typeface="+mn-ea"/>
                <a:cs typeface="+mn-cs"/>
              </a:rPr>
              <a:t> </a:t>
            </a:r>
          </a:p>
          <a:p>
            <a:endParaRPr lang="es-ES"/>
          </a:p>
          <a:p>
            <a:r>
              <a:rPr lang="es-ES" u="sng"/>
              <a:t>-&gt; </a:t>
            </a:r>
            <a:r>
              <a:rPr lang="es-ES" u="sng" err="1"/>
              <a:t>Externally</a:t>
            </a:r>
            <a:r>
              <a:rPr lang="es-ES" u="sng"/>
              <a:t> </a:t>
            </a:r>
          </a:p>
          <a:p>
            <a:r>
              <a:rPr lang="es-ES" b="1" err="1"/>
              <a:t>Ubiquitus</a:t>
            </a:r>
            <a:r>
              <a:rPr lang="es-ES" b="1"/>
              <a:t> </a:t>
            </a:r>
            <a:r>
              <a:rPr lang="es-ES" b="1" err="1"/>
              <a:t>language</a:t>
            </a:r>
            <a:r>
              <a:rPr lang="es-ES" b="1"/>
              <a:t> </a:t>
            </a:r>
            <a:r>
              <a:rPr lang="es-ES"/>
              <a:t>=&gt; define a </a:t>
            </a:r>
            <a:r>
              <a:rPr lang="es-ES" b="1" err="1"/>
              <a:t>common</a:t>
            </a:r>
            <a:r>
              <a:rPr lang="es-ES" b="1"/>
              <a:t> </a:t>
            </a:r>
            <a:r>
              <a:rPr lang="es-ES" b="1" err="1"/>
              <a:t>terminology</a:t>
            </a:r>
            <a:r>
              <a:rPr lang="es-ES" b="1"/>
              <a:t> for </a:t>
            </a:r>
            <a:r>
              <a:rPr lang="es-ES" b="1" err="1"/>
              <a:t>cross-services</a:t>
            </a:r>
            <a:r>
              <a:rPr lang="es-ES" b="1"/>
              <a:t> </a:t>
            </a:r>
            <a:r>
              <a:rPr lang="es-ES" err="1"/>
              <a:t>interactions</a:t>
            </a:r>
            <a:r>
              <a:rPr lang="es-ES"/>
              <a:t>. </a:t>
            </a:r>
          </a:p>
          <a:p>
            <a:endParaRPr lang="es-ES"/>
          </a:p>
        </p:txBody>
      </p:sp>
      <p:sp>
        <p:nvSpPr>
          <p:cNvPr id="4" name="3 Marcador de número de diapositiva"/>
          <p:cNvSpPr>
            <a:spLocks noGrp="1"/>
          </p:cNvSpPr>
          <p:nvPr>
            <p:ph type="sldNum" sz="quarter" idx="10"/>
          </p:nvPr>
        </p:nvSpPr>
        <p:spPr/>
        <p:txBody>
          <a:bodyPr/>
          <a:lstStyle/>
          <a:p>
            <a:pPr marL="0" marR="0" lvl="0" indent="0" algn="r" defTabSz="1218987" rtl="0" eaLnBrk="1" fontAlgn="auto" latinLnBrk="0" hangingPunct="1">
              <a:lnSpc>
                <a:spcPct val="100000"/>
              </a:lnSpc>
              <a:spcBef>
                <a:spcPts val="0"/>
              </a:spcBef>
              <a:spcAft>
                <a:spcPts val="0"/>
              </a:spcAft>
              <a:buClrTx/>
              <a:buSzTx/>
              <a:buFontTx/>
              <a:buNone/>
              <a:tabLst/>
              <a:defRPr/>
            </a:pPr>
            <a:fld id="{8177F674-8157-4302-8F17-5D168F44FB15}" type="slidenum">
              <a:rPr kumimoji="0" lang="es-E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87" rtl="0" eaLnBrk="1" fontAlgn="auto" latinLnBrk="0" hangingPunct="1">
                <a:lnSpc>
                  <a:spcPct val="100000"/>
                </a:lnSpc>
                <a:spcBef>
                  <a:spcPts val="0"/>
                </a:spcBef>
                <a:spcAft>
                  <a:spcPts val="0"/>
                </a:spcAft>
                <a:buClrTx/>
                <a:buSzTx/>
                <a:buFontTx/>
                <a:buNone/>
                <a:tabLst/>
                <a:defRPr/>
              </a:pPr>
              <a:t>44</a:t>
            </a:fld>
            <a:endParaRPr kumimoji="0" lang="es-E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689139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Reference application </a:t>
            </a:r>
            <a:r>
              <a:rPr lang="en-US"/>
              <a:t>published by a </a:t>
            </a:r>
            <a:r>
              <a:rPr lang="en-US" b="1"/>
              <a:t>group of PM </a:t>
            </a:r>
            <a:r>
              <a:rPr lang="en-US"/>
              <a:t>at Microsoft. </a:t>
            </a:r>
          </a:p>
          <a:p>
            <a:endParaRPr lang="en-US"/>
          </a:p>
          <a:p>
            <a:r>
              <a:rPr lang="en-US"/>
              <a:t>Build an </a:t>
            </a:r>
            <a:r>
              <a:rPr lang="en-US" b="1"/>
              <a:t>online store </a:t>
            </a:r>
            <a:r>
              <a:rPr lang="en-US"/>
              <a:t>with </a:t>
            </a:r>
            <a:r>
              <a:rPr lang="en-US" b="1"/>
              <a:t>microservices and containers</a:t>
            </a:r>
            <a:r>
              <a:rPr lang="en-US"/>
              <a:t>. </a:t>
            </a:r>
          </a:p>
          <a:p>
            <a:endParaRPr lang="en-US"/>
          </a:p>
          <a:p>
            <a:r>
              <a:rPr lang="en-US"/>
              <a:t>Hosted in </a:t>
            </a:r>
            <a:r>
              <a:rPr lang="en-US" b="1"/>
              <a:t>Kubernetes</a:t>
            </a:r>
            <a:r>
              <a:rPr lang="en-US"/>
              <a:t> or </a:t>
            </a:r>
            <a:r>
              <a:rPr lang="en-US" b="1"/>
              <a:t>Service Fabric</a:t>
            </a:r>
            <a:r>
              <a:rPr lang="en-US"/>
              <a:t>. </a:t>
            </a:r>
          </a:p>
          <a:p>
            <a:endParaRPr lang="en-US"/>
          </a:p>
          <a:p>
            <a:r>
              <a:rPr lang="en-US"/>
              <a:t>Relying on different data stores:</a:t>
            </a:r>
          </a:p>
          <a:p>
            <a:pPr marL="171450" indent="-171450">
              <a:buFontTx/>
              <a:buChar char="-"/>
            </a:pPr>
            <a:r>
              <a:rPr lang="en-US"/>
              <a:t>SQL Server</a:t>
            </a:r>
          </a:p>
          <a:p>
            <a:pPr marL="171450" indent="-171450">
              <a:buFontTx/>
              <a:buChar char="-"/>
            </a:pPr>
            <a:r>
              <a:rPr lang="en-US"/>
              <a:t>Redis Cache</a:t>
            </a:r>
          </a:p>
          <a:p>
            <a:pPr marL="171450" indent="-171450">
              <a:buFontTx/>
              <a:buChar char="-"/>
            </a:pPr>
            <a:r>
              <a:rPr lang="en-US"/>
              <a:t>Cosmos DB</a:t>
            </a:r>
          </a:p>
          <a:p>
            <a:pPr marL="171450" indent="-171450">
              <a:buFontTx/>
              <a:buChar char="-"/>
            </a:pPr>
            <a:r>
              <a:rPr lang="en-US"/>
              <a:t>Messaging Bus</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049065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2238">
              <a:buFont typeface="Arial" panose="020B0604020202020204" pitchFamily="34" charset="0"/>
              <a:buNone/>
              <a:defRPr/>
            </a:pP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699453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23978112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879552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238"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900" b="1" i="0" kern="1200" dirty="0">
                <a:solidFill>
                  <a:schemeClr val="tx1"/>
                </a:solidFill>
                <a:effectLst/>
                <a:latin typeface="Segoe UI Light" pitchFamily="34" charset="0"/>
                <a:ea typeface="+mn-ea"/>
                <a:cs typeface="+mn-cs"/>
              </a:rPr>
              <a:t>Impact</a:t>
            </a:r>
            <a:r>
              <a:rPr lang="en-US" sz="900" b="0" i="0" kern="1200" dirty="0">
                <a:solidFill>
                  <a:schemeClr val="tx1"/>
                </a:solidFill>
                <a:effectLst/>
                <a:latin typeface="Segoe UI Light" pitchFamily="34" charset="0"/>
                <a:ea typeface="+mn-ea"/>
                <a:cs typeface="+mn-cs"/>
              </a:rPr>
              <a:t> of a </a:t>
            </a:r>
            <a:r>
              <a:rPr lang="en-US" sz="900" b="1" i="0" kern="1200" dirty="0">
                <a:solidFill>
                  <a:schemeClr val="tx1"/>
                </a:solidFill>
                <a:effectLst/>
                <a:latin typeface="Segoe UI Light" pitchFamily="34" charset="0"/>
                <a:ea typeface="+mn-ea"/>
                <a:cs typeface="+mn-cs"/>
              </a:rPr>
              <a:t>single failing service </a:t>
            </a:r>
            <a:r>
              <a:rPr lang="en-US" sz="900" b="0" i="0" kern="1200" dirty="0">
                <a:solidFill>
                  <a:schemeClr val="tx1"/>
                </a:solidFill>
                <a:effectLst/>
                <a:latin typeface="Segoe UI Light" pitchFamily="34" charset="0"/>
                <a:ea typeface="+mn-ea"/>
                <a:cs typeface="+mn-cs"/>
              </a:rPr>
              <a:t>on others </a:t>
            </a:r>
            <a:r>
              <a:rPr lang="en-US" sz="900" b="1" i="0" kern="1200" dirty="0">
                <a:solidFill>
                  <a:schemeClr val="tx1"/>
                </a:solidFill>
                <a:effectLst/>
                <a:latin typeface="Segoe UI Light" pitchFamily="34" charset="0"/>
                <a:ea typeface="+mn-ea"/>
                <a:cs typeface="+mn-cs"/>
              </a:rPr>
              <a:t>can be big</a:t>
            </a:r>
            <a:r>
              <a:rPr lang="en-US" sz="900" b="0" i="0" kern="1200" dirty="0">
                <a:solidFill>
                  <a:schemeClr val="tx1"/>
                </a:solidFill>
                <a:effectLst/>
                <a:latin typeface="Segoe UI Light" pitchFamily="34" charset="0"/>
                <a:ea typeface="+mn-ea"/>
                <a:cs typeface="+mn-cs"/>
              </a:rPr>
              <a:t>. </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9765738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defTabSz="932238">
              <a:buFont typeface="Arial" panose="020B0604020202020204" pitchFamily="34" charset="0"/>
              <a:buNone/>
              <a:defRPr/>
            </a:pPr>
            <a:endParaRPr lang="en-US" sz="900" b="0" i="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702617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Objectives of the discussion:</a:t>
            </a:r>
          </a:p>
          <a:p>
            <a:endParaRPr lang="en-US"/>
          </a:p>
          <a:p>
            <a:pPr marL="171450" indent="-171450">
              <a:buFontTx/>
              <a:buChar char="-"/>
            </a:pPr>
            <a:r>
              <a:rPr lang="en-US" b="1"/>
              <a:t>Define</a:t>
            </a:r>
            <a:r>
              <a:rPr lang="en-US"/>
              <a:t> Microservices</a:t>
            </a:r>
          </a:p>
          <a:p>
            <a:pPr marL="171450" indent="-171450">
              <a:buFontTx/>
              <a:buChar char="-"/>
            </a:pPr>
            <a:r>
              <a:rPr lang="en-US"/>
              <a:t>Talk about a few </a:t>
            </a:r>
            <a:r>
              <a:rPr lang="en-US" b="1"/>
              <a:t>good pattern part of this approach</a:t>
            </a:r>
          </a:p>
          <a:p>
            <a:pPr marL="171450" indent="-171450">
              <a:buFontTx/>
              <a:buChar char="-"/>
            </a:pPr>
            <a:r>
              <a:rPr lang="en-US" b="1"/>
              <a:t>Present few famous case studies </a:t>
            </a:r>
            <a:r>
              <a:rPr lang="en-US"/>
              <a:t>where companies used this approach in their journey to the success (you are not Netflix or Amazon but you can be inspired by their story and re-use some of their approach)</a:t>
            </a:r>
            <a:r>
              <a:rPr lang="en-US" b="1"/>
              <a:t> </a:t>
            </a:r>
          </a:p>
          <a:p>
            <a:pPr marL="171450" indent="-171450">
              <a:buFontTx/>
              <a:buChar char="-"/>
            </a:pPr>
            <a:r>
              <a:rPr lang="en-US" b="1"/>
              <a:t>Microsoft recommendations </a:t>
            </a:r>
            <a:r>
              <a:rPr lang="en-US" b="0"/>
              <a:t>to build Microservice architecture (reference application)</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a:t>Multiple data stored = data consistency challenge</a:t>
            </a:r>
          </a:p>
          <a:p>
            <a:endParaRPr lang="en-US"/>
          </a:p>
          <a:p>
            <a:r>
              <a:rPr lang="en-US"/>
              <a:t>Control the </a:t>
            </a:r>
            <a:r>
              <a:rPr lang="en-US" b="1"/>
              <a:t>depth of </a:t>
            </a:r>
            <a:r>
              <a:rPr lang="en-US"/>
              <a:t>your </a:t>
            </a:r>
            <a:r>
              <a:rPr lang="en-US" b="1"/>
              <a:t>call stack </a:t>
            </a:r>
          </a:p>
          <a:p>
            <a:endParaRPr lang="en-US" b="1"/>
          </a:p>
          <a:p>
            <a:r>
              <a:rPr lang="en-US" b="1"/>
              <a:t>Prefer asynchronous </a:t>
            </a:r>
            <a:r>
              <a:rPr lang="en-US" b="0"/>
              <a:t>event propagation: </a:t>
            </a:r>
            <a:endParaRPr lang="en-US" b="1"/>
          </a:p>
          <a:p>
            <a:pPr marL="171450" indent="-171450">
              <a:buFontTx/>
              <a:buChar char="-"/>
            </a:pPr>
            <a:r>
              <a:rPr lang="en-US" b="1"/>
              <a:t>Asynchronous polling mechanism</a:t>
            </a:r>
          </a:p>
          <a:p>
            <a:pPr marL="171450" indent="-171450">
              <a:buFontTx/>
              <a:buChar char="-"/>
            </a:pPr>
            <a:r>
              <a:rPr lang="en-US" b="1"/>
              <a:t>Messaging bus </a:t>
            </a:r>
            <a:r>
              <a:rPr lang="en-US" b="0"/>
              <a:t>(better)</a:t>
            </a:r>
          </a:p>
          <a:p>
            <a:endParaRPr lang="en-US" b="1"/>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311005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2238">
              <a:buFont typeface="Arial" panose="020B0604020202020204" pitchFamily="34" charset="0"/>
              <a:buNone/>
              <a:defRPr/>
            </a:pPr>
            <a:r>
              <a:rPr lang="en-US" sz="900" b="1" i="0" u="sng" kern="1200">
                <a:solidFill>
                  <a:schemeClr val="tx1"/>
                </a:solidFill>
                <a:effectLst/>
                <a:latin typeface="Segoe UI Light" pitchFamily="34" charset="0"/>
                <a:ea typeface="+mn-ea"/>
                <a:cs typeface="+mn-cs"/>
              </a:rPr>
              <a:t>Reference application =&gt; example of implementation</a:t>
            </a:r>
          </a:p>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a:p>
            <a:pPr marL="0" indent="0" defTabSz="932238">
              <a:buFont typeface="Arial" panose="020B0604020202020204" pitchFamily="34" charset="0"/>
              <a:buNone/>
              <a:defRPr/>
            </a:pPr>
            <a:r>
              <a:rPr lang="en-US" sz="900" b="1" i="0" kern="1200">
                <a:solidFill>
                  <a:schemeClr val="tx1"/>
                </a:solidFill>
                <a:effectLst/>
                <a:latin typeface="Segoe UI Light" pitchFamily="34" charset="0"/>
                <a:ea typeface="+mn-ea"/>
                <a:cs typeface="+mn-cs"/>
              </a:rPr>
              <a:t>Buyer info published</a:t>
            </a:r>
            <a:r>
              <a:rPr lang="en-US" sz="900" b="0" i="0" kern="1200">
                <a:solidFill>
                  <a:schemeClr val="tx1"/>
                </a:solidFill>
                <a:effectLst/>
                <a:latin typeface="Segoe UI Light" pitchFamily="34" charset="0"/>
                <a:ea typeface="+mn-ea"/>
                <a:cs typeface="+mn-cs"/>
              </a:rPr>
              <a:t> by user profile </a:t>
            </a:r>
          </a:p>
          <a:p>
            <a:pPr marL="0" indent="0" defTabSz="932238">
              <a:buFont typeface="Arial" panose="020B0604020202020204" pitchFamily="34" charset="0"/>
              <a:buNone/>
              <a:defRPr/>
            </a:pPr>
            <a:r>
              <a:rPr lang="en-US" sz="900" b="1" i="0" kern="1200">
                <a:solidFill>
                  <a:schemeClr val="tx1"/>
                </a:solidFill>
                <a:effectLst/>
                <a:latin typeface="Segoe UI Light" pitchFamily="34" charset="0"/>
                <a:ea typeface="+mn-ea"/>
                <a:cs typeface="+mn-cs"/>
              </a:rPr>
              <a:t>Propagated</a:t>
            </a:r>
            <a:r>
              <a:rPr lang="en-US" sz="900" b="0" i="0" kern="1200">
                <a:solidFill>
                  <a:schemeClr val="tx1"/>
                </a:solidFill>
                <a:effectLst/>
                <a:latin typeface="Segoe UI Light" pitchFamily="34" charset="0"/>
                <a:ea typeface="+mn-ea"/>
                <a:cs typeface="+mn-cs"/>
              </a:rPr>
              <a:t> to basket and ordering. </a:t>
            </a:r>
          </a:p>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a:p>
            <a:pPr marL="0" indent="0" defTabSz="932238">
              <a:buFont typeface="Arial" panose="020B0604020202020204" pitchFamily="34" charset="0"/>
              <a:buNone/>
              <a:defRPr/>
            </a:pPr>
            <a:r>
              <a:rPr lang="en-US" sz="900" b="0" i="0" kern="1200">
                <a:solidFill>
                  <a:schemeClr val="tx1"/>
                </a:solidFill>
                <a:effectLst/>
                <a:latin typeface="Segoe UI Light" pitchFamily="34" charset="0"/>
                <a:ea typeface="+mn-ea"/>
                <a:cs typeface="+mn-cs"/>
              </a:rPr>
              <a:t>Solutions like RabbitMQ, Azure Service Bus, …</a:t>
            </a:r>
          </a:p>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9937517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err="1"/>
              <a:t>Reminder</a:t>
            </a:r>
            <a:r>
              <a:rPr lang="es-ES"/>
              <a:t>: API Gateway</a:t>
            </a:r>
          </a:p>
          <a:p>
            <a:endParaRPr lang="es-ES"/>
          </a:p>
          <a:p>
            <a:r>
              <a:rPr lang="es-ES" b="1" err="1"/>
              <a:t>Aggregate</a:t>
            </a:r>
            <a:r>
              <a:rPr lang="es-ES"/>
              <a:t> </a:t>
            </a:r>
            <a:r>
              <a:rPr lang="es-ES" err="1"/>
              <a:t>calls</a:t>
            </a:r>
            <a:r>
              <a:rPr lang="es-ES"/>
              <a:t> </a:t>
            </a:r>
            <a:r>
              <a:rPr lang="es-ES" err="1"/>
              <a:t>to</a:t>
            </a:r>
            <a:r>
              <a:rPr lang="es-ES"/>
              <a:t> </a:t>
            </a:r>
            <a:r>
              <a:rPr lang="es-ES" err="1"/>
              <a:t>multiple</a:t>
            </a:r>
            <a:r>
              <a:rPr lang="es-ES"/>
              <a:t> </a:t>
            </a:r>
            <a:r>
              <a:rPr lang="es-ES" err="1"/>
              <a:t>services</a:t>
            </a:r>
            <a:endParaRPr lang="es-ES"/>
          </a:p>
          <a:p>
            <a:r>
              <a:rPr lang="es-ES" b="1" err="1"/>
              <a:t>Enforce</a:t>
            </a:r>
            <a:r>
              <a:rPr lang="es-ES"/>
              <a:t> </a:t>
            </a:r>
            <a:r>
              <a:rPr lang="es-ES" err="1"/>
              <a:t>consumer</a:t>
            </a:r>
            <a:r>
              <a:rPr lang="es-ES"/>
              <a:t> </a:t>
            </a:r>
            <a:r>
              <a:rPr lang="es-ES" b="1"/>
              <a:t>Access </a:t>
            </a:r>
            <a:r>
              <a:rPr lang="es-ES" b="1" err="1"/>
              <a:t>right</a:t>
            </a:r>
            <a:endParaRPr lang="es-ES" b="1"/>
          </a:p>
          <a:p>
            <a:r>
              <a:rPr lang="es-ES" b="1"/>
              <a:t>Do </a:t>
            </a:r>
            <a:r>
              <a:rPr lang="es-ES" b="1" err="1"/>
              <a:t>throttling</a:t>
            </a:r>
            <a:r>
              <a:rPr lang="es-ES" b="1"/>
              <a:t> </a:t>
            </a:r>
          </a:p>
          <a:p>
            <a:endParaRPr lang="es-ES"/>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05BB2E5-D305-412D-A528-E39D5186BA83}"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4667949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238"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900" b="0" i="0" kern="1200">
                <a:solidFill>
                  <a:schemeClr val="tx1"/>
                </a:solidFill>
                <a:effectLst/>
                <a:latin typeface="Segoe UI Light" pitchFamily="34" charset="0"/>
                <a:ea typeface="+mn-ea"/>
                <a:cs typeface="+mn-cs"/>
              </a:rPr>
              <a:t>Write your own API Gateway</a:t>
            </a:r>
          </a:p>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151736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
              <a:t>Or Buy API Gateway solution. </a:t>
            </a:r>
          </a:p>
          <a:p>
            <a:endParaRPr lang="en-US" sz="400"/>
          </a:p>
          <a:p>
            <a:r>
              <a:rPr lang="en-US"/>
              <a:t>You can quickly show the developer portal experience from</a:t>
            </a:r>
            <a:r>
              <a:rPr lang="en-US" sz="400"/>
              <a:t> API Management:</a:t>
            </a:r>
          </a:p>
          <a:p>
            <a:r>
              <a:rPr lang="en-US" sz="900" kern="1200">
                <a:solidFill>
                  <a:schemeClr val="tx1"/>
                </a:solidFill>
                <a:effectLst/>
                <a:latin typeface="Segoe UI Light" pitchFamily="34" charset="0"/>
                <a:ea typeface="+mn-ea"/>
                <a:cs typeface="+mn-cs"/>
              </a:rPr>
              <a:t>Go to </a:t>
            </a:r>
            <a:r>
              <a:rPr lang="en-US" sz="900" u="sng" kern="1200">
                <a:solidFill>
                  <a:schemeClr val="tx1"/>
                </a:solidFill>
                <a:effectLst/>
                <a:latin typeface="Segoe UI Light" pitchFamily="34" charset="0"/>
                <a:ea typeface="+mn-ea"/>
                <a:cs typeface="+mn-cs"/>
                <a:hlinkClick r:id="rId3"/>
              </a:rPr>
              <a:t>https://azure.microsoft.com/en-us/services/cognitive-services/text-analytics/</a:t>
            </a:r>
            <a:r>
              <a:rPr lang="en-US" sz="900" kern="1200">
                <a:solidFill>
                  <a:schemeClr val="tx1"/>
                </a:solidFill>
                <a:effectLst/>
                <a:latin typeface="Segoe UI Light" pitchFamily="34" charset="0"/>
                <a:ea typeface="+mn-ea"/>
                <a:cs typeface="+mn-cs"/>
              </a:rPr>
              <a:t> </a:t>
            </a:r>
          </a:p>
          <a:p>
            <a:r>
              <a:rPr lang="en-US" sz="900" kern="1200">
                <a:solidFill>
                  <a:schemeClr val="tx1"/>
                </a:solidFill>
                <a:effectLst/>
                <a:latin typeface="Segoe UI Light" pitchFamily="34" charset="0"/>
                <a:ea typeface="+mn-ea"/>
                <a:cs typeface="+mn-cs"/>
              </a:rPr>
              <a:t>Call out API capabilities</a:t>
            </a:r>
          </a:p>
          <a:p>
            <a:r>
              <a:rPr lang="en-US" sz="900" kern="1200">
                <a:solidFill>
                  <a:schemeClr val="tx1"/>
                </a:solidFill>
                <a:effectLst/>
                <a:latin typeface="Segoe UI Light" pitchFamily="34" charset="0"/>
                <a:ea typeface="+mn-ea"/>
                <a:cs typeface="+mn-cs"/>
              </a:rPr>
              <a:t>Click on API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effectLst/>
                <a:latin typeface="Segoe UI Light" pitchFamily="34" charset="0"/>
                <a:ea typeface="+mn-ea"/>
                <a:cs typeface="+mn-cs"/>
              </a:rPr>
              <a:t>Click on </a:t>
            </a:r>
            <a:r>
              <a:rPr lang="en-US" sz="900" b="1" kern="1200">
                <a:solidFill>
                  <a:schemeClr val="tx1"/>
                </a:solidFill>
                <a:effectLst/>
                <a:latin typeface="Segoe UI Light" pitchFamily="34" charset="0"/>
                <a:ea typeface="+mn-ea"/>
                <a:cs typeface="+mn-cs"/>
              </a:rPr>
              <a:t>Sentiment API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kern="1200">
                <a:solidFill>
                  <a:schemeClr val="tx1"/>
                </a:solidFill>
                <a:effectLst/>
                <a:latin typeface="Segoe UI Light" pitchFamily="34" charset="0"/>
                <a:ea typeface="+mn-ea"/>
                <a:cs typeface="+mn-cs"/>
              </a:rPr>
              <a:t>East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kern="1200">
                <a:solidFill>
                  <a:schemeClr val="tx1"/>
                </a:solidFill>
                <a:effectLst/>
                <a:latin typeface="Segoe UI Light" pitchFamily="34" charset="0"/>
                <a:ea typeface="+mn-ea"/>
                <a:cs typeface="+mn-cs"/>
              </a:rPr>
              <a:t>Show documentation + sample + testing of the API</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678201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the reference architecture:</a:t>
            </a:r>
          </a:p>
          <a:p>
            <a:pPr marL="171450" indent="-171450">
              <a:buFontTx/>
              <a:buChar char="-"/>
            </a:pPr>
            <a:r>
              <a:rPr lang="en-US" b="1"/>
              <a:t>Programming model</a:t>
            </a:r>
            <a:r>
              <a:rPr lang="en-US"/>
              <a:t>: .NET Core, .NET</a:t>
            </a:r>
          </a:p>
          <a:p>
            <a:pPr marL="171450" indent="-171450">
              <a:buFontTx/>
              <a:buChar char="-"/>
            </a:pPr>
            <a:r>
              <a:rPr lang="en-US" b="1"/>
              <a:t>Packaged</a:t>
            </a:r>
            <a:r>
              <a:rPr lang="en-US"/>
              <a:t> in Linux and Windows Containers</a:t>
            </a:r>
          </a:p>
          <a:p>
            <a:pPr marL="171450" indent="-171450">
              <a:buFontTx/>
              <a:buChar char="-"/>
            </a:pPr>
            <a:r>
              <a:rPr lang="en-US" b="1"/>
              <a:t>Hosting solutions</a:t>
            </a:r>
            <a:r>
              <a:rPr lang="en-US"/>
              <a:t>: Kubernetes, Service Fabric</a:t>
            </a:r>
          </a:p>
          <a:p>
            <a:pPr marL="171450" indent="-171450">
              <a:buFontTx/>
              <a:buChar char="-"/>
            </a:pPr>
            <a:r>
              <a:rPr lang="en-US" b="1"/>
              <a:t>Storage solutions</a:t>
            </a:r>
            <a:r>
              <a:rPr lang="en-US"/>
              <a:t>: Service Bus, Azure SQL Server, Cosmos DB, Key Vault</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11/24/2021 7:54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935195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238"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900" b="1" i="0" kern="1200">
                <a:solidFill>
                  <a:schemeClr val="tx1"/>
                </a:solidFill>
                <a:effectLst/>
                <a:latin typeface="Segoe UI Light" pitchFamily="34" charset="0"/>
                <a:ea typeface="+mn-ea"/>
                <a:cs typeface="+mn-cs"/>
              </a:rPr>
              <a:t>Scale out independently </a:t>
            </a:r>
            <a:r>
              <a:rPr lang="en-US" sz="900" b="0" i="0" kern="1200">
                <a:solidFill>
                  <a:schemeClr val="tx1"/>
                </a:solidFill>
                <a:effectLst/>
                <a:latin typeface="Segoe UI Light" pitchFamily="34" charset="0"/>
                <a:ea typeface="+mn-ea"/>
                <a:cs typeface="+mn-cs"/>
              </a:rPr>
              <a:t>each services =&gt; number of service instance or number of underlying VMs.</a:t>
            </a:r>
          </a:p>
          <a:p>
            <a:pPr marL="0" indent="0" defTabSz="932238">
              <a:buFont typeface="Arial" panose="020B0604020202020204" pitchFamily="34" charset="0"/>
              <a:buNone/>
              <a:defRPr/>
            </a:pPr>
            <a:endParaRPr lang="en-US" sz="900" b="0" i="0"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11/24/2021 7:54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9756700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a:p>
        </p:txBody>
      </p:sp>
      <p:sp>
        <p:nvSpPr>
          <p:cNvPr id="5" name="Date Placeholder 4"/>
          <p:cNvSpPr>
            <a:spLocks noGrp="1"/>
          </p:cNvSpPr>
          <p:nvPr>
            <p:ph type="dt" idx="10"/>
          </p:nvPr>
        </p:nvSpPr>
        <p:spPr/>
        <p:txBody>
          <a:bodyPr/>
          <a:lstStyle/>
          <a:p>
            <a:fld id="{F22B3E36-5CE0-4CB7-82DE-38A88C71BFA8}" type="datetime1">
              <a:rPr lang="en-US" smtClean="0"/>
              <a:pPr/>
              <a:t>11/24/2021</a:t>
            </a:fld>
            <a:endParaRPr lang="en-US"/>
          </a:p>
        </p:txBody>
      </p:sp>
      <p:sp>
        <p:nvSpPr>
          <p:cNvPr id="6" name="Footer Placeholder 5"/>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58</a:t>
            </a:fld>
            <a:endParaRPr lang="en-US"/>
          </a:p>
        </p:txBody>
      </p:sp>
      <p:sp>
        <p:nvSpPr>
          <p:cNvPr id="8" name="Header Placeholder 7"/>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20046668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171450" indent="-171450">
              <a:buFontTx/>
              <a:buChar char="-"/>
            </a:pPr>
            <a:r>
              <a:rPr lang="en-US" baseline="0"/>
              <a:t>Started in </a:t>
            </a:r>
            <a:r>
              <a:rPr lang="en-US" b="1" baseline="0"/>
              <a:t>2008</a:t>
            </a:r>
            <a:r>
              <a:rPr lang="en-US" baseline="0"/>
              <a:t>: </a:t>
            </a:r>
            <a:r>
              <a:rPr lang="en-US" sz="900" b="1" i="0" u="none" strike="noStrike" kern="1200">
                <a:solidFill>
                  <a:schemeClr val="tx1"/>
                </a:solidFill>
                <a:effectLst/>
                <a:latin typeface="Segoe UI Light" pitchFamily="34" charset="0"/>
                <a:ea typeface="+mn-ea"/>
                <a:cs typeface="+mn-cs"/>
              </a:rPr>
              <a:t>100 engineers </a:t>
            </a:r>
            <a:r>
              <a:rPr lang="en-US" sz="900" b="0" i="0" u="none" strike="noStrike" kern="1200">
                <a:solidFill>
                  <a:schemeClr val="tx1"/>
                </a:solidFill>
                <a:effectLst/>
                <a:latin typeface="Segoe UI Light" pitchFamily="34" charset="0"/>
                <a:ea typeface="+mn-ea"/>
                <a:cs typeface="+mn-cs"/>
              </a:rPr>
              <a:t>producing a monolithic </a:t>
            </a:r>
            <a:r>
              <a:rPr lang="en-US" sz="900" b="1" i="0" u="none" strike="noStrike" kern="1200">
                <a:solidFill>
                  <a:schemeClr val="tx1"/>
                </a:solidFill>
                <a:effectLst/>
                <a:latin typeface="Segoe UI Light" pitchFamily="34" charset="0"/>
                <a:ea typeface="+mn-ea"/>
                <a:cs typeface="+mn-cs"/>
              </a:rPr>
              <a:t>DVD‑rental application</a:t>
            </a:r>
            <a:r>
              <a:rPr lang="en-US" sz="900" b="0" i="0" u="none" strike="noStrike" kern="1200">
                <a:solidFill>
                  <a:schemeClr val="tx1"/>
                </a:solidFill>
                <a:effectLst/>
                <a:latin typeface="Segoe UI Light" pitchFamily="34" charset="0"/>
                <a:ea typeface="+mn-ea"/>
                <a:cs typeface="+mn-cs"/>
              </a:rPr>
              <a:t>. </a:t>
            </a:r>
            <a:r>
              <a:rPr lang="en-US" baseline="0"/>
              <a:t>Now they do live streaming primarily</a:t>
            </a:r>
          </a:p>
          <a:p>
            <a:pPr marL="171450" indent="-171450">
              <a:buFontTx/>
              <a:buChar char="-"/>
            </a:pPr>
            <a:r>
              <a:rPr lang="en-US" baseline="0"/>
              <a:t>They do </a:t>
            </a:r>
            <a:r>
              <a:rPr lang="en-US" b="1" baseline="0"/>
              <a:t>A/B testing </a:t>
            </a:r>
            <a:r>
              <a:rPr lang="en-US" baseline="0"/>
              <a:t>for their </a:t>
            </a:r>
            <a:r>
              <a:rPr lang="en-US" b="1" baseline="0"/>
              <a:t>UI</a:t>
            </a:r>
            <a:r>
              <a:rPr lang="en-US" baseline="0"/>
              <a:t> and </a:t>
            </a:r>
            <a:r>
              <a:rPr lang="en-US" b="1" baseline="0" err="1"/>
              <a:t>algo</a:t>
            </a:r>
            <a:r>
              <a:rPr lang="en-US" baseline="0"/>
              <a:t>. </a:t>
            </a:r>
          </a:p>
          <a:p>
            <a:pPr marL="171450" indent="-171450">
              <a:buFontTx/>
              <a:buChar char="-"/>
            </a:pPr>
            <a:r>
              <a:rPr lang="en-US" baseline="0"/>
              <a:t>They deploy new features very quickly =&gt; velocity is their core competence.</a:t>
            </a:r>
          </a:p>
          <a:p>
            <a:pPr marL="0" indent="0">
              <a:buFontTx/>
              <a:buNone/>
            </a:pPr>
            <a:endParaRPr lang="en-US"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a:t>To move </a:t>
            </a:r>
            <a:r>
              <a:rPr lang="en-US" b="1" baseline="0"/>
              <a:t>from monolith on-prem to MSA </a:t>
            </a:r>
            <a:r>
              <a:rPr lang="en-US" baseline="0"/>
              <a:t>in the cloud, it took </a:t>
            </a:r>
            <a:r>
              <a:rPr lang="en-US" b="1" baseline="0"/>
              <a:t>7 years</a:t>
            </a:r>
            <a:r>
              <a:rPr lang="en-US" baseline="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a:t>Now they’re running </a:t>
            </a:r>
            <a:r>
              <a:rPr lang="en-US" b="1" baseline="0"/>
              <a:t>500+ microservices</a:t>
            </a:r>
            <a:r>
              <a:rPr lang="en-US" baseline="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a:t>Note: They </a:t>
            </a:r>
            <a:r>
              <a:rPr lang="en-US" baseline="0" err="1"/>
              <a:t>OSSed</a:t>
            </a:r>
            <a:r>
              <a:rPr lang="en-US" baseline="0"/>
              <a:t> their components as </a:t>
            </a:r>
            <a:r>
              <a:rPr lang="en-US" baseline="0" err="1"/>
              <a:t>Hystrix</a:t>
            </a:r>
            <a:r>
              <a:rPr lang="en-US" baseline="0"/>
              <a:t>.</a:t>
            </a:r>
          </a:p>
          <a:p>
            <a:endParaRPr lang="en-US"/>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722350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err="1"/>
              <a:t>SoundsCloud</a:t>
            </a:r>
            <a:r>
              <a:rPr lang="en-US"/>
              <a:t> journey to a microservices oriented architecture.</a:t>
            </a:r>
          </a:p>
          <a:p>
            <a:endParaRPr lang="en-US"/>
          </a:p>
          <a:p>
            <a:r>
              <a:rPr lang="en-US"/>
              <a:t>From the </a:t>
            </a:r>
            <a:r>
              <a:rPr lang="en-US" b="1"/>
              <a:t>Mothership monolith </a:t>
            </a:r>
            <a:r>
              <a:rPr lang="en-US"/>
              <a:t>used to MSA</a:t>
            </a:r>
          </a:p>
          <a:p>
            <a:endParaRPr lang="en-US"/>
          </a:p>
          <a:p>
            <a:r>
              <a:rPr lang="en-US"/>
              <a:t>From </a:t>
            </a:r>
            <a:r>
              <a:rPr lang="en-US" b="1"/>
              <a:t>hundreds of thousands </a:t>
            </a:r>
            <a:r>
              <a:rPr lang="en-US"/>
              <a:t>of artists to share their work</a:t>
            </a:r>
          </a:p>
          <a:p>
            <a:endParaRPr lang="en-US"/>
          </a:p>
          <a:p>
            <a:r>
              <a:rPr lang="en-US"/>
              <a:t>Now </a:t>
            </a:r>
            <a:r>
              <a:rPr lang="en-US" b="1"/>
              <a:t>12 hours of music uploaded every minutes </a:t>
            </a:r>
            <a:r>
              <a:rPr lang="en-US"/>
              <a:t>=&gt; </a:t>
            </a:r>
            <a:r>
              <a:rPr lang="en-US" b="1"/>
              <a:t>hundreds of millions of people </a:t>
            </a:r>
            <a:r>
              <a:rPr lang="en-US"/>
              <a:t>use their app every day.</a:t>
            </a:r>
          </a:p>
          <a:p>
            <a:endParaRPr lang="en-US"/>
          </a:p>
          <a:p>
            <a:r>
              <a:rPr lang="en-US"/>
              <a:t>Explanation of their </a:t>
            </a:r>
            <a:r>
              <a:rPr lang="en-US" b="1"/>
              <a:t>strategy</a:t>
            </a:r>
            <a:r>
              <a:rPr lang="en-US"/>
              <a:t> and </a:t>
            </a:r>
            <a:r>
              <a:rPr lang="en-US" b="1"/>
              <a:t>mistakes</a:t>
            </a:r>
            <a:r>
              <a:rPr lang="en-US"/>
              <a:t>: </a:t>
            </a:r>
            <a:r>
              <a:rPr lang="en-US" b="1"/>
              <a:t>share databases between monolith and new microservices</a:t>
            </a:r>
            <a:r>
              <a:rPr lang="en-US"/>
              <a:t>.</a:t>
            </a:r>
          </a:p>
          <a:p>
            <a:endParaRPr lang="en-US"/>
          </a:p>
          <a:p>
            <a:r>
              <a:rPr lang="en-US"/>
              <a:t>How they came up with their </a:t>
            </a:r>
            <a:r>
              <a:rPr lang="en-US" b="1"/>
              <a:t>Event Sourcing approach</a:t>
            </a:r>
            <a:r>
              <a:rPr lang="en-US"/>
              <a:t>.</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60</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252460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11/24/2021 7:54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17828012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t>On this link from the </a:t>
            </a:r>
            <a:r>
              <a:rPr lang="en-US" b="1"/>
              <a:t>Nginx website </a:t>
            </a:r>
            <a:r>
              <a:rPr lang="en-US"/>
              <a:t>– </a:t>
            </a:r>
            <a:r>
              <a:rPr lang="en-US" b="1"/>
              <a:t>great explanations of the microservices approach</a:t>
            </a:r>
            <a:r>
              <a:rPr lang="en-US"/>
              <a:t>, different </a:t>
            </a:r>
            <a:r>
              <a:rPr lang="en-US" b="1"/>
              <a:t>pattern</a:t>
            </a:r>
            <a:r>
              <a:rPr lang="en-US"/>
              <a:t> and </a:t>
            </a:r>
            <a:r>
              <a:rPr lang="en-US" b="1"/>
              <a:t>challenges solved </a:t>
            </a:r>
            <a:r>
              <a:rPr lang="en-US"/>
              <a:t>using it.</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61</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354438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Please review the code</a:t>
            </a:r>
            <a:r>
              <a:rPr lang="en-US" baseline="0" dirty="0"/>
              <a:t> available inside /demos/module4/_</a:t>
            </a:r>
            <a:r>
              <a:rPr lang="en-US" baseline="0" dirty="0" err="1"/>
              <a:t>eShopOnContainers</a:t>
            </a:r>
            <a:r>
              <a:rPr lang="en-US" baseline="0" dirty="0"/>
              <a:t> </a:t>
            </a:r>
          </a:p>
          <a:p>
            <a:pPr marL="0" indent="0">
              <a:buFont typeface="Arial" panose="020B0604020202020204" pitchFamily="34" charset="0"/>
              <a:buNone/>
            </a:pPr>
            <a:r>
              <a:rPr lang="en-US" baseline="0" dirty="0"/>
              <a:t>For comprehensive documentation please review the project wiki: https://github.com/dotnet-architecture/eShopOnContainers/wiki </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230301A-B573-43F6-ACF9-3EFAE5786565}" type="datetime8">
              <a:rPr lang="en-US" smtClean="0"/>
              <a:t>11/24/2021 7:54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62</a:t>
            </a:fld>
            <a:endParaRPr lang="en-US"/>
          </a:p>
        </p:txBody>
      </p:sp>
    </p:spTree>
    <p:extLst>
      <p:ext uri="{BB962C8B-B14F-4D97-AF65-F5344CB8AC3E}">
        <p14:creationId xmlns:p14="http://schemas.microsoft.com/office/powerpoint/2010/main" val="21375453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11/24/2021 7:54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63</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dirty="0"/>
              <a:t>On what</a:t>
            </a:r>
          </a:p>
        </p:txBody>
      </p:sp>
      <p:sp>
        <p:nvSpPr>
          <p:cNvPr id="5" name="Date Placeholder 4"/>
          <p:cNvSpPr>
            <a:spLocks noGrp="1"/>
          </p:cNvSpPr>
          <p:nvPr>
            <p:ph type="dt" idx="10"/>
          </p:nvPr>
        </p:nvSpPr>
        <p:spPr/>
        <p:txBody>
          <a:bodyPr/>
          <a:lstStyle/>
          <a:p>
            <a:fld id="{F22B3E36-5CE0-4CB7-82DE-38A88C71BFA8}" type="datetime1">
              <a:rPr lang="en-US" smtClean="0"/>
              <a:pPr/>
              <a:t>11/24/2021</a:t>
            </a:fld>
            <a:endParaRPr lang="en-US"/>
          </a:p>
        </p:txBody>
      </p:sp>
      <p:sp>
        <p:nvSpPr>
          <p:cNvPr id="6" name="Footer Placeholder 5"/>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17</a:t>
            </a:fld>
            <a:endParaRPr lang="en-US"/>
          </a:p>
        </p:txBody>
      </p:sp>
      <p:sp>
        <p:nvSpPr>
          <p:cNvPr id="8" name="Header Placeholder 7"/>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406706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Monolithic</a:t>
            </a:r>
            <a:r>
              <a:rPr lang="en-US" dirty="0"/>
              <a:t> application </a:t>
            </a:r>
            <a:r>
              <a:rPr lang="en-US" dirty="0">
                <a:sym typeface="Wingdings" panose="05000000000000000000" pitchFamily="2" charset="2"/>
              </a:rPr>
              <a:t></a:t>
            </a:r>
            <a:r>
              <a:rPr lang="en-US" dirty="0"/>
              <a:t> </a:t>
            </a:r>
            <a:r>
              <a:rPr lang="en-US" b="1" dirty="0"/>
              <a:t>entire app </a:t>
            </a:r>
            <a:r>
              <a:rPr lang="en-US" dirty="0"/>
              <a:t>in the same VM</a:t>
            </a:r>
          </a:p>
          <a:p>
            <a:endParaRPr lang="en-US" dirty="0"/>
          </a:p>
          <a:p>
            <a:r>
              <a:rPr lang="en-US" b="1" dirty="0"/>
              <a:t>Microservices</a:t>
            </a:r>
            <a:r>
              <a:rPr lang="en-US" dirty="0"/>
              <a:t> </a:t>
            </a:r>
            <a:r>
              <a:rPr lang="en-US" dirty="0">
                <a:sym typeface="Wingdings" panose="05000000000000000000" pitchFamily="2" charset="2"/>
              </a:rPr>
              <a:t></a:t>
            </a:r>
            <a:r>
              <a:rPr lang="en-US" dirty="0"/>
              <a:t> application split into </a:t>
            </a:r>
            <a:r>
              <a:rPr lang="en-US" b="1" dirty="0"/>
              <a:t>independent services scattered</a:t>
            </a:r>
            <a:r>
              <a:rPr lang="en-US" dirty="0"/>
              <a:t> across the cluster</a:t>
            </a:r>
          </a:p>
          <a:p>
            <a:endParaRPr lang="en-US" dirty="0"/>
          </a:p>
          <a:p>
            <a:r>
              <a:rPr lang="en-US" dirty="0"/>
              <a:t>To </a:t>
            </a:r>
            <a:r>
              <a:rPr lang="en-US" b="1" dirty="0"/>
              <a:t>scale out monolithic app </a:t>
            </a:r>
            <a:r>
              <a:rPr lang="en-US" dirty="0">
                <a:sym typeface="Wingdings" panose="05000000000000000000" pitchFamily="2" charset="2"/>
              </a:rPr>
              <a:t></a:t>
            </a:r>
            <a:r>
              <a:rPr lang="en-US" dirty="0"/>
              <a:t> </a:t>
            </a:r>
            <a:r>
              <a:rPr lang="en-US" b="1" dirty="0"/>
              <a:t>copy entire application </a:t>
            </a:r>
            <a:r>
              <a:rPr lang="en-US" dirty="0"/>
              <a:t>to new machine. </a:t>
            </a:r>
            <a:r>
              <a:rPr lang="en-US" dirty="0">
                <a:sym typeface="Wingdings" panose="05000000000000000000" pitchFamily="2" charset="2"/>
              </a:rPr>
              <a:t></a:t>
            </a:r>
            <a:r>
              <a:rPr lang="en-US" dirty="0"/>
              <a:t> Long and unnecessary</a:t>
            </a:r>
          </a:p>
          <a:p>
            <a:endParaRPr lang="en-US" dirty="0"/>
          </a:p>
          <a:p>
            <a:r>
              <a:rPr lang="en-US" dirty="0"/>
              <a:t>In </a:t>
            </a:r>
            <a:r>
              <a:rPr lang="en-US" b="1" dirty="0"/>
              <a:t>Microservices</a:t>
            </a:r>
            <a:r>
              <a:rPr lang="en-US" dirty="0"/>
              <a:t>, you can spin up a new instance of a service on available nodes.</a:t>
            </a:r>
          </a:p>
          <a:p>
            <a:r>
              <a:rPr lang="en-US" dirty="0">
                <a:sym typeface="Wingdings" panose="05000000000000000000" pitchFamily="2" charset="2"/>
              </a:rPr>
              <a:t></a:t>
            </a:r>
            <a:r>
              <a:rPr lang="en-US" dirty="0"/>
              <a:t> Better </a:t>
            </a:r>
            <a:r>
              <a:rPr lang="en-US" b="1" dirty="0"/>
              <a:t>utilization</a:t>
            </a:r>
            <a:r>
              <a:rPr lang="en-US" dirty="0"/>
              <a:t> of your hardware – better reaction in case of </a:t>
            </a:r>
            <a:r>
              <a:rPr lang="en-US" b="1" dirty="0"/>
              <a:t>traffic spike</a:t>
            </a:r>
            <a:r>
              <a:rPr lang="en-US" dirty="0"/>
              <a:t>.</a:t>
            </a:r>
          </a:p>
          <a:p>
            <a:endParaRPr lang="en-US" dirty="0"/>
          </a:p>
          <a:p>
            <a:endParaRPr lang="en-US" dirty="0"/>
          </a:p>
          <a:p>
            <a:endParaRPr lang="en-US" dirty="0"/>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18</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841546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Conway’s Law</a:t>
            </a:r>
            <a:r>
              <a:rPr lang="en-US" dirty="0"/>
              <a:t>: System tend to be </a:t>
            </a:r>
            <a:r>
              <a:rPr lang="en-US" b="1" dirty="0"/>
              <a:t>designed </a:t>
            </a:r>
            <a:r>
              <a:rPr lang="en-US" dirty="0"/>
              <a:t>as copies of </a:t>
            </a:r>
            <a:r>
              <a:rPr lang="en-US" b="1" dirty="0"/>
              <a:t>organization structures (communication)</a:t>
            </a:r>
            <a:r>
              <a:rPr lang="en-US" dirty="0"/>
              <a:t>.</a:t>
            </a:r>
          </a:p>
          <a:p>
            <a:endParaRPr lang="en-US" dirty="0"/>
          </a:p>
          <a:p>
            <a:r>
              <a:rPr lang="en-US" dirty="0"/>
              <a:t>While </a:t>
            </a:r>
            <a:r>
              <a:rPr lang="en-US" b="1" dirty="0"/>
              <a:t>Microservices</a:t>
            </a:r>
            <a:r>
              <a:rPr lang="en-US" dirty="0"/>
              <a:t> should be designed being </a:t>
            </a:r>
            <a:r>
              <a:rPr lang="en-US" b="1" dirty="0"/>
              <a:t>focused on business capabilities</a:t>
            </a:r>
            <a:r>
              <a:rPr lang="en-US" dirty="0"/>
              <a:t>.</a:t>
            </a:r>
          </a:p>
          <a:p>
            <a:endParaRPr lang="en-US" dirty="0"/>
          </a:p>
          <a:p>
            <a:r>
              <a:rPr lang="en-US" dirty="0"/>
              <a:t>It is usually better when </a:t>
            </a:r>
            <a:r>
              <a:rPr lang="en-US" b="0" dirty="0"/>
              <a:t>teams are organized in </a:t>
            </a:r>
            <a:r>
              <a:rPr lang="en-US" b="1" dirty="0"/>
              <a:t>small</a:t>
            </a:r>
            <a:r>
              <a:rPr lang="en-US" b="0" dirty="0"/>
              <a:t> </a:t>
            </a:r>
            <a:r>
              <a:rPr lang="en-US" sz="1000" b="1" u="sng" dirty="0"/>
              <a:t>cross functional teams </a:t>
            </a:r>
            <a:r>
              <a:rPr lang="en-US" dirty="0"/>
              <a:t>to produce </a:t>
            </a:r>
            <a:r>
              <a:rPr lang="en-US" b="1" dirty="0"/>
              <a:t>loosely coupled </a:t>
            </a:r>
            <a:r>
              <a:rPr lang="en-US" dirty="0"/>
              <a:t>microservices.</a:t>
            </a:r>
          </a:p>
          <a:p>
            <a:endParaRPr lang="en-US" dirty="0"/>
          </a:p>
          <a:p>
            <a:r>
              <a:rPr lang="en-US" b="1" u="sng" dirty="0"/>
              <a:t>Note: </a:t>
            </a:r>
            <a:r>
              <a:rPr lang="en-US" dirty="0"/>
              <a:t>https://www.thoughtworks.com/insights/blog/demystifying-conways-law </a:t>
            </a:r>
            <a:r>
              <a:rPr lang="en-US" dirty="0">
                <a:sym typeface="Wingdings" panose="05000000000000000000" pitchFamily="2" charset="2"/>
              </a:rPr>
              <a:t></a:t>
            </a:r>
            <a:r>
              <a:rPr lang="en-US" dirty="0"/>
              <a:t> open-source teams produce more modular code than big companies organized in big teams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23034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dirty="0"/>
              <a:t>Service Oriented Architecture vs Microservices</a:t>
            </a:r>
          </a:p>
          <a:p>
            <a:endParaRPr lang="en-US" b="1" u="sng" dirty="0"/>
          </a:p>
          <a:p>
            <a:r>
              <a:rPr lang="en-US" b="1" u="sng" dirty="0"/>
              <a:t>SOA:</a:t>
            </a:r>
          </a:p>
          <a:p>
            <a:pPr marL="171450" indent="-171450">
              <a:buFont typeface="Arial" panose="020B0604020202020204" pitchFamily="34" charset="0"/>
              <a:buChar char="•"/>
            </a:pPr>
            <a:r>
              <a:rPr lang="en-US" b="0" u="none" dirty="0"/>
              <a:t>In SOA, you expose service interfaces, but you still have a monolith of </a:t>
            </a:r>
            <a:r>
              <a:rPr lang="en-US" b="1" u="none" dirty="0"/>
              <a:t>tightly coupled </a:t>
            </a:r>
            <a:r>
              <a:rPr lang="en-US" b="0" u="none" dirty="0"/>
              <a:t>capabilities.</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0" u="none" dirty="0"/>
              <a:t>Usually </a:t>
            </a:r>
            <a:r>
              <a:rPr lang="en-US" b="1" u="none" dirty="0"/>
              <a:t>bigger than Microservices</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0" u="none" dirty="0"/>
              <a:t>Rely on </a:t>
            </a:r>
            <a:r>
              <a:rPr lang="en-US" b="1" u="none" dirty="0"/>
              <a:t>nonstandard protocol </a:t>
            </a:r>
            <a:r>
              <a:rPr lang="en-US" b="0" u="none" dirty="0"/>
              <a:t>(SOAP, WCF)</a:t>
            </a:r>
          </a:p>
          <a:p>
            <a:endParaRPr lang="en-US" b="0" u="none" dirty="0"/>
          </a:p>
          <a:p>
            <a:r>
              <a:rPr lang="en-US" b="1" u="sng" dirty="0"/>
              <a:t>Microservices</a:t>
            </a:r>
            <a:r>
              <a:rPr lang="en-US" b="0" u="none" dirty="0"/>
              <a:t>:</a:t>
            </a:r>
          </a:p>
          <a:p>
            <a:pPr marL="171450" indent="-171450">
              <a:buFont typeface="Arial" panose="020B0604020202020204" pitchFamily="34" charset="0"/>
              <a:buChar char="•"/>
            </a:pPr>
            <a:r>
              <a:rPr lang="en-US" b="0" u="none" dirty="0"/>
              <a:t>Some people say microservices is </a:t>
            </a:r>
            <a:r>
              <a:rPr lang="en-US" b="1" u="none" dirty="0"/>
              <a:t>SOA done correctly</a:t>
            </a:r>
            <a:r>
              <a:rPr lang="en-US" b="0" u="none" dirty="0"/>
              <a:t>, system is </a:t>
            </a:r>
            <a:r>
              <a:rPr lang="en-US" b="1" u="none" dirty="0"/>
              <a:t>decomposed on a per capability basis</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0" u="none" dirty="0"/>
              <a:t>Each component is </a:t>
            </a:r>
            <a:r>
              <a:rPr lang="en-US" b="1" u="none" dirty="0"/>
              <a:t>technology agnostic </a:t>
            </a:r>
            <a:r>
              <a:rPr lang="en-US" b="0" u="none" dirty="0"/>
              <a:t>but relies on its own technology stack and its </a:t>
            </a:r>
            <a:r>
              <a:rPr lang="en-US" b="1" u="none" dirty="0"/>
              <a:t>own storage</a:t>
            </a:r>
            <a:r>
              <a:rPr lang="en-US" b="0" u="none" dirty="0"/>
              <a:t>.</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0" u="none" dirty="0"/>
              <a:t>Rely on </a:t>
            </a:r>
            <a:r>
              <a:rPr lang="en-US" b="1" u="none" dirty="0"/>
              <a:t>standard protocols</a:t>
            </a:r>
            <a:r>
              <a:rPr lang="en-US" b="0" u="none" dirty="0"/>
              <a:t>: HTTP, WebSocket, AMQP (messaging)</a:t>
            </a:r>
          </a:p>
          <a:p>
            <a:endParaRPr lang="en-US" b="0" u="none" dirty="0"/>
          </a:p>
          <a:p>
            <a:r>
              <a:rPr lang="en-US" b="0" u="none" dirty="0"/>
              <a:t>Services </a:t>
            </a:r>
            <a:r>
              <a:rPr lang="en-US" b="1" u="sng" dirty="0"/>
              <a:t>independently developed/deployed/scaled</a:t>
            </a:r>
          </a:p>
          <a:p>
            <a:endParaRPr lang="en-US" dirty="0"/>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11/24/2021 7:54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20</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5103364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1924"/>
            <a:ext cx="1828800" cy="391754"/>
          </a:xfrm>
          <a:prstGeom prst="rect">
            <a:avLst/>
          </a:prstGeom>
        </p:spPr>
      </p:pic>
      <p:sp>
        <p:nvSpPr>
          <p:cNvPr id="6" name="Text Placeholder 2"/>
          <p:cNvSpPr txBox="1">
            <a:spLocks/>
          </p:cNvSpPr>
          <p:nvPr userDrawn="1"/>
        </p:nvSpPr>
        <p:spPr bwMode="auto">
          <a:xfrm>
            <a:off x="366141" y="205459"/>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Blank Accent Color 2">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24769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Line with Subtitle">
    <p:spTree>
      <p:nvGrpSpPr>
        <p:cNvPr id="1" name=""/>
        <p:cNvGrpSpPr/>
        <p:nvPr/>
      </p:nvGrpSpPr>
      <p:grpSpPr>
        <a:xfrm>
          <a:off x="0" y="0"/>
          <a:ext cx="0" cy="0"/>
          <a:chOff x="0" y="0"/>
          <a:chExt cx="0" cy="0"/>
        </a:xfrm>
      </p:grpSpPr>
      <p:sp>
        <p:nvSpPr>
          <p:cNvPr id="7" name="Text Placeholder 12"/>
          <p:cNvSpPr>
            <a:spLocks noGrp="1"/>
          </p:cNvSpPr>
          <p:nvPr>
            <p:ph type="body" sz="quarter" idx="14" hasCustomPrompt="1"/>
          </p:nvPr>
        </p:nvSpPr>
        <p:spPr>
          <a:xfrm>
            <a:off x="487959" y="1033467"/>
            <a:ext cx="11384298" cy="401116"/>
          </a:xfrm>
          <a:prstGeom prst="rect">
            <a:avLst/>
          </a:prstGeom>
        </p:spPr>
        <p:txBody>
          <a:bodyPr>
            <a:noAutofit/>
          </a:bodyPr>
          <a:lstStyle>
            <a:lvl1pPr marL="0" indent="0">
              <a:lnSpc>
                <a:spcPct val="100000"/>
              </a:lnSpc>
              <a:buNone/>
              <a:defRPr lang="en-US" sz="2754" kern="1200" dirty="0" smtClean="0">
                <a:solidFill>
                  <a:srgbClr val="7B7B79"/>
                </a:solidFill>
                <a:latin typeface="Futura Bk" pitchFamily="34" charset="0"/>
                <a:ea typeface="+mn-ea"/>
                <a:cs typeface="+mn-cs"/>
              </a:defRPr>
            </a:lvl1pPr>
            <a:lvl2pPr>
              <a:defRPr lang="en-US" sz="2754" kern="1200" dirty="0" smtClean="0">
                <a:solidFill>
                  <a:srgbClr val="FFFFFF"/>
                </a:solidFill>
                <a:latin typeface="Futura Bk" pitchFamily="34" charset="0"/>
                <a:ea typeface="+mn-ea"/>
                <a:cs typeface="+mn-cs"/>
              </a:defRPr>
            </a:lvl2pPr>
            <a:lvl3pPr>
              <a:defRPr lang="en-US" sz="2754" kern="1200" dirty="0" smtClean="0">
                <a:solidFill>
                  <a:srgbClr val="FFFFFF"/>
                </a:solidFill>
                <a:latin typeface="Futura Bk" pitchFamily="34" charset="0"/>
                <a:ea typeface="+mn-ea"/>
                <a:cs typeface="+mn-cs"/>
              </a:defRPr>
            </a:lvl3pPr>
            <a:lvl4pPr>
              <a:defRPr lang="en-US" sz="2754" kern="1200" dirty="0" smtClean="0">
                <a:solidFill>
                  <a:srgbClr val="FFFFFF"/>
                </a:solidFill>
                <a:latin typeface="Futura Bk" pitchFamily="34" charset="0"/>
                <a:ea typeface="+mn-ea"/>
                <a:cs typeface="+mn-cs"/>
              </a:defRPr>
            </a:lvl4pPr>
            <a:lvl5pPr>
              <a:defRPr lang="en-US" sz="2754" kern="1200" dirty="0" smtClean="0">
                <a:solidFill>
                  <a:srgbClr val="FFFFFF"/>
                </a:solidFill>
                <a:latin typeface="Futura Bk" pitchFamily="34" charset="0"/>
                <a:ea typeface="+mn-ea"/>
                <a:cs typeface="+mn-cs"/>
              </a:defRPr>
            </a:lvl5pPr>
          </a:lstStyle>
          <a:p>
            <a:pPr lvl="0"/>
            <a:r>
              <a:rPr lang="en-US"/>
              <a:t>Subtitle placeholder here</a:t>
            </a:r>
          </a:p>
        </p:txBody>
      </p:sp>
      <p:sp>
        <p:nvSpPr>
          <p:cNvPr id="11" name="Title 8"/>
          <p:cNvSpPr>
            <a:spLocks noGrp="1"/>
          </p:cNvSpPr>
          <p:nvPr>
            <p:ph type="title" hasCustomPrompt="1"/>
          </p:nvPr>
        </p:nvSpPr>
        <p:spPr>
          <a:xfrm>
            <a:off x="462051" y="414369"/>
            <a:ext cx="11391466" cy="638924"/>
          </a:xfrm>
          <a:prstGeom prst="rect">
            <a:avLst/>
          </a:prstGeom>
        </p:spPr>
        <p:txBody>
          <a:bodyPr anchor="t" anchorCtr="0">
            <a:noAutofit/>
          </a:bodyPr>
          <a:lstStyle>
            <a:lvl1pPr marL="0" marR="0" indent="0" algn="l" defTabSz="1243090" rtl="0" eaLnBrk="1" fontAlgn="auto" latinLnBrk="0" hangingPunct="1">
              <a:lnSpc>
                <a:spcPts val="4487"/>
              </a:lnSpc>
              <a:spcBef>
                <a:spcPct val="0"/>
              </a:spcBef>
              <a:spcAft>
                <a:spcPts val="0"/>
              </a:spcAft>
              <a:buClrTx/>
              <a:buSzTx/>
              <a:buFontTx/>
              <a:buNone/>
              <a:tabLst/>
              <a:defRPr sz="3774" baseline="0">
                <a:solidFill>
                  <a:schemeClr val="bg1"/>
                </a:solidFill>
                <a:latin typeface="Futura Bk" pitchFamily="34" charset="0"/>
              </a:defRPr>
            </a:lvl1pPr>
          </a:lstStyle>
          <a:p>
            <a:r>
              <a:rPr lang="en-US"/>
              <a:t>Single line title</a:t>
            </a:r>
          </a:p>
        </p:txBody>
      </p:sp>
      <p:sp>
        <p:nvSpPr>
          <p:cNvPr id="2" name="Date Placeholder 1"/>
          <p:cNvSpPr>
            <a:spLocks noGrp="1"/>
          </p:cNvSpPr>
          <p:nvPr>
            <p:ph type="dt" sz="half" idx="15"/>
          </p:nvPr>
        </p:nvSpPr>
        <p:spPr/>
        <p:txBody>
          <a:bodyPr/>
          <a:lstStyle/>
          <a:p>
            <a:fld id="{15791F21-EEC4-42A2-9805-A86C273FE3AF}" type="datetime1">
              <a:rPr lang="en-US" smtClean="0">
                <a:solidFill>
                  <a:srgbClr val="000000">
                    <a:tint val="75000"/>
                  </a:srgbClr>
                </a:solidFill>
              </a:rPr>
              <a:pPr/>
              <a:t>11/24/2021</a:t>
            </a:fld>
            <a:endParaRPr lang="en-US">
              <a:solidFill>
                <a:srgbClr val="000000">
                  <a:tint val="75000"/>
                </a:srgbClr>
              </a:solidFill>
            </a:endParaRPr>
          </a:p>
        </p:txBody>
      </p:sp>
      <p:sp>
        <p:nvSpPr>
          <p:cNvPr id="3" name="Footer Placeholder 2"/>
          <p:cNvSpPr>
            <a:spLocks noGrp="1"/>
          </p:cNvSpPr>
          <p:nvPr>
            <p:ph type="ftr" sz="quarter" idx="16"/>
          </p:nvPr>
        </p:nvSpPr>
        <p:spPr/>
        <p:txBody>
          <a:bodyPr/>
          <a:lstStyle/>
          <a:p>
            <a:r>
              <a:rPr lang="en-US">
                <a:solidFill>
                  <a:srgbClr val="000000">
                    <a:tint val="75000"/>
                  </a:srgbClr>
                </a:solidFill>
              </a:rPr>
              <a:t>HP Confidential  |  NDA until October 13</a:t>
            </a:r>
          </a:p>
        </p:txBody>
      </p:sp>
      <p:sp>
        <p:nvSpPr>
          <p:cNvPr id="4" name="Slide Number Placeholder 3"/>
          <p:cNvSpPr>
            <a:spLocks noGrp="1"/>
          </p:cNvSpPr>
          <p:nvPr>
            <p:ph type="sldNum" sz="quarter" idx="17"/>
          </p:nvPr>
        </p:nvSpPr>
        <p:spPr/>
        <p:txBody>
          <a:bodyPr/>
          <a:lstStyle/>
          <a:p>
            <a:fld id="{39FE57C1-99E3-4342-90AE-63D315326D4A}" type="slidenum">
              <a:rPr lang="en-US" smtClean="0"/>
              <a:pPr/>
              <a:t>‹#›</a:t>
            </a:fld>
            <a:endParaRPr lang="en-US"/>
          </a:p>
        </p:txBody>
      </p:sp>
    </p:spTree>
    <p:extLst>
      <p:ext uri="{BB962C8B-B14F-4D97-AF65-F5344CB8AC3E}">
        <p14:creationId xmlns:p14="http://schemas.microsoft.com/office/powerpoint/2010/main" val="717751598"/>
      </p:ext>
    </p:extLst>
  </p:cSld>
  <p:clrMapOvr>
    <a:masterClrMapping/>
  </p:clrMapOvr>
  <p:transition>
    <p:fade thruBlk="1"/>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 Texto">
    <p:bg>
      <p:bgPr>
        <a:solidFill>
          <a:schemeClr val="bg1">
            <a:lumMod val="9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8273" y="2142286"/>
            <a:ext cx="9915387" cy="3507399"/>
          </a:xfrm>
        </p:spPr>
        <p:txBody>
          <a:bodyPr>
            <a:normAutofit/>
          </a:bodyPr>
          <a:lstStyle>
            <a:lvl1pPr marL="0" indent="0">
              <a:buClr>
                <a:schemeClr val="tx2"/>
              </a:buClr>
              <a:buSzPct val="70000"/>
              <a:buFont typeface="Helvetica35-Thin" pitchFamily="34" charset="0"/>
              <a:buNone/>
              <a:defRPr sz="1632" baseline="0">
                <a:solidFill>
                  <a:schemeClr val="tx1"/>
                </a:solidFill>
                <a:latin typeface="+mj-lt"/>
                <a:ea typeface="Open Sans" panose="020B0606030504020204" pitchFamily="34" charset="0"/>
                <a:cs typeface="Open Sans" panose="020B0606030504020204" pitchFamily="34" charset="0"/>
              </a:defRPr>
            </a:lvl1pPr>
            <a:lvl2pPr marL="1010287" indent="-388572">
              <a:buClr>
                <a:schemeClr val="tx2"/>
              </a:buClr>
              <a:buSzPct val="70000"/>
              <a:buFont typeface="Helvetica35-Thin" pitchFamily="34" charset="0"/>
              <a:buChar cha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554289" indent="-310857">
              <a:buClr>
                <a:schemeClr val="tx2"/>
              </a:buClr>
              <a:buSzPct val="70000"/>
              <a:buFont typeface="Helvetica35-Thin" pitchFamily="34" charset="0"/>
              <a:buChar cha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2176005" indent="-310857">
              <a:buClr>
                <a:schemeClr val="tx2"/>
              </a:buClr>
              <a:buSzPct val="70000"/>
              <a:buFont typeface="Helvetica35-Thin" pitchFamily="34" charset="0"/>
              <a:buChar cha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797719" indent="-310857">
              <a:buClr>
                <a:schemeClr val="tx2"/>
              </a:buClr>
              <a:buSzPct val="70000"/>
              <a:buFont typeface="Helvetica35-Thin" pitchFamily="34" charset="0"/>
              <a:buChar cha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n-US"/>
              <a:t>Click to edit Master text styles</a:t>
            </a:r>
          </a:p>
        </p:txBody>
      </p:sp>
      <p:sp>
        <p:nvSpPr>
          <p:cNvPr id="4" name="Title 3"/>
          <p:cNvSpPr>
            <a:spLocks noGrp="1"/>
          </p:cNvSpPr>
          <p:nvPr>
            <p:ph type="title"/>
          </p:nvPr>
        </p:nvSpPr>
        <p:spPr>
          <a:xfrm>
            <a:off x="1338273" y="429024"/>
            <a:ext cx="9915386" cy="1165754"/>
          </a:xfrm>
        </p:spPr>
        <p:txBody>
          <a:bodyPr/>
          <a:lstStyle>
            <a:lvl1pPr algn="ctr">
              <a:defRPr>
                <a:solidFill>
                  <a:srgbClr val="43536D"/>
                </a:solidFill>
              </a:defRPr>
            </a:lvl1pPr>
          </a:lstStyle>
          <a:p>
            <a:r>
              <a:rPr lang="en-US"/>
              <a:t>Click to edit Master title style</a:t>
            </a:r>
            <a:endParaRPr lang="es-ES"/>
          </a:p>
        </p:txBody>
      </p:sp>
      <p:sp>
        <p:nvSpPr>
          <p:cNvPr id="9" name="Slide Number Placeholder 8"/>
          <p:cNvSpPr>
            <a:spLocks noGrp="1"/>
          </p:cNvSpPr>
          <p:nvPr>
            <p:ph type="sldNum" sz="quarter" idx="11"/>
          </p:nvPr>
        </p:nvSpPr>
        <p:spPr/>
        <p:txBody>
          <a:bodyPr/>
          <a:lstStyle>
            <a:lvl1pPr>
              <a:defRPr>
                <a:solidFill>
                  <a:schemeClr val="tx1"/>
                </a:solidFill>
              </a:defRPr>
            </a:lvl1pPr>
          </a:lstStyle>
          <a:p>
            <a:endParaRPr lang="es-ES">
              <a:solidFill>
                <a:srgbClr val="505050"/>
              </a:solidFill>
            </a:endParaRPr>
          </a:p>
        </p:txBody>
      </p:sp>
    </p:spTree>
    <p:extLst>
      <p:ext uri="{BB962C8B-B14F-4D97-AF65-F5344CB8AC3E}">
        <p14:creationId xmlns:p14="http://schemas.microsoft.com/office/powerpoint/2010/main" val="179791474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892">
          <p15:clr>
            <a:srgbClr val="FBAE40"/>
          </p15:clr>
        </p15:guide>
        <p15:guide id="2" pos="438">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dirty="0">
                <a:solidFill>
                  <a:srgbClr val="000000"/>
                </a:solidFill>
              </a:rPr>
              <a:t>Conditions and Terms of Use</a:t>
            </a:r>
          </a:p>
          <a:p>
            <a:r>
              <a:rPr lang="en-US" sz="1530" dirty="0">
                <a:solidFill>
                  <a:srgbClr val="0A5BBA"/>
                </a:solidFill>
              </a:rPr>
              <a:t>Microsoft Confidential</a:t>
            </a:r>
          </a:p>
          <a:p>
            <a:r>
              <a:rPr lang="en-US" sz="1836"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dirty="0">
              <a:solidFill>
                <a:srgbClr val="000000"/>
              </a:solidFill>
            </a:endParaRPr>
          </a:p>
          <a:p>
            <a:r>
              <a:rPr lang="en-US" sz="2346" b="1" dirty="0">
                <a:solidFill>
                  <a:srgbClr val="000000"/>
                </a:solidFill>
              </a:rPr>
              <a:t>Copyright and Trademarks </a:t>
            </a:r>
          </a:p>
          <a:p>
            <a:r>
              <a:rPr lang="en-US" sz="1530" dirty="0">
                <a:solidFill>
                  <a:srgbClr val="0A5BBA"/>
                </a:solidFill>
              </a:rPr>
              <a:t>© 2021 Microsoft Corporation. All rights reserved.</a:t>
            </a:r>
          </a:p>
          <a:p>
            <a:r>
              <a:rPr lang="en-US" sz="1836"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dirty="0">
                <a:solidFill>
                  <a:srgbClr val="000000"/>
                </a:solidFill>
              </a:rPr>
              <a:t>For more information, see </a:t>
            </a:r>
            <a:r>
              <a:rPr lang="en-US" sz="1836" b="1" dirty="0">
                <a:solidFill>
                  <a:srgbClr val="000000"/>
                </a:solidFill>
              </a:rPr>
              <a:t>Use of Microsoft Copyrighted Content </a:t>
            </a:r>
            <a:r>
              <a:rPr lang="en-US" sz="1836" dirty="0">
                <a:solidFill>
                  <a:srgbClr val="000000"/>
                </a:solidFill>
              </a:rPr>
              <a:t>at</a:t>
            </a:r>
            <a:br>
              <a:rPr lang="en-US" sz="1836" dirty="0">
                <a:solidFill>
                  <a:srgbClr val="000000"/>
                </a:solidFill>
              </a:rPr>
            </a:br>
            <a:r>
              <a:rPr lang="en-US" sz="1836" dirty="0">
                <a:solidFill>
                  <a:srgbClr val="FF0000"/>
                </a:solidFill>
                <a:hlinkClick r:id="rId2"/>
              </a:rPr>
              <a:t>https://www.microsoft.com/en-us/legal/intellectualproperty/permissions/default.aspx</a:t>
            </a:r>
            <a:r>
              <a:rPr lang="en-US" sz="1836" dirty="0">
                <a:solidFill>
                  <a:srgbClr val="FF0000"/>
                </a:solidFill>
              </a:rPr>
              <a:t> </a:t>
            </a:r>
          </a:p>
          <a:p>
            <a:r>
              <a:rPr lang="en-US" sz="1836"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32980173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0" y="2"/>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7"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21" Type="http://schemas.openxmlformats.org/officeDocument/2006/relationships/slideLayout" Target="../slideLayouts/slideLayout49.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slideLayout" Target="../slideLayouts/slideLayout48.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23" Type="http://schemas.openxmlformats.org/officeDocument/2006/relationships/image" Target="../media/image1.png"/><Relationship Id="rId10" Type="http://schemas.openxmlformats.org/officeDocument/2006/relationships/slideLayout" Target="../slideLayouts/slideLayout38.xml"/><Relationship Id="rId19" Type="http://schemas.openxmlformats.org/officeDocument/2006/relationships/slideLayout" Target="../slideLayouts/slideLayout47.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30"/>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8" r:id="rId24"/>
    <p:sldLayoutId id="2147484269" r:id="rId25"/>
    <p:sldLayoutId id="2147484270" r:id="rId26"/>
    <p:sldLayoutId id="2147484271" r:id="rId27"/>
    <p:sldLayoutId id="2147484272" r:id="rId28"/>
  </p:sldLayoutIdLst>
  <p:transition>
    <p:fade/>
  </p:transition>
  <p:hf sldNum="0" hdr="0" ft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1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emf"/><Relationship Id="rId7"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emf"/></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3" Type="http://schemas.openxmlformats.org/officeDocument/2006/relationships/hyperlink" Target="http://aka.ms/MicroservicesArchitecture" TargetMode="External"/><Relationship Id="rId2" Type="http://schemas.openxmlformats.org/officeDocument/2006/relationships/notesSlide" Target="../notesSlides/notesSlide34.xml"/><Relationship Id="rId1" Type="http://schemas.openxmlformats.org/officeDocument/2006/relationships/slideLayout" Target="../slideLayouts/slideLayout1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jp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3.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jpg"/></Relationships>
</file>

<file path=ppt/slides/_rels/slide5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4.xml"/><Relationship Id="rId1" Type="http://schemas.openxmlformats.org/officeDocument/2006/relationships/slideLayout" Target="../slideLayouts/slideLayout27.xml"/><Relationship Id="rId5" Type="http://schemas.openxmlformats.org/officeDocument/2006/relationships/image" Target="../media/image32.png"/><Relationship Id="rId4" Type="http://schemas.openxmlformats.org/officeDocument/2006/relationships/image" Target="../media/image31.png"/></Relationships>
</file>

<file path=ppt/slides/_rels/slide5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1.png"/><Relationship Id="rId2" Type="http://schemas.openxmlformats.org/officeDocument/2006/relationships/notesSlide" Target="../notesSlides/notesSlide45.xml"/><Relationship Id="rId1" Type="http://schemas.openxmlformats.org/officeDocument/2006/relationships/slideLayout" Target="../slideLayouts/slideLayout25.xml"/><Relationship Id="rId6" Type="http://schemas.openxmlformats.org/officeDocument/2006/relationships/image" Target="../media/image36.png"/><Relationship Id="rId11" Type="http://schemas.openxmlformats.org/officeDocument/2006/relationships/image" Target="../media/image40.png"/><Relationship Id="rId5" Type="http://schemas.openxmlformats.org/officeDocument/2006/relationships/image" Target="../media/image35.png"/><Relationship Id="rId10" Type="http://schemas.openxmlformats.org/officeDocument/2006/relationships/image" Target="../media/image39.png"/><Relationship Id="rId4" Type="http://schemas.openxmlformats.org/officeDocument/2006/relationships/image" Target="../media/image34.png"/><Relationship Id="rId9" Type="http://schemas.openxmlformats.org/officeDocument/2006/relationships/image" Target="../media/image19.png"/></Relationships>
</file>

<file path=ppt/slides/_rels/slide5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4.xml"/><Relationship Id="rId6" Type="http://schemas.openxmlformats.org/officeDocument/2006/relationships/image" Target="../media/image26.jpg"/><Relationship Id="rId5" Type="http://schemas.openxmlformats.org/officeDocument/2006/relationships/image" Target="../media/image42.png"/><Relationship Id="rId4" Type="http://schemas.openxmlformats.org/officeDocument/2006/relationships/image" Target="../media/image34.png"/><Relationship Id="rId9" Type="http://schemas.openxmlformats.org/officeDocument/2006/relationships/image" Target="../media/image43.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hyperlink" Target="http://tinyurl.com/NetflixMicroservices" TargetMode="External"/><Relationship Id="rId2" Type="http://schemas.openxmlformats.org/officeDocument/2006/relationships/notesSlide" Target="../notesSlides/notesSlide48.xml"/><Relationship Id="rId1" Type="http://schemas.openxmlformats.org/officeDocument/2006/relationships/slideLayout" Target="../slideLayouts/slideLayout6.xml"/><Relationship Id="rId6" Type="http://schemas.openxmlformats.org/officeDocument/2006/relationships/hyperlink" Target="https://netflix.github.io/" TargetMode="External"/><Relationship Id="rId5" Type="http://schemas.openxmlformats.org/officeDocument/2006/relationships/image" Target="../media/image45.png"/><Relationship Id="rId4" Type="http://schemas.openxmlformats.org/officeDocument/2006/relationships/image" Target="../media/image4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hyperlink" Target="http://tinyurl.com/SoundCloudMicroservices" TargetMode="External"/><Relationship Id="rId2" Type="http://schemas.openxmlformats.org/officeDocument/2006/relationships/notesSlide" Target="../notesSlides/notesSlide49.xml"/><Relationship Id="rId1" Type="http://schemas.openxmlformats.org/officeDocument/2006/relationships/slideLayout" Target="../slideLayouts/slideLayout6.xml"/><Relationship Id="rId5" Type="http://schemas.openxmlformats.org/officeDocument/2006/relationships/image" Target="../media/image47.tiff"/><Relationship Id="rId4" Type="http://schemas.openxmlformats.org/officeDocument/2006/relationships/image" Target="../media/image46.jpeg"/></Relationships>
</file>

<file path=ppt/slides/_rels/slide61.xml.rels><?xml version="1.0" encoding="UTF-8" standalone="yes"?>
<Relationships xmlns="http://schemas.openxmlformats.org/package/2006/relationships"><Relationship Id="rId3" Type="http://schemas.openxmlformats.org/officeDocument/2006/relationships/hyperlink" Target="http://tinyurl.com/NginxMicroservices" TargetMode="External"/><Relationship Id="rId2" Type="http://schemas.openxmlformats.org/officeDocument/2006/relationships/notesSlide" Target="../notesSlides/notesSlide50.xml"/><Relationship Id="rId1" Type="http://schemas.openxmlformats.org/officeDocument/2006/relationships/slideLayout" Target="../slideLayouts/slideLayout6.xml"/><Relationship Id="rId5" Type="http://schemas.openxmlformats.org/officeDocument/2006/relationships/image" Target="../media/image49.tiff"/><Relationship Id="rId4" Type="http://schemas.openxmlformats.org/officeDocument/2006/relationships/image" Target="../media/image48.tiff"/></Relationships>
</file>

<file path=ppt/slides/_rels/slide6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2" y="2125677"/>
            <a:ext cx="6402388" cy="3657560"/>
          </a:xfrm>
        </p:spPr>
        <p:txBody>
          <a:bodyPr/>
          <a:lstStyle/>
          <a:p>
            <a:r>
              <a:rPr lang="en-US" sz="4000">
                <a:ea typeface="+mj-lt"/>
                <a:cs typeface="+mj-lt"/>
              </a:rPr>
              <a:t>Modernizing Applications with Containers and Orchestrators</a:t>
            </a:r>
            <a:endParaRPr lang="en-US"/>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204228"/>
          </a:xfrm>
        </p:spPr>
        <p:txBody>
          <a:bodyPr/>
          <a:lstStyle/>
          <a:p>
            <a:r>
              <a:rPr lang="en-SG" dirty="0"/>
              <a:t>Solutions:</a:t>
            </a:r>
          </a:p>
          <a:p>
            <a:pPr lvl="1"/>
            <a:r>
              <a:rPr lang="en-SG" sz="2800" dirty="0"/>
              <a:t>Don’t cross the network if you don’t have to </a:t>
            </a:r>
          </a:p>
          <a:p>
            <a:pPr lvl="1"/>
            <a:r>
              <a:rPr lang="en-SG" sz="2800" dirty="0"/>
              <a:t>Inter-object chit-chat shouldn’t cross the network</a:t>
            </a:r>
          </a:p>
          <a:p>
            <a:pPr lvl="1"/>
            <a:endParaRPr lang="en-SG" sz="2800" dirty="0"/>
          </a:p>
          <a:p>
            <a:pPr lvl="1"/>
            <a:endParaRPr lang="en-SG" sz="2800" dirty="0"/>
          </a:p>
          <a:p>
            <a:pPr lvl="1"/>
            <a:r>
              <a:rPr lang="en-SG" sz="2800" dirty="0"/>
              <a:t>If you have to cross the network, </a:t>
            </a:r>
          </a:p>
          <a:p>
            <a:pPr marL="342900" lvl="1" indent="0">
              <a:buNone/>
            </a:pPr>
            <a:r>
              <a:rPr lang="en-SG" sz="2800" dirty="0"/>
              <a:t>	take all the data you might need with you</a:t>
            </a:r>
          </a:p>
          <a:p>
            <a:pPr marL="0" indent="0">
              <a:buNone/>
            </a:pPr>
            <a:r>
              <a:rPr lang="en-SG" sz="4000" dirty="0"/>
              <a:t>	</a:t>
            </a:r>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#2 Latency isn’t a Problem (==0)</a:t>
            </a:r>
          </a:p>
        </p:txBody>
      </p:sp>
    </p:spTree>
    <p:extLst>
      <p:ext uri="{BB962C8B-B14F-4D97-AF65-F5344CB8AC3E}">
        <p14:creationId xmlns:p14="http://schemas.microsoft.com/office/powerpoint/2010/main" val="135982020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118050"/>
          </a:xfrm>
        </p:spPr>
        <p:txBody>
          <a:bodyPr/>
          <a:lstStyle/>
          <a:p>
            <a:r>
              <a:rPr lang="en-SG" dirty="0"/>
              <a:t>Although bandwidth keeps growing, the amount of data grow faster</a:t>
            </a:r>
          </a:p>
          <a:p>
            <a:endParaRPr lang="en-SG" dirty="0"/>
          </a:p>
          <a:p>
            <a:r>
              <a:rPr lang="en-SG" dirty="0"/>
              <a:t>When transferring lots of data in a given period of time, network congestion may interfere</a:t>
            </a:r>
          </a:p>
          <a:p>
            <a:endParaRPr lang="en-SG" dirty="0"/>
          </a:p>
          <a:p>
            <a:r>
              <a:rPr lang="en-SG" dirty="0"/>
              <a:t>ORMs eagerly fetching too much data</a:t>
            </a:r>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#3 Bandwidth isn’t a Problem (  )</a:t>
            </a:r>
          </a:p>
        </p:txBody>
      </p:sp>
      <p:pic>
        <p:nvPicPr>
          <p:cNvPr id="2050" name="Picture 2" descr="See the source image">
            <a:extLst>
              <a:ext uri="{FF2B5EF4-FFF2-40B4-BE49-F238E27FC236}">
                <a16:creationId xmlns:a16="http://schemas.microsoft.com/office/drawing/2014/main" id="{3B6B91CD-8AE0-4EDF-86AC-71C69C2364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6122" y="605065"/>
            <a:ext cx="492101" cy="295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629530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3440942"/>
          </a:xfrm>
        </p:spPr>
        <p:txBody>
          <a:bodyPr/>
          <a:lstStyle/>
          <a:p>
            <a:r>
              <a:rPr lang="en-SG" dirty="0"/>
              <a:t>Solutions:</a:t>
            </a:r>
          </a:p>
          <a:p>
            <a:pPr lvl="1"/>
            <a:r>
              <a:rPr lang="en-SG" sz="2800" dirty="0"/>
              <a:t>Move time-critical data to separate networks</a:t>
            </a:r>
          </a:p>
          <a:p>
            <a:pPr lvl="1"/>
            <a:endParaRPr lang="en-SG" sz="2800" dirty="0"/>
          </a:p>
          <a:p>
            <a:pPr lvl="1"/>
            <a:r>
              <a:rPr lang="en-SG" sz="2800" dirty="0"/>
              <a:t>Can't eagerly fetch everything/ can’t lazy load everything</a:t>
            </a:r>
          </a:p>
          <a:p>
            <a:pPr lvl="1"/>
            <a:endParaRPr lang="en-SG" sz="2800" dirty="0"/>
          </a:p>
          <a:p>
            <a:pPr lvl="1"/>
            <a:r>
              <a:rPr lang="en-SG" sz="2800" dirty="0"/>
              <a:t>Might need to have more than one domain model to resolve forces of bandwidth and latency	</a:t>
            </a:r>
          </a:p>
        </p:txBody>
      </p:sp>
      <p:sp>
        <p:nvSpPr>
          <p:cNvPr id="8" name="Title 2">
            <a:extLst>
              <a:ext uri="{FF2B5EF4-FFF2-40B4-BE49-F238E27FC236}">
                <a16:creationId xmlns:a16="http://schemas.microsoft.com/office/drawing/2014/main" id="{449F9716-2828-4276-858D-B32F0DF754EB}"/>
              </a:ext>
            </a:extLst>
          </p:cNvPr>
          <p:cNvSpPr>
            <a:spLocks noGrp="1"/>
          </p:cNvSpPr>
          <p:nvPr>
            <p:ph type="title"/>
          </p:nvPr>
        </p:nvSpPr>
        <p:spPr>
          <a:xfrm>
            <a:off x="274639" y="295274"/>
            <a:ext cx="11889564" cy="917575"/>
          </a:xfrm>
        </p:spPr>
        <p:txBody>
          <a:bodyPr/>
          <a:lstStyle/>
          <a:p>
            <a:r>
              <a:rPr lang="en-SG" dirty="0"/>
              <a:t>#3 Bandwidth isn’t a Problem (  )</a:t>
            </a:r>
          </a:p>
        </p:txBody>
      </p:sp>
      <p:pic>
        <p:nvPicPr>
          <p:cNvPr id="9" name="Picture 2" descr="See the source image">
            <a:extLst>
              <a:ext uri="{FF2B5EF4-FFF2-40B4-BE49-F238E27FC236}">
                <a16:creationId xmlns:a16="http://schemas.microsoft.com/office/drawing/2014/main" id="{218D14E6-9AE9-4424-AF3B-94D43798BB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6122" y="605065"/>
            <a:ext cx="492101" cy="295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42792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118050"/>
          </a:xfrm>
        </p:spPr>
        <p:txBody>
          <a:bodyPr/>
          <a:lstStyle/>
          <a:p>
            <a:r>
              <a:rPr lang="en-SG" dirty="0"/>
              <a:t>Unless you’re on a separate network that will never, ever be connected to anything else…</a:t>
            </a:r>
          </a:p>
          <a:p>
            <a:endParaRPr lang="en-SG" dirty="0"/>
          </a:p>
          <a:p>
            <a:r>
              <a:rPr lang="en-SG" dirty="0"/>
              <a:t>Well, not even then. Viruses, Trojans, etc can still be brought in by users, admins, or even developers</a:t>
            </a:r>
          </a:p>
          <a:p>
            <a:endParaRPr lang="en-SG" dirty="0"/>
          </a:p>
          <a:p>
            <a:r>
              <a:rPr lang="en-SG" dirty="0"/>
              <a:t>You can't be 100% safe from </a:t>
            </a:r>
            <a:r>
              <a:rPr lang="en-SG" dirty="0" err="1"/>
              <a:t>everythings</a:t>
            </a:r>
            <a:endParaRPr lang="en-SG" dirty="0"/>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#4 Network is secure</a:t>
            </a:r>
          </a:p>
        </p:txBody>
      </p:sp>
    </p:spTree>
    <p:extLst>
      <p:ext uri="{BB962C8B-B14F-4D97-AF65-F5344CB8AC3E}">
        <p14:creationId xmlns:p14="http://schemas.microsoft.com/office/powerpoint/2010/main" val="38426460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3053144"/>
          </a:xfrm>
        </p:spPr>
        <p:txBody>
          <a:bodyPr/>
          <a:lstStyle/>
          <a:p>
            <a:r>
              <a:rPr lang="en-SG" dirty="0"/>
              <a:t>Solutions:</a:t>
            </a:r>
          </a:p>
          <a:p>
            <a:pPr lvl="1"/>
            <a:r>
              <a:rPr lang="en-SG" sz="2800" dirty="0"/>
              <a:t>Perform a threat model analysis</a:t>
            </a:r>
          </a:p>
          <a:p>
            <a:pPr lvl="1"/>
            <a:r>
              <a:rPr lang="en-SG" sz="2800" dirty="0"/>
              <a:t>Balance costs against risks</a:t>
            </a:r>
          </a:p>
          <a:p>
            <a:pPr lvl="1"/>
            <a:endParaRPr lang="en-SG" sz="2800" dirty="0"/>
          </a:p>
          <a:p>
            <a:pPr lvl="1"/>
            <a:endParaRPr lang="en-SG" sz="2800" dirty="0"/>
          </a:p>
          <a:p>
            <a:pPr lvl="1"/>
            <a:r>
              <a:rPr lang="en-SG" sz="2800" dirty="0"/>
              <a:t>Most importantly, talk about it. Include PR &amp; Legal department	</a:t>
            </a:r>
          </a:p>
        </p:txBody>
      </p:sp>
      <p:sp>
        <p:nvSpPr>
          <p:cNvPr id="8" name="Title 2">
            <a:extLst>
              <a:ext uri="{FF2B5EF4-FFF2-40B4-BE49-F238E27FC236}">
                <a16:creationId xmlns:a16="http://schemas.microsoft.com/office/drawing/2014/main" id="{449F9716-2828-4276-858D-B32F0DF754EB}"/>
              </a:ext>
            </a:extLst>
          </p:cNvPr>
          <p:cNvSpPr>
            <a:spLocks noGrp="1"/>
          </p:cNvSpPr>
          <p:nvPr>
            <p:ph type="title"/>
          </p:nvPr>
        </p:nvSpPr>
        <p:spPr>
          <a:xfrm>
            <a:off x="274639" y="295274"/>
            <a:ext cx="11889564" cy="917575"/>
          </a:xfrm>
        </p:spPr>
        <p:txBody>
          <a:bodyPr/>
          <a:lstStyle/>
          <a:p>
            <a:r>
              <a:rPr lang="en-SG" dirty="0"/>
              <a:t>#4 Network is secure</a:t>
            </a:r>
          </a:p>
        </p:txBody>
      </p:sp>
    </p:spTree>
    <p:extLst>
      <p:ext uri="{BB962C8B-B14F-4D97-AF65-F5344CB8AC3E}">
        <p14:creationId xmlns:p14="http://schemas.microsoft.com/office/powerpoint/2010/main" val="234744975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5041380"/>
          </a:xfrm>
        </p:spPr>
        <p:txBody>
          <a:bodyPr/>
          <a:lstStyle/>
          <a:p>
            <a:r>
              <a:rPr lang="en-SG" dirty="0"/>
              <a:t>Possible in small networks</a:t>
            </a:r>
          </a:p>
          <a:p>
            <a:pPr lvl="1"/>
            <a:r>
              <a:rPr lang="en-SG" dirty="0"/>
              <a:t>Until they get </a:t>
            </a:r>
            <a:r>
              <a:rPr lang="en-SG" strike="sngStrike" dirty="0"/>
              <a:t>run over by a truck </a:t>
            </a:r>
            <a:r>
              <a:rPr lang="en-SG" dirty="0"/>
              <a:t>promoted</a:t>
            </a:r>
          </a:p>
          <a:p>
            <a:pPr lvl="1"/>
            <a:r>
              <a:rPr lang="en-SG" dirty="0"/>
              <a:t>Their replacement probably won't know what to do</a:t>
            </a:r>
          </a:p>
          <a:p>
            <a:pPr lvl="1"/>
            <a:endParaRPr lang="en-SG" dirty="0"/>
          </a:p>
          <a:p>
            <a:r>
              <a:rPr lang="en-SG" dirty="0"/>
              <a:t>If there are multiple admins, rolling out various upgrades and patches, will everything grind to halt?</a:t>
            </a:r>
          </a:p>
          <a:p>
            <a:pPr lvl="1"/>
            <a:r>
              <a:rPr lang="en-SG" dirty="0"/>
              <a:t>Will client software be able to work with a new version of the server?</a:t>
            </a:r>
          </a:p>
          <a:p>
            <a:pPr lvl="1"/>
            <a:endParaRPr lang="en-SG" dirty="0"/>
          </a:p>
          <a:p>
            <a:r>
              <a:rPr lang="en-SG" dirty="0"/>
              <a:t>High Availability while upgrading?</a:t>
            </a:r>
          </a:p>
          <a:p>
            <a:r>
              <a:rPr lang="en-SG" dirty="0"/>
              <a:t>Will “continuous deployment” </a:t>
            </a:r>
            <a:r>
              <a:rPr lang="en-SG" dirty="0">
                <a:sym typeface="Wingdings" panose="05000000000000000000" pitchFamily="2" charset="2"/>
              </a:rPr>
              <a:t> “Continuous </a:t>
            </a:r>
            <a:r>
              <a:rPr lang="en-SG" dirty="0" err="1">
                <a:sym typeface="Wingdings" panose="05000000000000000000" pitchFamily="2" charset="2"/>
              </a:rPr>
              <a:t>unavaibility</a:t>
            </a:r>
            <a:r>
              <a:rPr lang="en-SG" dirty="0">
                <a:sym typeface="Wingdings" panose="05000000000000000000" pitchFamily="2" charset="2"/>
              </a:rPr>
              <a:t>”</a:t>
            </a:r>
            <a:endParaRPr lang="en-SG" dirty="0"/>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#6 The Admin will know what to do</a:t>
            </a:r>
          </a:p>
        </p:txBody>
      </p:sp>
    </p:spTree>
    <p:extLst>
      <p:ext uri="{BB962C8B-B14F-4D97-AF65-F5344CB8AC3E}">
        <p14:creationId xmlns:p14="http://schemas.microsoft.com/office/powerpoint/2010/main" val="389249081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592026"/>
          </a:xfrm>
        </p:spPr>
        <p:txBody>
          <a:bodyPr/>
          <a:lstStyle/>
          <a:p>
            <a:r>
              <a:rPr lang="en-SG" dirty="0"/>
              <a:t>Solutions:</a:t>
            </a:r>
          </a:p>
          <a:p>
            <a:pPr lvl="1"/>
            <a:r>
              <a:rPr lang="en-SG" sz="2800" dirty="0"/>
              <a:t>Consider how to pinpoint problem in production</a:t>
            </a:r>
          </a:p>
          <a:p>
            <a:pPr lvl="2"/>
            <a:r>
              <a:rPr lang="en-SG" sz="2400" dirty="0"/>
              <a:t>Some logging is good, too much can be harmful</a:t>
            </a:r>
          </a:p>
          <a:p>
            <a:pPr lvl="2"/>
            <a:endParaRPr lang="en-SG" sz="2400" dirty="0"/>
          </a:p>
          <a:p>
            <a:pPr lvl="1"/>
            <a:r>
              <a:rPr lang="en-SG" sz="2800" dirty="0"/>
              <a:t>Consider multiple versions running in parallel</a:t>
            </a:r>
          </a:p>
          <a:p>
            <a:pPr lvl="2"/>
            <a:r>
              <a:rPr lang="en-SG" sz="2400" dirty="0"/>
              <a:t>Although backwards compatibility is hard</a:t>
            </a:r>
          </a:p>
          <a:p>
            <a:pPr lvl="2"/>
            <a:endParaRPr lang="en-SG" sz="2400" dirty="0"/>
          </a:p>
          <a:p>
            <a:pPr lvl="1"/>
            <a:r>
              <a:rPr lang="en-SG" sz="2800" dirty="0"/>
              <a:t>Enable the admin to take parts of the system down for maintenance without adversely affecting the rest</a:t>
            </a:r>
          </a:p>
          <a:p>
            <a:pPr lvl="2"/>
            <a:r>
              <a:rPr lang="en-SG" sz="2400" dirty="0"/>
              <a:t>Queuing Helps	</a:t>
            </a:r>
          </a:p>
        </p:txBody>
      </p:sp>
      <p:sp>
        <p:nvSpPr>
          <p:cNvPr id="8" name="Title 2">
            <a:extLst>
              <a:ext uri="{FF2B5EF4-FFF2-40B4-BE49-F238E27FC236}">
                <a16:creationId xmlns:a16="http://schemas.microsoft.com/office/drawing/2014/main" id="{449F9716-2828-4276-858D-B32F0DF754EB}"/>
              </a:ext>
            </a:extLst>
          </p:cNvPr>
          <p:cNvSpPr>
            <a:spLocks noGrp="1"/>
          </p:cNvSpPr>
          <p:nvPr>
            <p:ph type="title"/>
          </p:nvPr>
        </p:nvSpPr>
        <p:spPr>
          <a:xfrm>
            <a:off x="274639" y="295274"/>
            <a:ext cx="11889564" cy="917575"/>
          </a:xfrm>
        </p:spPr>
        <p:txBody>
          <a:bodyPr/>
          <a:lstStyle/>
          <a:p>
            <a:r>
              <a:rPr lang="en-SG" dirty="0"/>
              <a:t>#6 The Admin will know what to do</a:t>
            </a:r>
          </a:p>
        </p:txBody>
      </p:sp>
    </p:spTree>
    <p:extLst>
      <p:ext uri="{BB962C8B-B14F-4D97-AF65-F5344CB8AC3E}">
        <p14:creationId xmlns:p14="http://schemas.microsoft.com/office/powerpoint/2010/main" val="255782119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39676" y="1308172"/>
            <a:ext cx="5549481" cy="1830813"/>
          </a:xfrm>
        </p:spPr>
        <p:txBody>
          <a:bodyPr/>
          <a:lstStyle/>
          <a:p>
            <a:pPr algn="ctr"/>
            <a:r>
              <a:rPr lang="en-US" dirty="0"/>
              <a:t>Is Microservices </a:t>
            </a:r>
            <a:br>
              <a:rPr lang="en-US" dirty="0"/>
            </a:br>
            <a:r>
              <a:rPr lang="en-US" sz="6600" dirty="0"/>
              <a:t>Good or Bad?</a:t>
            </a:r>
            <a:endParaRPr lang="en-US" dirty="0"/>
          </a:p>
        </p:txBody>
      </p:sp>
      <p:sp>
        <p:nvSpPr>
          <p:cNvPr id="3" name="Title 3">
            <a:extLst>
              <a:ext uri="{FF2B5EF4-FFF2-40B4-BE49-F238E27FC236}">
                <a16:creationId xmlns:a16="http://schemas.microsoft.com/office/drawing/2014/main" id="{09D4AAFF-2680-42FD-AE9C-72C37933D5EB}"/>
              </a:ext>
            </a:extLst>
          </p:cNvPr>
          <p:cNvSpPr txBox="1">
            <a:spLocks/>
          </p:cNvSpPr>
          <p:nvPr/>
        </p:nvSpPr>
        <p:spPr>
          <a:xfrm>
            <a:off x="3239676" y="3497262"/>
            <a:ext cx="5549481" cy="1830813"/>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dirty="0"/>
              <a:t>It D</a:t>
            </a:r>
            <a:r>
              <a:rPr lang="en-US" sz="4000" dirty="0"/>
              <a:t>EPENDS</a:t>
            </a:r>
          </a:p>
          <a:p>
            <a:pPr algn="ctr"/>
            <a:r>
              <a:rPr lang="en-SG" dirty="0"/>
              <a:t>😊</a:t>
            </a:r>
            <a:endParaRPr lang="en-US" sz="6000" dirty="0"/>
          </a:p>
        </p:txBody>
      </p:sp>
    </p:spTree>
    <p:extLst>
      <p:ext uri="{BB962C8B-B14F-4D97-AF65-F5344CB8AC3E}">
        <p14:creationId xmlns:p14="http://schemas.microsoft.com/office/powerpoint/2010/main" val="629562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Microservices Architecture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5063" y="966979"/>
            <a:ext cx="9388715" cy="5743684"/>
          </a:xfrm>
          <a:prstGeom prst="rect">
            <a:avLst/>
          </a:prstGeom>
        </p:spPr>
      </p:pic>
    </p:spTree>
    <p:extLst>
      <p:ext uri="{BB962C8B-B14F-4D97-AF65-F5344CB8AC3E}">
        <p14:creationId xmlns:p14="http://schemas.microsoft.com/office/powerpoint/2010/main" val="12187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Microservices Architecture (Cont.) </a:t>
            </a:r>
          </a:p>
        </p:txBody>
      </p:sp>
      <p:sp>
        <p:nvSpPr>
          <p:cNvPr id="4" name="Text Placeholder 3"/>
          <p:cNvSpPr>
            <a:spLocks noGrp="1"/>
          </p:cNvSpPr>
          <p:nvPr>
            <p:ph type="body" sz="quarter" idx="10"/>
          </p:nvPr>
        </p:nvSpPr>
        <p:spPr>
          <a:xfrm>
            <a:off x="295086" y="1317822"/>
            <a:ext cx="11869117" cy="1588127"/>
          </a:xfrm>
        </p:spPr>
        <p:txBody>
          <a:bodyPr/>
          <a:lstStyle/>
          <a:p>
            <a:pPr marL="0" indent="0">
              <a:buNone/>
            </a:pPr>
            <a:r>
              <a:rPr lang="en-US" sz="2400" i="1"/>
              <a:t>“Any organization that designs a system (defined broadly) will produce a design whose structure is a copy of the organization's communication structure.”  -- Melvyn Conway, 1967</a:t>
            </a:r>
          </a:p>
          <a:p>
            <a:pPr marL="0" lvl="0" indent="0">
              <a:buNone/>
            </a:pPr>
            <a:endParaRPr lang="en-US" sz="2400"/>
          </a:p>
        </p:txBody>
      </p:sp>
      <p:grpSp>
        <p:nvGrpSpPr>
          <p:cNvPr id="3" name="Group 2"/>
          <p:cNvGrpSpPr/>
          <p:nvPr/>
        </p:nvGrpSpPr>
        <p:grpSpPr>
          <a:xfrm>
            <a:off x="613528" y="2668813"/>
            <a:ext cx="11822947" cy="4325712"/>
            <a:chOff x="270068" y="2044755"/>
            <a:chExt cx="11822947" cy="4325712"/>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068" y="2044755"/>
              <a:ext cx="4558358" cy="3768785"/>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7081" y="2044755"/>
              <a:ext cx="6555934" cy="3768785"/>
            </a:xfrm>
            <a:prstGeom prst="rect">
              <a:avLst/>
            </a:prstGeom>
          </p:spPr>
        </p:pic>
        <p:sp>
          <p:nvSpPr>
            <p:cNvPr id="13" name="TextBox 12"/>
            <p:cNvSpPr txBox="1"/>
            <p:nvPr/>
          </p:nvSpPr>
          <p:spPr>
            <a:xfrm>
              <a:off x="1634541" y="5742643"/>
              <a:ext cx="1723817" cy="627824"/>
            </a:xfrm>
            <a:prstGeom prst="rect">
              <a:avLst/>
            </a:prstGeom>
            <a:noFill/>
          </p:spPr>
          <p:txBody>
            <a:bodyPr wrap="none" lIns="182854" tIns="146284" rIns="182854" bIns="146284" rtlCol="0">
              <a:spAutoFit/>
            </a:bodyPr>
            <a:lstStyle/>
            <a:p>
              <a:pPr defTabSz="914225">
                <a:lnSpc>
                  <a:spcPct val="90000"/>
                </a:lnSpc>
                <a:spcAft>
                  <a:spcPts val="600"/>
                </a:spcAft>
              </a:pPr>
              <a:r>
                <a:rPr lang="en-US" sz="2400">
                  <a:solidFill>
                    <a:schemeClr val="bg2">
                      <a:lumMod val="10000"/>
                    </a:schemeClr>
                  </a:solidFill>
                  <a:latin typeface="+mj-lt"/>
                </a:rPr>
                <a:t>Monolithic</a:t>
              </a:r>
            </a:p>
          </p:txBody>
        </p:sp>
        <p:sp>
          <p:nvSpPr>
            <p:cNvPr id="14" name="TextBox 13"/>
            <p:cNvSpPr txBox="1"/>
            <p:nvPr/>
          </p:nvSpPr>
          <p:spPr>
            <a:xfrm>
              <a:off x="7900344" y="5742643"/>
              <a:ext cx="2095136" cy="627824"/>
            </a:xfrm>
            <a:prstGeom prst="rect">
              <a:avLst/>
            </a:prstGeom>
            <a:noFill/>
          </p:spPr>
          <p:txBody>
            <a:bodyPr wrap="none" lIns="182854" tIns="146284" rIns="182854" bIns="146284" rtlCol="0">
              <a:spAutoFit/>
            </a:bodyPr>
            <a:lstStyle/>
            <a:p>
              <a:pPr defTabSz="914225">
                <a:lnSpc>
                  <a:spcPct val="90000"/>
                </a:lnSpc>
                <a:spcAft>
                  <a:spcPts val="600"/>
                </a:spcAft>
              </a:pPr>
              <a:r>
                <a:rPr lang="en-US" sz="2400" err="1">
                  <a:solidFill>
                    <a:schemeClr val="bg2">
                      <a:lumMod val="10000"/>
                    </a:schemeClr>
                  </a:solidFill>
                  <a:latin typeface="+mj-lt"/>
                </a:rPr>
                <a:t>Microservices</a:t>
              </a:r>
              <a:endParaRPr lang="en-US" sz="2400">
                <a:solidFill>
                  <a:schemeClr val="bg2">
                    <a:lumMod val="10000"/>
                  </a:schemeClr>
                </a:solidFill>
                <a:latin typeface="+mj-lt"/>
              </a:endParaRPr>
            </a:p>
          </p:txBody>
        </p:sp>
      </p:grpSp>
    </p:spTree>
    <p:extLst>
      <p:ext uri="{BB962C8B-B14F-4D97-AF65-F5344CB8AC3E}">
        <p14:creationId xmlns:p14="http://schemas.microsoft.com/office/powerpoint/2010/main" val="1052278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2" y="2125677"/>
            <a:ext cx="6402388" cy="3657560"/>
          </a:xfrm>
        </p:spPr>
        <p:txBody>
          <a:bodyPr/>
          <a:lstStyle/>
          <a:p>
            <a:r>
              <a:rPr lang="en-US" sz="4000"/>
              <a:t>Module 4 - Microservices and Containers </a:t>
            </a:r>
            <a:br>
              <a:rPr lang="en-US" sz="4000"/>
            </a:br>
            <a:endParaRPr lang="en-US" sz="3200" i="1"/>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SOA and Microservices</a:t>
            </a:r>
          </a:p>
        </p:txBody>
      </p:sp>
      <p:sp>
        <p:nvSpPr>
          <p:cNvPr id="5" name="Text Placeholder 4">
            <a:extLst>
              <a:ext uri="{FF2B5EF4-FFF2-40B4-BE49-F238E27FC236}">
                <a16:creationId xmlns:a16="http://schemas.microsoft.com/office/drawing/2014/main" id="{15E45D70-CA3A-42E3-803A-124BF12C101F}"/>
              </a:ext>
            </a:extLst>
          </p:cNvPr>
          <p:cNvSpPr>
            <a:spLocks noGrp="1"/>
          </p:cNvSpPr>
          <p:nvPr>
            <p:ph type="body" sz="quarter" idx="10"/>
          </p:nvPr>
        </p:nvSpPr>
        <p:spPr>
          <a:xfrm>
            <a:off x="274639" y="1775240"/>
            <a:ext cx="5713566" cy="4505849"/>
          </a:xfrm>
        </p:spPr>
        <p:txBody>
          <a:bodyPr/>
          <a:lstStyle/>
          <a:p>
            <a:pPr marL="0" indent="0" algn="ctr">
              <a:buNone/>
            </a:pPr>
            <a:r>
              <a:rPr lang="en-US" b="1"/>
              <a:t>SOA </a:t>
            </a:r>
          </a:p>
          <a:p>
            <a:r>
              <a:rPr lang="en-US"/>
              <a:t>Services are interfaces of a large monolith</a:t>
            </a:r>
          </a:p>
          <a:p>
            <a:r>
              <a:rPr lang="en-US"/>
              <a:t>Orchestration is often required and tend to contain business logic </a:t>
            </a:r>
          </a:p>
          <a:p>
            <a:r>
              <a:rPr lang="en-US"/>
              <a:t>Spans across the enterprise</a:t>
            </a:r>
          </a:p>
        </p:txBody>
      </p:sp>
      <p:sp>
        <p:nvSpPr>
          <p:cNvPr id="6" name="Text Placeholder 4">
            <a:extLst>
              <a:ext uri="{FF2B5EF4-FFF2-40B4-BE49-F238E27FC236}">
                <a16:creationId xmlns:a16="http://schemas.microsoft.com/office/drawing/2014/main" id="{7D5825B4-F43E-4D7C-B5CB-85C43AD6F3C5}"/>
              </a:ext>
            </a:extLst>
          </p:cNvPr>
          <p:cNvSpPr txBox="1">
            <a:spLocks/>
          </p:cNvSpPr>
          <p:nvPr/>
        </p:nvSpPr>
        <p:spPr>
          <a:xfrm>
            <a:off x="6485638" y="1714471"/>
            <a:ext cx="5442448" cy="500444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3600" b="1"/>
              <a:t>Microservices</a:t>
            </a:r>
          </a:p>
          <a:p>
            <a:r>
              <a:rPr lang="en-US" sz="3600"/>
              <a:t>Services are individually developed and deployed</a:t>
            </a:r>
          </a:p>
          <a:p>
            <a:r>
              <a:rPr lang="en-US" sz="3600"/>
              <a:t>Does not require integration technology, logic resides in microservices </a:t>
            </a:r>
          </a:p>
          <a:p>
            <a:r>
              <a:rPr lang="en-US" sz="3600"/>
              <a:t>Can be limited to an individual project</a:t>
            </a:r>
          </a:p>
        </p:txBody>
      </p:sp>
    </p:spTree>
    <p:extLst>
      <p:ext uri="{BB962C8B-B14F-4D97-AF65-F5344CB8AC3E}">
        <p14:creationId xmlns:p14="http://schemas.microsoft.com/office/powerpoint/2010/main" val="1271816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56787" y="3109676"/>
            <a:ext cx="11887878" cy="917575"/>
          </a:xfrm>
        </p:spPr>
        <p:txBody>
          <a:bodyPr/>
          <a:lstStyle/>
          <a:p>
            <a:r>
              <a:rPr lang="en-US"/>
              <a:t>Microservices Design Patterns</a:t>
            </a:r>
          </a:p>
        </p:txBody>
      </p:sp>
    </p:spTree>
    <p:extLst>
      <p:ext uri="{BB962C8B-B14F-4D97-AF65-F5344CB8AC3E}">
        <p14:creationId xmlns:p14="http://schemas.microsoft.com/office/powerpoint/2010/main" val="52827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API Gateway</a:t>
            </a:r>
          </a:p>
        </p:txBody>
      </p:sp>
      <p:sp>
        <p:nvSpPr>
          <p:cNvPr id="4" name="Text Placeholder 3"/>
          <p:cNvSpPr>
            <a:spLocks noGrp="1"/>
          </p:cNvSpPr>
          <p:nvPr>
            <p:ph type="body" sz="quarter" idx="10"/>
          </p:nvPr>
        </p:nvSpPr>
        <p:spPr>
          <a:xfrm>
            <a:off x="304909" y="1630169"/>
            <a:ext cx="10920809" cy="4456605"/>
          </a:xfrm>
        </p:spPr>
        <p:txBody>
          <a:bodyPr/>
          <a:lstStyle/>
          <a:p>
            <a:pPr marL="0" indent="0">
              <a:buNone/>
            </a:pPr>
            <a:r>
              <a:rPr lang="en-US" sz="4400" b="1" dirty="0"/>
              <a:t>Challenges this pattern solves:</a:t>
            </a:r>
          </a:p>
          <a:p>
            <a:endParaRPr lang="en-US" b="1" dirty="0"/>
          </a:p>
          <a:p>
            <a:pPr marL="457200" indent="-457200">
              <a:buFont typeface="Arial" charset="0"/>
              <a:buChar char="•"/>
            </a:pPr>
            <a:r>
              <a:rPr lang="en-US" sz="3200" dirty="0"/>
              <a:t>Granularity of services is often more fine grain than what client would need</a:t>
            </a:r>
          </a:p>
          <a:p>
            <a:pPr marL="457200" indent="-457200">
              <a:buFont typeface="Arial" charset="0"/>
              <a:buChar char="•"/>
            </a:pPr>
            <a:r>
              <a:rPr lang="en-US" sz="3200" dirty="0"/>
              <a:t>Different type of clients need different data</a:t>
            </a:r>
          </a:p>
          <a:p>
            <a:pPr marL="457200" indent="-457200">
              <a:buFont typeface="Arial" charset="0"/>
              <a:buChar char="•"/>
            </a:pPr>
            <a:r>
              <a:rPr lang="en-US" sz="3200" dirty="0"/>
              <a:t>Protocol used by services differ greatly. E.g. AMQP, WebSocket etc.</a:t>
            </a:r>
          </a:p>
          <a:p>
            <a:pPr marL="457200" indent="-457200">
              <a:buFont typeface="Arial" charset="0"/>
              <a:buChar char="•"/>
            </a:pPr>
            <a:r>
              <a:rPr lang="en-US" sz="3200" dirty="0"/>
              <a:t>Partitioning of services should be hidden from the clients </a:t>
            </a:r>
          </a:p>
        </p:txBody>
      </p:sp>
    </p:spTree>
    <p:extLst>
      <p:ext uri="{BB962C8B-B14F-4D97-AF65-F5344CB8AC3E}">
        <p14:creationId xmlns:p14="http://schemas.microsoft.com/office/powerpoint/2010/main" val="1166696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API Gateway</a:t>
            </a:r>
          </a:p>
        </p:txBody>
      </p:sp>
      <p:sp>
        <p:nvSpPr>
          <p:cNvPr id="4" name="Text Placeholder 3"/>
          <p:cNvSpPr>
            <a:spLocks noGrp="1"/>
          </p:cNvSpPr>
          <p:nvPr>
            <p:ph type="body" sz="quarter" idx="10"/>
          </p:nvPr>
        </p:nvSpPr>
        <p:spPr>
          <a:xfrm>
            <a:off x="274639" y="1416161"/>
            <a:ext cx="11271006" cy="4795159"/>
          </a:xfrm>
        </p:spPr>
        <p:txBody>
          <a:bodyPr/>
          <a:lstStyle/>
          <a:p>
            <a:pPr marL="0" indent="0">
              <a:buNone/>
            </a:pPr>
            <a:r>
              <a:rPr lang="en-US" b="1" dirty="0"/>
              <a:t>Solution:</a:t>
            </a:r>
          </a:p>
          <a:p>
            <a:pPr marL="0" indent="0">
              <a:buNone/>
            </a:pPr>
            <a:r>
              <a:rPr lang="en-US" dirty="0"/>
              <a:t> </a:t>
            </a:r>
          </a:p>
          <a:p>
            <a:r>
              <a:rPr lang="en-US" dirty="0"/>
              <a:t>API Gateway acts as an entry point for all access to Microservices by encapsulating the internal system design and provides:</a:t>
            </a:r>
          </a:p>
          <a:p>
            <a:pPr lvl="1">
              <a:buFont typeface="Arial" charset="0"/>
              <a:buChar char="•"/>
            </a:pPr>
            <a:r>
              <a:rPr lang="en-US" sz="2800" dirty="0">
                <a:latin typeface="Segoe UI Light (Headings)"/>
              </a:rPr>
              <a:t>API that is tailored for each client </a:t>
            </a:r>
          </a:p>
          <a:p>
            <a:pPr lvl="1">
              <a:buFont typeface="Arial" charset="0"/>
              <a:buChar char="•"/>
            </a:pPr>
            <a:r>
              <a:rPr lang="en-US" sz="2800" dirty="0">
                <a:latin typeface="Segoe UI Light (Headings)"/>
              </a:rPr>
              <a:t>Security features such as authentication, token cache etc.  </a:t>
            </a:r>
          </a:p>
          <a:p>
            <a:pPr lvl="1">
              <a:buFont typeface="Arial" charset="0"/>
              <a:buChar char="•"/>
            </a:pPr>
            <a:r>
              <a:rPr lang="en-US" sz="2800" dirty="0">
                <a:latin typeface="Segoe UI Light (Headings)"/>
              </a:rPr>
              <a:t>Protocol transition </a:t>
            </a:r>
          </a:p>
          <a:p>
            <a:pPr lvl="1">
              <a:buFont typeface="Arial" charset="0"/>
              <a:buChar char="•"/>
            </a:pPr>
            <a:r>
              <a:rPr lang="en-US" sz="2800" dirty="0">
                <a:latin typeface="Segoe UI Light (Headings)"/>
              </a:rPr>
              <a:t>Load balancing </a:t>
            </a:r>
          </a:p>
        </p:txBody>
      </p:sp>
    </p:spTree>
    <p:extLst>
      <p:ext uri="{BB962C8B-B14F-4D97-AF65-F5344CB8AC3E}">
        <p14:creationId xmlns:p14="http://schemas.microsoft.com/office/powerpoint/2010/main" val="192197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API Gateway</a:t>
            </a:r>
          </a:p>
        </p:txBody>
      </p:sp>
      <p:grpSp>
        <p:nvGrpSpPr>
          <p:cNvPr id="51" name="Group 50"/>
          <p:cNvGrpSpPr/>
          <p:nvPr/>
        </p:nvGrpSpPr>
        <p:grpSpPr>
          <a:xfrm>
            <a:off x="979662" y="754061"/>
            <a:ext cx="10149517" cy="5886445"/>
            <a:chOff x="746198" y="500530"/>
            <a:chExt cx="10149517" cy="5886445"/>
          </a:xfrm>
        </p:grpSpPr>
        <p:grpSp>
          <p:nvGrpSpPr>
            <p:cNvPr id="28" name="Group 27"/>
            <p:cNvGrpSpPr/>
            <p:nvPr/>
          </p:nvGrpSpPr>
          <p:grpSpPr>
            <a:xfrm>
              <a:off x="5908079" y="500530"/>
              <a:ext cx="4987636" cy="5886445"/>
              <a:chOff x="5908079" y="500530"/>
              <a:chExt cx="4987636" cy="5886445"/>
            </a:xfrm>
          </p:grpSpPr>
          <p:sp>
            <p:nvSpPr>
              <p:cNvPr id="29" name="Hexagon 28"/>
              <p:cNvSpPr/>
              <p:nvPr/>
            </p:nvSpPr>
            <p:spPr bwMode="auto">
              <a:xfrm>
                <a:off x="9659642" y="1709881"/>
                <a:ext cx="1109922" cy="941844"/>
              </a:xfrm>
              <a:prstGeom prst="hexagon">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dirty="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b="1" dirty="0">
                    <a:solidFill>
                      <a:schemeClr val="bg1"/>
                    </a:solidFill>
                    <a:latin typeface="+mj-lt"/>
                    <a:ea typeface="Segoe UI" pitchFamily="34" charset="0"/>
                    <a:cs typeface="Segoe UI" pitchFamily="34" charset="0"/>
                  </a:rPr>
                  <a:t>Product</a:t>
                </a:r>
                <a:endParaRPr lang="en-US" sz="500" b="1" dirty="0">
                  <a:solidFill>
                    <a:schemeClr val="bg1"/>
                  </a:solidFill>
                  <a:latin typeface="+mj-lt"/>
                  <a:ea typeface="Segoe UI" pitchFamily="34" charset="0"/>
                  <a:cs typeface="Segoe UI" pitchFamily="34" charset="0"/>
                </a:endParaRPr>
              </a:p>
            </p:txBody>
          </p:sp>
          <p:cxnSp>
            <p:nvCxnSpPr>
              <p:cNvPr id="30" name="Straight Arrow Connector 29"/>
              <p:cNvCxnSpPr/>
              <p:nvPr/>
            </p:nvCxnSpPr>
            <p:spPr>
              <a:xfrm>
                <a:off x="6073294" y="3291740"/>
                <a:ext cx="3694265" cy="26705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endCxn id="43" idx="3"/>
              </p:cNvCxnSpPr>
              <p:nvPr/>
            </p:nvCxnSpPr>
            <p:spPr>
              <a:xfrm flipV="1">
                <a:off x="5986826" y="2180803"/>
                <a:ext cx="3672816" cy="99401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35" idx="7"/>
              </p:cNvCxnSpPr>
              <p:nvPr/>
            </p:nvCxnSpPr>
            <p:spPr>
              <a:xfrm flipV="1">
                <a:off x="5908079" y="1063980"/>
                <a:ext cx="2857475" cy="188242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5986826" y="3459690"/>
                <a:ext cx="3672816" cy="151451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986826" y="3611817"/>
                <a:ext cx="2552290" cy="230423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Hexagon 34"/>
              <p:cNvSpPr/>
              <p:nvPr/>
            </p:nvSpPr>
            <p:spPr bwMode="auto">
              <a:xfrm>
                <a:off x="8765554" y="572987"/>
                <a:ext cx="1002005" cy="941844"/>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dirty="0">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b="1" dirty="0">
                    <a:solidFill>
                      <a:schemeClr val="bg1"/>
                    </a:solidFill>
                    <a:latin typeface="+mj-lt"/>
                    <a:ea typeface="Segoe UI" pitchFamily="34" charset="0"/>
                    <a:cs typeface="Segoe UI" pitchFamily="34" charset="0"/>
                  </a:rPr>
                  <a:t>Order</a:t>
                </a:r>
                <a:endParaRPr lang="en-US" sz="500" b="1" dirty="0">
                  <a:solidFill>
                    <a:schemeClr val="bg1"/>
                  </a:solidFill>
                  <a:latin typeface="+mj-lt"/>
                  <a:ea typeface="Segoe UI" pitchFamily="34" charset="0"/>
                  <a:cs typeface="Segoe UI" pitchFamily="34" charset="0"/>
                </a:endParaRPr>
              </a:p>
            </p:txBody>
          </p:sp>
          <p:sp>
            <p:nvSpPr>
              <p:cNvPr id="36" name="Hexagon 35"/>
              <p:cNvSpPr/>
              <p:nvPr/>
            </p:nvSpPr>
            <p:spPr bwMode="auto">
              <a:xfrm>
                <a:off x="9767559" y="3087869"/>
                <a:ext cx="1128156" cy="941844"/>
              </a:xfrm>
              <a:prstGeom prst="hexagon">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dirty="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1000" b="1" dirty="0">
                    <a:solidFill>
                      <a:schemeClr val="bg1"/>
                    </a:solidFill>
                    <a:latin typeface="+mj-lt"/>
                    <a:ea typeface="Segoe UI" pitchFamily="34" charset="0"/>
                    <a:cs typeface="Segoe UI" pitchFamily="34" charset="0"/>
                  </a:rPr>
                  <a:t>Review</a:t>
                </a:r>
                <a:endParaRPr lang="en-US" sz="500" b="1" dirty="0">
                  <a:solidFill>
                    <a:schemeClr val="bg1"/>
                  </a:solidFill>
                  <a:latin typeface="+mj-lt"/>
                  <a:ea typeface="Segoe UI" pitchFamily="34" charset="0"/>
                  <a:cs typeface="Segoe UI" pitchFamily="34" charset="0"/>
                </a:endParaRPr>
              </a:p>
            </p:txBody>
          </p:sp>
          <p:sp>
            <p:nvSpPr>
              <p:cNvPr id="37" name="Hexagon 36"/>
              <p:cNvSpPr/>
              <p:nvPr/>
            </p:nvSpPr>
            <p:spPr bwMode="auto">
              <a:xfrm>
                <a:off x="9659642" y="4503287"/>
                <a:ext cx="1128156" cy="941844"/>
              </a:xfrm>
              <a:prstGeom prst="hexagon">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dirty="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1000" b="1" dirty="0">
                    <a:solidFill>
                      <a:schemeClr val="bg1"/>
                    </a:solidFill>
                    <a:latin typeface="+mj-lt"/>
                    <a:ea typeface="Segoe UI" pitchFamily="34" charset="0"/>
                    <a:cs typeface="Segoe UI" pitchFamily="34" charset="0"/>
                  </a:rPr>
                  <a:t>Cart</a:t>
                </a:r>
                <a:endParaRPr lang="en-US" sz="500" b="1" dirty="0">
                  <a:solidFill>
                    <a:schemeClr val="bg1"/>
                  </a:solidFill>
                  <a:latin typeface="+mj-lt"/>
                  <a:ea typeface="Segoe UI" pitchFamily="34" charset="0"/>
                  <a:cs typeface="Segoe UI" pitchFamily="34" charset="0"/>
                </a:endParaRPr>
              </a:p>
            </p:txBody>
          </p:sp>
          <p:sp>
            <p:nvSpPr>
              <p:cNvPr id="38" name="Hexagon 37"/>
              <p:cNvSpPr/>
              <p:nvPr/>
            </p:nvSpPr>
            <p:spPr bwMode="auto">
              <a:xfrm>
                <a:off x="8539116" y="5445131"/>
                <a:ext cx="1128156" cy="941844"/>
              </a:xfrm>
              <a:prstGeom prst="hexagon">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dirty="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800" b="1" dirty="0">
                    <a:solidFill>
                      <a:schemeClr val="bg1"/>
                    </a:solidFill>
                    <a:latin typeface="+mj-lt"/>
                    <a:ea typeface="Segoe UI" pitchFamily="34" charset="0"/>
                    <a:cs typeface="Segoe UI" pitchFamily="34" charset="0"/>
                  </a:rPr>
                  <a:t>Shipping</a:t>
                </a:r>
                <a:endParaRPr lang="en-US" sz="400" b="1" dirty="0">
                  <a:solidFill>
                    <a:schemeClr val="bg1"/>
                  </a:solidFill>
                  <a:latin typeface="+mj-lt"/>
                  <a:ea typeface="Segoe UI" pitchFamily="34" charset="0"/>
                  <a:cs typeface="Segoe UI" pitchFamily="34" charset="0"/>
                </a:endParaRPr>
              </a:p>
            </p:txBody>
          </p:sp>
          <p:sp>
            <p:nvSpPr>
              <p:cNvPr id="39" name="Double Bracket 38"/>
              <p:cNvSpPr/>
              <p:nvPr/>
            </p:nvSpPr>
            <p:spPr>
              <a:xfrm>
                <a:off x="9073775" y="4216949"/>
                <a:ext cx="685800" cy="35243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REST API</a:t>
                </a:r>
              </a:p>
            </p:txBody>
          </p:sp>
          <p:sp>
            <p:nvSpPr>
              <p:cNvPr id="40" name="Double Bracket 39"/>
              <p:cNvSpPr/>
              <p:nvPr/>
            </p:nvSpPr>
            <p:spPr>
              <a:xfrm>
                <a:off x="8079754" y="5051599"/>
                <a:ext cx="685800" cy="35243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REST API</a:t>
                </a:r>
              </a:p>
            </p:txBody>
          </p:sp>
          <p:sp>
            <p:nvSpPr>
              <p:cNvPr id="41" name="Double Bracket 40"/>
              <p:cNvSpPr/>
              <p:nvPr/>
            </p:nvSpPr>
            <p:spPr>
              <a:xfrm>
                <a:off x="9131944" y="2882765"/>
                <a:ext cx="685800" cy="35243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REST API</a:t>
                </a:r>
              </a:p>
            </p:txBody>
          </p:sp>
          <p:sp>
            <p:nvSpPr>
              <p:cNvPr id="42" name="Double Bracket 41"/>
              <p:cNvSpPr/>
              <p:nvPr/>
            </p:nvSpPr>
            <p:spPr>
              <a:xfrm>
                <a:off x="8539116" y="1753744"/>
                <a:ext cx="685800" cy="35243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REST API</a:t>
                </a:r>
              </a:p>
            </p:txBody>
          </p:sp>
          <p:sp>
            <p:nvSpPr>
              <p:cNvPr id="43" name="Double Bracket 42"/>
              <p:cNvSpPr/>
              <p:nvPr/>
            </p:nvSpPr>
            <p:spPr>
              <a:xfrm>
                <a:off x="7823234" y="500530"/>
                <a:ext cx="685800" cy="35243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REST API</a:t>
                </a:r>
              </a:p>
            </p:txBody>
          </p:sp>
        </p:grpSp>
        <p:grpSp>
          <p:nvGrpSpPr>
            <p:cNvPr id="44" name="Group 43"/>
            <p:cNvGrpSpPr/>
            <p:nvPr/>
          </p:nvGrpSpPr>
          <p:grpSpPr>
            <a:xfrm>
              <a:off x="4759840" y="2782932"/>
              <a:ext cx="1572638" cy="2461067"/>
              <a:chOff x="4759840" y="2782932"/>
              <a:chExt cx="1572638" cy="2461067"/>
            </a:xfrm>
          </p:grpSpPr>
          <p:sp>
            <p:nvSpPr>
              <p:cNvPr id="45" name="Oval 44"/>
              <p:cNvSpPr/>
              <p:nvPr/>
            </p:nvSpPr>
            <p:spPr bwMode="auto">
              <a:xfrm>
                <a:off x="4866300" y="2782932"/>
                <a:ext cx="1206994" cy="1116281"/>
              </a:xfrm>
              <a:prstGeom prst="ellipse">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b="1" dirty="0">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1050" b="1" dirty="0">
                    <a:solidFill>
                      <a:schemeClr val="bg1"/>
                    </a:solidFill>
                    <a:latin typeface="+mj-lt"/>
                    <a:ea typeface="Segoe UI" pitchFamily="34" charset="0"/>
                    <a:cs typeface="Segoe UI" pitchFamily="34" charset="0"/>
                  </a:rPr>
                  <a:t>API Gateway </a:t>
                </a:r>
              </a:p>
            </p:txBody>
          </p:sp>
          <p:sp>
            <p:nvSpPr>
              <p:cNvPr id="46" name="Double Bracket 45"/>
              <p:cNvSpPr/>
              <p:nvPr/>
            </p:nvSpPr>
            <p:spPr>
              <a:xfrm>
                <a:off x="4759840" y="4190448"/>
                <a:ext cx="1572638" cy="1053551"/>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100" b="1" dirty="0">
                    <a:latin typeface="+mj-lt"/>
                  </a:rPr>
                  <a:t>Routing </a:t>
                </a:r>
              </a:p>
              <a:p>
                <a:pPr algn="ctr"/>
                <a:r>
                  <a:rPr lang="en-US" sz="1100" b="1" dirty="0">
                    <a:latin typeface="+mj-lt"/>
                  </a:rPr>
                  <a:t>Protocol Translation</a:t>
                </a:r>
              </a:p>
              <a:p>
                <a:pPr algn="ctr"/>
                <a:r>
                  <a:rPr lang="en-US" sz="1100" b="1" dirty="0">
                    <a:latin typeface="+mj-lt"/>
                  </a:rPr>
                  <a:t>Composition</a:t>
                </a:r>
              </a:p>
              <a:p>
                <a:pPr algn="ctr"/>
                <a:r>
                  <a:rPr lang="en-US" sz="1100" b="1" dirty="0">
                    <a:latin typeface="+mj-lt"/>
                  </a:rPr>
                  <a:t>Results Aggregation</a:t>
                </a:r>
              </a:p>
              <a:p>
                <a:pPr algn="ctr"/>
                <a:endParaRPr lang="en-US" sz="1000" b="1" dirty="0">
                  <a:latin typeface="+mj-lt"/>
                </a:endParaRPr>
              </a:p>
            </p:txBody>
          </p:sp>
        </p:grpSp>
        <p:sp>
          <p:nvSpPr>
            <p:cNvPr id="47" name="Cloud 46"/>
            <p:cNvSpPr/>
            <p:nvPr/>
          </p:nvSpPr>
          <p:spPr bwMode="auto">
            <a:xfrm>
              <a:off x="2777164" y="2973604"/>
              <a:ext cx="908353" cy="811344"/>
            </a:xfrm>
            <a:prstGeom prst="cloud">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8" name="Right Arrow 47"/>
            <p:cNvSpPr/>
            <p:nvPr/>
          </p:nvSpPr>
          <p:spPr bwMode="auto">
            <a:xfrm>
              <a:off x="3949700" y="3128147"/>
              <a:ext cx="850900" cy="190069"/>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9" name="Left Arrow 48"/>
            <p:cNvSpPr/>
            <p:nvPr/>
          </p:nvSpPr>
          <p:spPr bwMode="auto">
            <a:xfrm>
              <a:off x="3938492" y="3479238"/>
              <a:ext cx="850900" cy="173131"/>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50" name="Double Bracket 49"/>
            <p:cNvSpPr/>
            <p:nvPr/>
          </p:nvSpPr>
          <p:spPr>
            <a:xfrm>
              <a:off x="746198" y="3212228"/>
              <a:ext cx="1847771" cy="334096"/>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100" b="1" dirty="0">
                  <a:latin typeface="+mj-lt"/>
                </a:rPr>
                <a:t>/</a:t>
              </a:r>
              <a:r>
                <a:rPr lang="en-US" sz="1100" b="1" dirty="0" err="1">
                  <a:latin typeface="+mj-lt"/>
                </a:rPr>
                <a:t>orderdetails?orderid</a:t>
              </a:r>
              <a:r>
                <a:rPr lang="en-US" sz="1100" b="1" dirty="0">
                  <a:latin typeface="+mj-lt"/>
                </a:rPr>
                <a:t>=123</a:t>
              </a:r>
            </a:p>
          </p:txBody>
        </p:sp>
      </p:grpSp>
    </p:spTree>
    <p:extLst>
      <p:ext uri="{BB962C8B-B14F-4D97-AF65-F5344CB8AC3E}">
        <p14:creationId xmlns:p14="http://schemas.microsoft.com/office/powerpoint/2010/main" val="121656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Service Discovery </a:t>
            </a:r>
          </a:p>
        </p:txBody>
      </p:sp>
      <p:sp>
        <p:nvSpPr>
          <p:cNvPr id="4" name="Text Placeholder 3"/>
          <p:cNvSpPr>
            <a:spLocks noGrp="1"/>
          </p:cNvSpPr>
          <p:nvPr>
            <p:ph type="body" sz="quarter" idx="10"/>
          </p:nvPr>
        </p:nvSpPr>
        <p:spPr>
          <a:xfrm>
            <a:off x="274639" y="1540724"/>
            <a:ext cx="5995533" cy="4647426"/>
          </a:xfrm>
        </p:spPr>
        <p:txBody>
          <a:bodyPr/>
          <a:lstStyle/>
          <a:p>
            <a:pPr marL="0" indent="0">
              <a:buNone/>
            </a:pPr>
            <a:r>
              <a:rPr lang="en-US" b="1" dirty="0"/>
              <a:t>Challenges this pattern solves:</a:t>
            </a:r>
          </a:p>
          <a:p>
            <a:endParaRPr lang="en-US" b="1" dirty="0"/>
          </a:p>
          <a:p>
            <a:pPr marL="457200" indent="-457200">
              <a:buFont typeface="Arial" charset="0"/>
              <a:buChar char="•"/>
            </a:pPr>
            <a:r>
              <a:rPr lang="en-US" sz="3200" dirty="0"/>
              <a:t>Services addresses change dynamically due to auto scaling </a:t>
            </a:r>
          </a:p>
          <a:p>
            <a:pPr marL="457200" indent="-457200">
              <a:buFont typeface="Arial" charset="0"/>
              <a:buChar char="•"/>
            </a:pPr>
            <a:r>
              <a:rPr lang="en-US" sz="3200" dirty="0"/>
              <a:t>Discovering services is inheriting more challenging as more services are added</a:t>
            </a:r>
          </a:p>
        </p:txBody>
      </p:sp>
      <p:sp>
        <p:nvSpPr>
          <p:cNvPr id="5" name="Text Placeholder 3"/>
          <p:cNvSpPr txBox="1">
            <a:spLocks/>
          </p:cNvSpPr>
          <p:nvPr/>
        </p:nvSpPr>
        <p:spPr>
          <a:xfrm>
            <a:off x="6898381" y="1540724"/>
            <a:ext cx="5538094" cy="5096780"/>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Solution</a:t>
            </a:r>
          </a:p>
          <a:p>
            <a:pPr marL="0" indent="0">
              <a:buNone/>
            </a:pPr>
            <a:endParaRPr lang="en-US" dirty="0"/>
          </a:p>
          <a:p>
            <a:pPr marL="0" indent="0">
              <a:buNone/>
            </a:pPr>
            <a:endParaRPr lang="en-US" sz="3200" dirty="0"/>
          </a:p>
          <a:p>
            <a:pPr marL="0" indent="0">
              <a:buNone/>
            </a:pPr>
            <a:r>
              <a:rPr lang="en-US" sz="3200" dirty="0"/>
              <a:t>Discover services dynamically using service registry (database of available services) that will locate the instance of service to call</a:t>
            </a:r>
            <a:endParaRPr lang="en-US" sz="3200" i="1" dirty="0"/>
          </a:p>
          <a:p>
            <a:pPr>
              <a:buFont typeface="Arial" charset="0"/>
              <a:buChar char="•"/>
            </a:pPr>
            <a:r>
              <a:rPr lang="en-US" sz="2800" dirty="0"/>
              <a:t>Client-Side Discovery </a:t>
            </a:r>
          </a:p>
          <a:p>
            <a:pPr>
              <a:buFont typeface="Arial" charset="0"/>
              <a:buChar char="•"/>
            </a:pPr>
            <a:r>
              <a:rPr lang="en-US" sz="2800" dirty="0"/>
              <a:t>Server-Side Discovery </a:t>
            </a:r>
          </a:p>
        </p:txBody>
      </p:sp>
    </p:spTree>
    <p:extLst>
      <p:ext uri="{BB962C8B-B14F-4D97-AF65-F5344CB8AC3E}">
        <p14:creationId xmlns:p14="http://schemas.microsoft.com/office/powerpoint/2010/main" val="1165547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solidFill>
                  <a:schemeClr val="accent3"/>
                </a:solidFill>
              </a:rPr>
              <a:t>Client Side Discovery</a:t>
            </a:r>
          </a:p>
        </p:txBody>
      </p:sp>
      <p:sp>
        <p:nvSpPr>
          <p:cNvPr id="5" name="Double Bracket 4"/>
          <p:cNvSpPr/>
          <p:nvPr/>
        </p:nvSpPr>
        <p:spPr>
          <a:xfrm>
            <a:off x="1996588" y="2417968"/>
            <a:ext cx="1561152" cy="769046"/>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Registry Aware Client (e.g. Mobile App, SPA etc.)</a:t>
            </a:r>
          </a:p>
        </p:txBody>
      </p:sp>
      <p:grpSp>
        <p:nvGrpSpPr>
          <p:cNvPr id="6" name="Group 5"/>
          <p:cNvGrpSpPr/>
          <p:nvPr/>
        </p:nvGrpSpPr>
        <p:grpSpPr>
          <a:xfrm>
            <a:off x="3231304" y="3425265"/>
            <a:ext cx="2844706" cy="1078022"/>
            <a:chOff x="3231304" y="3425265"/>
            <a:chExt cx="2844706" cy="1078022"/>
          </a:xfrm>
        </p:grpSpPr>
        <p:cxnSp>
          <p:nvCxnSpPr>
            <p:cNvPr id="7" name="Straight Arrow Connector 6"/>
            <p:cNvCxnSpPr/>
            <p:nvPr/>
          </p:nvCxnSpPr>
          <p:spPr>
            <a:xfrm>
              <a:off x="3231304" y="3425265"/>
              <a:ext cx="1616003" cy="107802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820232" y="3536988"/>
              <a:ext cx="2255778" cy="926407"/>
            </a:xfrm>
            <a:prstGeom prst="rect">
              <a:avLst/>
            </a:prstGeom>
            <a:noFill/>
          </p:spPr>
          <p:txBody>
            <a:bodyPr wrap="square" lIns="182880" tIns="146304" rIns="182880" bIns="146304" rtlCol="0">
              <a:spAutoFit/>
            </a:bodyPr>
            <a:lstStyle/>
            <a:p>
              <a:pPr>
                <a:lnSpc>
                  <a:spcPct val="90000"/>
                </a:lnSpc>
                <a:spcAft>
                  <a:spcPts val="600"/>
                </a:spcAft>
              </a:pPr>
              <a:r>
                <a:rPr lang="en-US" sz="1200" b="1">
                  <a:gradFill>
                    <a:gsLst>
                      <a:gs pos="2917">
                        <a:schemeClr val="tx1"/>
                      </a:gs>
                      <a:gs pos="30000">
                        <a:schemeClr val="tx1"/>
                      </a:gs>
                    </a:gsLst>
                    <a:lin ang="5400000" scaled="0"/>
                  </a:gradFill>
                  <a:latin typeface="+mj-lt"/>
                </a:rPr>
                <a:t>/</a:t>
              </a:r>
              <a:r>
                <a:rPr lang="en-US" sz="1200" b="1" err="1">
                  <a:latin typeface="+mj-lt"/>
                </a:rPr>
                <a:t>serrviceregistry?srvc</a:t>
              </a:r>
              <a:r>
                <a:rPr lang="en-US" sz="1200" b="1">
                  <a:latin typeface="+mj-lt"/>
                </a:rPr>
                <a:t>=order</a:t>
              </a:r>
            </a:p>
            <a:p>
              <a:pPr>
                <a:lnSpc>
                  <a:spcPct val="90000"/>
                </a:lnSpc>
                <a:spcAft>
                  <a:spcPts val="600"/>
                </a:spcAft>
              </a:pPr>
              <a:endParaRPr lang="en-US" sz="2800" b="1">
                <a:gradFill>
                  <a:gsLst>
                    <a:gs pos="2917">
                      <a:schemeClr val="tx1"/>
                    </a:gs>
                    <a:gs pos="30000">
                      <a:schemeClr val="tx1"/>
                    </a:gs>
                  </a:gsLst>
                  <a:lin ang="5400000" scaled="0"/>
                </a:gradFill>
                <a:latin typeface="+mj-lt"/>
              </a:endParaRPr>
            </a:p>
          </p:txBody>
        </p:sp>
      </p:grpSp>
      <p:cxnSp>
        <p:nvCxnSpPr>
          <p:cNvPr id="9" name="Straight Arrow Connector 8"/>
          <p:cNvCxnSpPr/>
          <p:nvPr/>
        </p:nvCxnSpPr>
        <p:spPr>
          <a:xfrm flipV="1">
            <a:off x="3842833" y="727626"/>
            <a:ext cx="4954849" cy="192135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1957857" y="3570669"/>
            <a:ext cx="2621825" cy="1170869"/>
            <a:chOff x="1957857" y="3570669"/>
            <a:chExt cx="2621825" cy="1170869"/>
          </a:xfrm>
        </p:grpSpPr>
        <p:cxnSp>
          <p:nvCxnSpPr>
            <p:cNvPr id="11" name="Straight Arrow Connector 10"/>
            <p:cNvCxnSpPr/>
            <p:nvPr/>
          </p:nvCxnSpPr>
          <p:spPr>
            <a:xfrm flipH="1" flipV="1">
              <a:off x="3042426" y="3570669"/>
              <a:ext cx="1537256" cy="10524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Double Bracket 11"/>
            <p:cNvSpPr/>
            <p:nvPr/>
          </p:nvSpPr>
          <p:spPr>
            <a:xfrm>
              <a:off x="1957857" y="3972492"/>
              <a:ext cx="1561152" cy="769046"/>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endParaRPr lang="en-US" sz="1050" b="1">
                <a:latin typeface="+mj-lt"/>
              </a:endParaRPr>
            </a:p>
            <a:p>
              <a:pPr algn="ctr"/>
              <a:r>
                <a:rPr lang="en-US" sz="1050" b="1">
                  <a:latin typeface="+mj-lt"/>
                </a:rPr>
                <a:t>10.1.2.3:6060</a:t>
              </a:r>
            </a:p>
          </p:txBody>
        </p:sp>
      </p:grpSp>
      <p:grpSp>
        <p:nvGrpSpPr>
          <p:cNvPr id="13" name="Group 12"/>
          <p:cNvGrpSpPr/>
          <p:nvPr/>
        </p:nvGrpSpPr>
        <p:grpSpPr>
          <a:xfrm>
            <a:off x="6114741" y="343993"/>
            <a:ext cx="5924726" cy="6065011"/>
            <a:chOff x="6114741" y="343993"/>
            <a:chExt cx="5924726" cy="6065011"/>
          </a:xfrm>
        </p:grpSpPr>
        <p:grpSp>
          <p:nvGrpSpPr>
            <p:cNvPr id="14" name="Group 13"/>
            <p:cNvGrpSpPr/>
            <p:nvPr/>
          </p:nvGrpSpPr>
          <p:grpSpPr>
            <a:xfrm>
              <a:off x="6114741" y="343993"/>
              <a:ext cx="5924726" cy="6065011"/>
              <a:chOff x="6114741" y="343993"/>
              <a:chExt cx="5924726" cy="6065011"/>
            </a:xfrm>
          </p:grpSpPr>
          <p:sp>
            <p:nvSpPr>
              <p:cNvPr id="16" name="Hexagon 15"/>
              <p:cNvSpPr/>
              <p:nvPr/>
            </p:nvSpPr>
            <p:spPr bwMode="auto">
              <a:xfrm>
                <a:off x="9659642" y="1709881"/>
                <a:ext cx="1002005" cy="941844"/>
              </a:xfrm>
              <a:prstGeom prst="hexagon">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#2</a:t>
                </a:r>
              </a:p>
            </p:txBody>
          </p:sp>
          <p:cxnSp>
            <p:nvCxnSpPr>
              <p:cNvPr id="17" name="Straight Arrow Connector 16"/>
              <p:cNvCxnSpPr>
                <a:stCxn id="20" idx="3"/>
              </p:cNvCxnSpPr>
              <p:nvPr/>
            </p:nvCxnSpPr>
            <p:spPr>
              <a:xfrm flipH="1">
                <a:off x="6114741" y="2180803"/>
                <a:ext cx="3544901" cy="251488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6114741" y="3558791"/>
                <a:ext cx="3652818" cy="131144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flipV="1">
                <a:off x="6114742" y="4974209"/>
                <a:ext cx="2424374" cy="94184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Hexagon 19"/>
              <p:cNvSpPr/>
              <p:nvPr/>
            </p:nvSpPr>
            <p:spPr bwMode="auto">
              <a:xfrm>
                <a:off x="8893457" y="505179"/>
                <a:ext cx="1002005" cy="941844"/>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#1</a:t>
                </a:r>
              </a:p>
            </p:txBody>
          </p:sp>
          <p:sp>
            <p:nvSpPr>
              <p:cNvPr id="21" name="Hexagon 20"/>
              <p:cNvSpPr/>
              <p:nvPr/>
            </p:nvSpPr>
            <p:spPr bwMode="auto">
              <a:xfrm>
                <a:off x="9767559" y="3087869"/>
                <a:ext cx="1002005" cy="941844"/>
              </a:xfrm>
              <a:prstGeom prst="hexagon">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Order </a:t>
                </a: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 3</a:t>
                </a:r>
              </a:p>
              <a:p>
                <a:pPr algn="ctr" defTabSz="932472" fontAlgn="base">
                  <a:lnSpc>
                    <a:spcPct val="90000"/>
                  </a:lnSpc>
                  <a:spcBef>
                    <a:spcPct val="0"/>
                  </a:spcBef>
                  <a:spcAft>
                    <a:spcPct val="0"/>
                  </a:spcAft>
                </a:pPr>
                <a:endParaRPr lang="en-US" sz="900">
                  <a:solidFill>
                    <a:schemeClr val="bg1"/>
                  </a:solidFill>
                  <a:latin typeface="+mj-lt"/>
                  <a:ea typeface="Segoe UI" pitchFamily="34" charset="0"/>
                  <a:cs typeface="Segoe UI" pitchFamily="34" charset="0"/>
                </a:endParaRPr>
              </a:p>
            </p:txBody>
          </p:sp>
          <p:sp>
            <p:nvSpPr>
              <p:cNvPr id="22" name="Hexagon 21"/>
              <p:cNvSpPr/>
              <p:nvPr/>
            </p:nvSpPr>
            <p:spPr bwMode="auto">
              <a:xfrm>
                <a:off x="9659642" y="4503287"/>
                <a:ext cx="1002005" cy="941844"/>
              </a:xfrm>
              <a:prstGeom prst="hexagon">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#4</a:t>
                </a:r>
              </a:p>
            </p:txBody>
          </p:sp>
          <p:sp>
            <p:nvSpPr>
              <p:cNvPr id="23" name="Hexagon 22"/>
              <p:cNvSpPr/>
              <p:nvPr/>
            </p:nvSpPr>
            <p:spPr bwMode="auto">
              <a:xfrm>
                <a:off x="8539116" y="5445131"/>
                <a:ext cx="1002005" cy="941844"/>
              </a:xfrm>
              <a:prstGeom prst="hexagon">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900">
                    <a:solidFill>
                      <a:schemeClr val="bg1"/>
                    </a:solidFill>
                    <a:latin typeface="+mj-lt"/>
                    <a:ea typeface="Segoe UI" pitchFamily="34" charset="0"/>
                    <a:cs typeface="Segoe UI" pitchFamily="34" charset="0"/>
                  </a:rPr>
                  <a:t>#5</a:t>
                </a:r>
              </a:p>
            </p:txBody>
          </p:sp>
          <p:cxnSp>
            <p:nvCxnSpPr>
              <p:cNvPr id="24" name="Straight Arrow Connector 23"/>
              <p:cNvCxnSpPr/>
              <p:nvPr/>
            </p:nvCxnSpPr>
            <p:spPr>
              <a:xfrm flipH="1">
                <a:off x="6114741" y="976101"/>
                <a:ext cx="2778716" cy="355470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5" name="Double Bracket 24"/>
              <p:cNvSpPr/>
              <p:nvPr/>
            </p:nvSpPr>
            <p:spPr>
              <a:xfrm>
                <a:off x="10606879" y="1447023"/>
                <a:ext cx="1432588" cy="595760"/>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endParaRPr lang="en-US" sz="1050" b="1">
                  <a:latin typeface="+mj-lt"/>
                </a:endParaRPr>
              </a:p>
              <a:p>
                <a:pPr algn="ctr"/>
                <a:r>
                  <a:rPr lang="en-US" sz="1050" b="1">
                    <a:latin typeface="+mj-lt"/>
                  </a:rPr>
                  <a:t>10.1.2.6:6060</a:t>
                </a:r>
              </a:p>
            </p:txBody>
          </p:sp>
          <p:sp>
            <p:nvSpPr>
              <p:cNvPr id="26" name="Double Bracket 25"/>
              <p:cNvSpPr/>
              <p:nvPr/>
            </p:nvSpPr>
            <p:spPr>
              <a:xfrm>
                <a:off x="9895462" y="343993"/>
                <a:ext cx="1326120" cy="595760"/>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endParaRPr lang="en-US" sz="1050" b="1">
                  <a:latin typeface="+mj-lt"/>
                </a:endParaRPr>
              </a:p>
              <a:p>
                <a:pPr algn="ctr"/>
                <a:r>
                  <a:rPr lang="en-US" sz="1050" b="1">
                    <a:latin typeface="+mj-lt"/>
                  </a:rPr>
                  <a:t>10.1.2.3:6060</a:t>
                </a:r>
              </a:p>
            </p:txBody>
          </p:sp>
          <p:sp>
            <p:nvSpPr>
              <p:cNvPr id="27" name="Double Bracket 26"/>
              <p:cNvSpPr/>
              <p:nvPr/>
            </p:nvSpPr>
            <p:spPr>
              <a:xfrm>
                <a:off x="10831757" y="2849192"/>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r>
                  <a:rPr lang="en-US" sz="1050" b="1">
                    <a:latin typeface="+mj-lt"/>
                  </a:rPr>
                  <a:t> 10.1.2.6:5050</a:t>
                </a:r>
              </a:p>
            </p:txBody>
          </p:sp>
          <p:sp>
            <p:nvSpPr>
              <p:cNvPr id="28" name="Double Bracket 27"/>
              <p:cNvSpPr/>
              <p:nvPr/>
            </p:nvSpPr>
            <p:spPr>
              <a:xfrm>
                <a:off x="10763835" y="4318511"/>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r>
                  <a:rPr lang="en-US" sz="1050" b="1">
                    <a:latin typeface="+mj-lt"/>
                  </a:rPr>
                  <a:t> 10.1.2.7:5050</a:t>
                </a:r>
              </a:p>
            </p:txBody>
          </p:sp>
          <p:sp>
            <p:nvSpPr>
              <p:cNvPr id="29" name="Double Bracket 28"/>
              <p:cNvSpPr/>
              <p:nvPr/>
            </p:nvSpPr>
            <p:spPr>
              <a:xfrm>
                <a:off x="9792600" y="5709301"/>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b="1">
                    <a:latin typeface="+mj-lt"/>
                  </a:rPr>
                  <a:t>/</a:t>
                </a:r>
                <a:r>
                  <a:rPr lang="en-US" sz="1050" b="1" err="1">
                    <a:latin typeface="+mj-lt"/>
                  </a:rPr>
                  <a:t>ordersrvc</a:t>
                </a:r>
                <a:endParaRPr lang="en-US" sz="1050" b="1">
                  <a:latin typeface="+mj-lt"/>
                </a:endParaRPr>
              </a:p>
              <a:p>
                <a:pPr algn="ctr"/>
                <a:r>
                  <a:rPr lang="en-US" sz="1050" b="1">
                    <a:latin typeface="+mj-lt"/>
                  </a:rPr>
                  <a:t>10.1.2.8:5050</a:t>
                </a:r>
              </a:p>
            </p:txBody>
          </p:sp>
          <p:cxnSp>
            <p:nvCxnSpPr>
              <p:cNvPr id="30" name="Straight Arrow Connector 29"/>
              <p:cNvCxnSpPr/>
              <p:nvPr/>
            </p:nvCxnSpPr>
            <p:spPr>
              <a:xfrm flipH="1">
                <a:off x="6114741" y="4974209"/>
                <a:ext cx="3544901"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5" name="Double Brace 14"/>
            <p:cNvSpPr/>
            <p:nvPr/>
          </p:nvSpPr>
          <p:spPr>
            <a:xfrm>
              <a:off x="7504099" y="3763112"/>
              <a:ext cx="925358" cy="333761"/>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Services Registration</a:t>
              </a:r>
            </a:p>
          </p:txBody>
        </p:sp>
      </p:grpSp>
      <p:grpSp>
        <p:nvGrpSpPr>
          <p:cNvPr id="31" name="Group 30"/>
          <p:cNvGrpSpPr/>
          <p:nvPr/>
        </p:nvGrpSpPr>
        <p:grpSpPr>
          <a:xfrm>
            <a:off x="3954612" y="4530804"/>
            <a:ext cx="2176276" cy="1335273"/>
            <a:chOff x="3954612" y="4530804"/>
            <a:chExt cx="2176276" cy="1335273"/>
          </a:xfrm>
        </p:grpSpPr>
        <p:grpSp>
          <p:nvGrpSpPr>
            <p:cNvPr id="32" name="Group 31"/>
            <p:cNvGrpSpPr/>
            <p:nvPr/>
          </p:nvGrpSpPr>
          <p:grpSpPr>
            <a:xfrm>
              <a:off x="3954612" y="4530804"/>
              <a:ext cx="2130919" cy="678866"/>
              <a:chOff x="4375150" y="4593467"/>
              <a:chExt cx="2130919" cy="678866"/>
            </a:xfrm>
          </p:grpSpPr>
          <p:sp>
            <p:nvSpPr>
              <p:cNvPr id="34" name="Cube 33"/>
              <p:cNvSpPr/>
              <p:nvPr/>
            </p:nvSpPr>
            <p:spPr bwMode="auto">
              <a:xfrm>
                <a:off x="4375150" y="4731026"/>
                <a:ext cx="2012398" cy="541307"/>
              </a:xfrm>
              <a:prstGeom prst="cub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b="1">
                    <a:gradFill>
                      <a:gsLst>
                        <a:gs pos="0">
                          <a:srgbClr val="FFFFFF"/>
                        </a:gs>
                        <a:gs pos="100000">
                          <a:srgbClr val="FFFFFF"/>
                        </a:gs>
                      </a:gsLst>
                      <a:lin ang="5400000" scaled="0"/>
                    </a:gradFill>
                    <a:latin typeface="+mj-lt"/>
                    <a:ea typeface="Segoe UI" pitchFamily="34" charset="0"/>
                    <a:cs typeface="Segoe UI" pitchFamily="34" charset="0"/>
                  </a:rPr>
                  <a:t>Service Registry </a:t>
                </a:r>
              </a:p>
            </p:txBody>
          </p:sp>
          <p:sp>
            <p:nvSpPr>
              <p:cNvPr id="35" name="Can 34"/>
              <p:cNvSpPr/>
              <p:nvPr/>
            </p:nvSpPr>
            <p:spPr bwMode="auto">
              <a:xfrm>
                <a:off x="6125318" y="4593467"/>
                <a:ext cx="380751" cy="678866"/>
              </a:xfrm>
              <a:prstGeom prst="ca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8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33" name="Double Brace 32"/>
            <p:cNvSpPr/>
            <p:nvPr/>
          </p:nvSpPr>
          <p:spPr>
            <a:xfrm>
              <a:off x="4182035" y="5301300"/>
              <a:ext cx="1948853" cy="564777"/>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order| ordersrvc,10.1.2.3:6060</a:t>
              </a:r>
            </a:p>
            <a:p>
              <a:pPr algn="ctr"/>
              <a:r>
                <a:rPr lang="en-US" sz="1000" b="1">
                  <a:latin typeface="+mj-lt"/>
                </a:rPr>
                <a:t>             ordersrvc,10.1.2.6:6060</a:t>
              </a:r>
            </a:p>
            <a:p>
              <a:pPr algn="ctr"/>
              <a:r>
                <a:rPr lang="is-IS" sz="1000" b="1">
                  <a:latin typeface="+mj-lt"/>
                </a:rPr>
                <a:t>…..</a:t>
              </a:r>
              <a:endParaRPr lang="en-US" sz="1000" b="1">
                <a:latin typeface="+mj-lt"/>
              </a:endParaRPr>
            </a:p>
          </p:txBody>
        </p:sp>
      </p:grpSp>
    </p:spTree>
    <p:extLst>
      <p:ext uri="{BB962C8B-B14F-4D97-AF65-F5344CB8AC3E}">
        <p14:creationId xmlns:p14="http://schemas.microsoft.com/office/powerpoint/2010/main" val="17141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solidFill>
                  <a:schemeClr val="accent3"/>
                </a:solidFill>
              </a:rPr>
              <a:t>Server Side Discovery</a:t>
            </a:r>
          </a:p>
        </p:txBody>
      </p:sp>
      <p:sp>
        <p:nvSpPr>
          <p:cNvPr id="5" name="Double Bracket 4"/>
          <p:cNvSpPr/>
          <p:nvPr/>
        </p:nvSpPr>
        <p:spPr>
          <a:xfrm>
            <a:off x="722981" y="1979537"/>
            <a:ext cx="1561152" cy="769046"/>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Client (e.g. Mobile App, SPA etc.) without knowledge of Service Discovery</a:t>
            </a:r>
          </a:p>
        </p:txBody>
      </p:sp>
      <p:grpSp>
        <p:nvGrpSpPr>
          <p:cNvPr id="6" name="Group 5"/>
          <p:cNvGrpSpPr/>
          <p:nvPr/>
        </p:nvGrpSpPr>
        <p:grpSpPr>
          <a:xfrm>
            <a:off x="2553782" y="1627841"/>
            <a:ext cx="1930453" cy="677913"/>
            <a:chOff x="2553782" y="1627841"/>
            <a:chExt cx="1930453" cy="677913"/>
          </a:xfrm>
        </p:grpSpPr>
        <p:cxnSp>
          <p:nvCxnSpPr>
            <p:cNvPr id="7" name="Straight Arrow Connector 6"/>
            <p:cNvCxnSpPr/>
            <p:nvPr/>
          </p:nvCxnSpPr>
          <p:spPr>
            <a:xfrm>
              <a:off x="2701134" y="2305754"/>
              <a:ext cx="1588212"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53782" y="1627841"/>
              <a:ext cx="1930453" cy="663258"/>
            </a:xfrm>
            <a:prstGeom prst="rect">
              <a:avLst/>
            </a:prstGeom>
            <a:noFill/>
          </p:spPr>
          <p:txBody>
            <a:bodyPr wrap="square" lIns="182880" tIns="146304" rIns="182880" bIns="146304" rtlCol="0">
              <a:spAutoFit/>
            </a:bodyPr>
            <a:lstStyle/>
            <a:p>
              <a:pPr>
                <a:lnSpc>
                  <a:spcPct val="90000"/>
                </a:lnSpc>
                <a:spcAft>
                  <a:spcPts val="600"/>
                </a:spcAft>
              </a:pPr>
              <a:r>
                <a:rPr lang="en-US" sz="1050" b="1">
                  <a:gradFill>
                    <a:gsLst>
                      <a:gs pos="2917">
                        <a:schemeClr val="tx1"/>
                      </a:gs>
                      <a:gs pos="30000">
                        <a:schemeClr val="tx1"/>
                      </a:gs>
                    </a:gsLst>
                    <a:lin ang="5400000" scaled="0"/>
                  </a:gradFill>
                  <a:latin typeface="+mj-lt"/>
                </a:rPr>
                <a:t> call well define end point</a:t>
              </a:r>
            </a:p>
            <a:p>
              <a:pPr>
                <a:lnSpc>
                  <a:spcPct val="90000"/>
                </a:lnSpc>
                <a:spcAft>
                  <a:spcPts val="600"/>
                </a:spcAft>
              </a:pPr>
              <a:r>
                <a:rPr lang="en-US" sz="1050" b="1">
                  <a:gradFill>
                    <a:gsLst>
                      <a:gs pos="2917">
                        <a:schemeClr val="tx1"/>
                      </a:gs>
                      <a:gs pos="30000">
                        <a:schemeClr val="tx1"/>
                      </a:gs>
                    </a:gsLst>
                    <a:lin ang="5400000" scaled="0"/>
                  </a:gradFill>
                  <a:latin typeface="+mj-lt"/>
                </a:rPr>
                <a:t>         /services/order</a:t>
              </a:r>
              <a:endParaRPr lang="en-US" sz="1050" b="1">
                <a:latin typeface="+mj-lt"/>
              </a:endParaRPr>
            </a:p>
          </p:txBody>
        </p:sp>
      </p:grpSp>
      <p:cxnSp>
        <p:nvCxnSpPr>
          <p:cNvPr id="9" name="Straight Arrow Connector 8"/>
          <p:cNvCxnSpPr/>
          <p:nvPr/>
        </p:nvCxnSpPr>
        <p:spPr>
          <a:xfrm flipV="1">
            <a:off x="6189382" y="613795"/>
            <a:ext cx="2816591" cy="14259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3318311" y="2857093"/>
            <a:ext cx="1650625" cy="1605990"/>
            <a:chOff x="3318311" y="2857093"/>
            <a:chExt cx="1650625" cy="1605990"/>
          </a:xfrm>
        </p:grpSpPr>
        <p:cxnSp>
          <p:nvCxnSpPr>
            <p:cNvPr id="11" name="Straight Arrow Connector 10"/>
            <p:cNvCxnSpPr/>
            <p:nvPr/>
          </p:nvCxnSpPr>
          <p:spPr>
            <a:xfrm flipV="1">
              <a:off x="4692446" y="2857093"/>
              <a:ext cx="276490" cy="160599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Double Bracket 11"/>
            <p:cNvSpPr/>
            <p:nvPr/>
          </p:nvSpPr>
          <p:spPr>
            <a:xfrm>
              <a:off x="3318311" y="3452609"/>
              <a:ext cx="1420999" cy="533865"/>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10.1.2.3:6060</a:t>
              </a:r>
            </a:p>
          </p:txBody>
        </p:sp>
      </p:grpSp>
      <p:grpSp>
        <p:nvGrpSpPr>
          <p:cNvPr id="13" name="Group 12"/>
          <p:cNvGrpSpPr/>
          <p:nvPr/>
        </p:nvGrpSpPr>
        <p:grpSpPr>
          <a:xfrm>
            <a:off x="6114741" y="343993"/>
            <a:ext cx="5924726" cy="6065011"/>
            <a:chOff x="6114741" y="343993"/>
            <a:chExt cx="5924726" cy="6065011"/>
          </a:xfrm>
        </p:grpSpPr>
        <p:grpSp>
          <p:nvGrpSpPr>
            <p:cNvPr id="14" name="Group 13"/>
            <p:cNvGrpSpPr/>
            <p:nvPr/>
          </p:nvGrpSpPr>
          <p:grpSpPr>
            <a:xfrm>
              <a:off x="6114741" y="343993"/>
              <a:ext cx="5924726" cy="6065011"/>
              <a:chOff x="6114741" y="343993"/>
              <a:chExt cx="5924726" cy="6065011"/>
            </a:xfrm>
          </p:grpSpPr>
          <p:sp>
            <p:nvSpPr>
              <p:cNvPr id="16" name="Hexagon 15"/>
              <p:cNvSpPr/>
              <p:nvPr/>
            </p:nvSpPr>
            <p:spPr bwMode="auto">
              <a:xfrm>
                <a:off x="9659642" y="1709881"/>
                <a:ext cx="1002005" cy="941844"/>
              </a:xfrm>
              <a:prstGeom prst="hexagon">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700" b="1">
                    <a:latin typeface="+mj-lt"/>
                  </a:rPr>
                  <a:t>Order</a:t>
                </a:r>
              </a:p>
              <a:p>
                <a:pPr algn="ctr" defTabSz="932472" fontAlgn="base">
                  <a:lnSpc>
                    <a:spcPct val="90000"/>
                  </a:lnSpc>
                  <a:spcBef>
                    <a:spcPct val="0"/>
                  </a:spcBef>
                  <a:spcAft>
                    <a:spcPct val="0"/>
                  </a:spcAft>
                </a:pPr>
                <a:r>
                  <a:rPr lang="en-US" sz="700" b="1">
                    <a:solidFill>
                      <a:schemeClr val="bg1"/>
                    </a:solidFill>
                    <a:latin typeface="+mj-lt"/>
                    <a:ea typeface="Segoe UI" pitchFamily="34" charset="0"/>
                    <a:cs typeface="Segoe UI" pitchFamily="34" charset="0"/>
                  </a:rPr>
                  <a:t>#2</a:t>
                </a:r>
                <a:endParaRPr lang="en-US" sz="4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500" b="1">
                  <a:solidFill>
                    <a:schemeClr val="bg1"/>
                  </a:solidFill>
                  <a:latin typeface="+mj-lt"/>
                  <a:ea typeface="Segoe UI" pitchFamily="34" charset="0"/>
                  <a:cs typeface="Segoe UI" pitchFamily="34" charset="0"/>
                </a:endParaRPr>
              </a:p>
            </p:txBody>
          </p:sp>
          <p:cxnSp>
            <p:nvCxnSpPr>
              <p:cNvPr id="17" name="Straight Arrow Connector 16"/>
              <p:cNvCxnSpPr>
                <a:stCxn id="20" idx="3"/>
              </p:cNvCxnSpPr>
              <p:nvPr/>
            </p:nvCxnSpPr>
            <p:spPr>
              <a:xfrm flipH="1">
                <a:off x="6114741" y="2180803"/>
                <a:ext cx="3544901" cy="251488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41" idx="3"/>
              </p:cNvCxnSpPr>
              <p:nvPr/>
            </p:nvCxnSpPr>
            <p:spPr>
              <a:xfrm flipH="1">
                <a:off x="6114741" y="3558791"/>
                <a:ext cx="3652818" cy="131144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flipV="1">
                <a:off x="6114742" y="4974209"/>
                <a:ext cx="2424374" cy="94184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Hexagon 19"/>
              <p:cNvSpPr/>
              <p:nvPr/>
            </p:nvSpPr>
            <p:spPr bwMode="auto">
              <a:xfrm>
                <a:off x="8893457" y="505179"/>
                <a:ext cx="1002005" cy="941844"/>
              </a:xfrm>
              <a:prstGeom prst="hex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800" b="1">
                    <a:latin typeface="+mj-lt"/>
                  </a:rPr>
                  <a:t>Order</a:t>
                </a:r>
              </a:p>
              <a:p>
                <a:pPr algn="ctr" defTabSz="932472" fontAlgn="base">
                  <a:lnSpc>
                    <a:spcPct val="90000"/>
                  </a:lnSpc>
                  <a:spcBef>
                    <a:spcPct val="0"/>
                  </a:spcBef>
                  <a:spcAft>
                    <a:spcPct val="0"/>
                  </a:spcAft>
                </a:pPr>
                <a:r>
                  <a:rPr lang="en-US" sz="800" b="1">
                    <a:solidFill>
                      <a:schemeClr val="bg1"/>
                    </a:solidFill>
                    <a:latin typeface="+mj-lt"/>
                    <a:ea typeface="Segoe UI" pitchFamily="34" charset="0"/>
                    <a:cs typeface="Segoe UI" pitchFamily="34" charset="0"/>
                  </a:rPr>
                  <a:t>#1</a:t>
                </a:r>
                <a:endParaRPr lang="en-US" sz="500" b="1">
                  <a:solidFill>
                    <a:schemeClr val="bg1"/>
                  </a:solidFill>
                  <a:latin typeface="+mj-lt"/>
                  <a:ea typeface="Segoe UI" pitchFamily="34" charset="0"/>
                  <a:cs typeface="Segoe UI" pitchFamily="34" charset="0"/>
                </a:endParaRPr>
              </a:p>
            </p:txBody>
          </p:sp>
          <p:sp>
            <p:nvSpPr>
              <p:cNvPr id="21" name="Hexagon 20"/>
              <p:cNvSpPr/>
              <p:nvPr/>
            </p:nvSpPr>
            <p:spPr bwMode="auto">
              <a:xfrm>
                <a:off x="9767559" y="3087869"/>
                <a:ext cx="1002005" cy="941844"/>
              </a:xfrm>
              <a:prstGeom prst="hexagon">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800" b="1">
                    <a:latin typeface="+mj-lt"/>
                  </a:rPr>
                  <a:t>Order</a:t>
                </a:r>
              </a:p>
              <a:p>
                <a:pPr algn="ctr" defTabSz="932472" fontAlgn="base">
                  <a:lnSpc>
                    <a:spcPct val="90000"/>
                  </a:lnSpc>
                  <a:spcBef>
                    <a:spcPct val="0"/>
                  </a:spcBef>
                  <a:spcAft>
                    <a:spcPct val="0"/>
                  </a:spcAft>
                </a:pPr>
                <a:r>
                  <a:rPr lang="en-US" sz="800" b="1">
                    <a:solidFill>
                      <a:schemeClr val="bg1"/>
                    </a:solidFill>
                    <a:latin typeface="+mj-lt"/>
                    <a:ea typeface="Segoe UI" pitchFamily="34" charset="0"/>
                    <a:cs typeface="Segoe UI" pitchFamily="34" charset="0"/>
                  </a:rPr>
                  <a:t>#3</a:t>
                </a:r>
                <a:endParaRPr lang="en-US" sz="500" b="1">
                  <a:solidFill>
                    <a:schemeClr val="bg1"/>
                  </a:solidFill>
                  <a:latin typeface="+mj-lt"/>
                  <a:ea typeface="Segoe UI" pitchFamily="34" charset="0"/>
                  <a:cs typeface="Segoe UI" pitchFamily="34" charset="0"/>
                </a:endParaRPr>
              </a:p>
            </p:txBody>
          </p:sp>
          <p:sp>
            <p:nvSpPr>
              <p:cNvPr id="22" name="Hexagon 21"/>
              <p:cNvSpPr/>
              <p:nvPr/>
            </p:nvSpPr>
            <p:spPr bwMode="auto">
              <a:xfrm>
                <a:off x="9659642" y="4503287"/>
                <a:ext cx="1002005" cy="941844"/>
              </a:xfrm>
              <a:prstGeom prst="hexagon">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800" b="1">
                    <a:latin typeface="+mj-lt"/>
                  </a:rPr>
                  <a:t>Order</a:t>
                </a:r>
              </a:p>
              <a:p>
                <a:pPr algn="ctr" defTabSz="932472" fontAlgn="base">
                  <a:lnSpc>
                    <a:spcPct val="90000"/>
                  </a:lnSpc>
                  <a:spcBef>
                    <a:spcPct val="0"/>
                  </a:spcBef>
                  <a:spcAft>
                    <a:spcPct val="0"/>
                  </a:spcAft>
                </a:pPr>
                <a:r>
                  <a:rPr lang="en-US" sz="800" b="1">
                    <a:solidFill>
                      <a:schemeClr val="bg1"/>
                    </a:solidFill>
                    <a:latin typeface="+mj-lt"/>
                    <a:ea typeface="Segoe UI" pitchFamily="34" charset="0"/>
                    <a:cs typeface="Segoe UI" pitchFamily="34" charset="0"/>
                  </a:rPr>
                  <a:t>#4</a:t>
                </a:r>
                <a:endParaRPr lang="en-US" sz="5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500" b="1">
                  <a:solidFill>
                    <a:schemeClr val="bg1"/>
                  </a:solidFill>
                  <a:latin typeface="+mj-lt"/>
                  <a:ea typeface="Segoe UI" pitchFamily="34" charset="0"/>
                  <a:cs typeface="Segoe UI" pitchFamily="34" charset="0"/>
                </a:endParaRPr>
              </a:p>
            </p:txBody>
          </p:sp>
          <p:sp>
            <p:nvSpPr>
              <p:cNvPr id="23" name="Hexagon 22"/>
              <p:cNvSpPr/>
              <p:nvPr/>
            </p:nvSpPr>
            <p:spPr bwMode="auto">
              <a:xfrm>
                <a:off x="8539116" y="5445131"/>
                <a:ext cx="1002005" cy="941844"/>
              </a:xfrm>
              <a:prstGeom prst="hexagon">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bg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700" b="1">
                    <a:latin typeface="+mj-lt"/>
                  </a:rPr>
                  <a:t>Order</a:t>
                </a:r>
              </a:p>
              <a:p>
                <a:pPr algn="ctr" defTabSz="932472" fontAlgn="base">
                  <a:lnSpc>
                    <a:spcPct val="90000"/>
                  </a:lnSpc>
                  <a:spcBef>
                    <a:spcPct val="0"/>
                  </a:spcBef>
                  <a:spcAft>
                    <a:spcPct val="0"/>
                  </a:spcAft>
                </a:pPr>
                <a:r>
                  <a:rPr lang="en-US" sz="700" b="1">
                    <a:solidFill>
                      <a:schemeClr val="bg1"/>
                    </a:solidFill>
                    <a:latin typeface="+mj-lt"/>
                    <a:ea typeface="Segoe UI" pitchFamily="34" charset="0"/>
                    <a:cs typeface="Segoe UI" pitchFamily="34" charset="0"/>
                  </a:rPr>
                  <a:t>#5</a:t>
                </a:r>
                <a:endParaRPr lang="en-US" sz="400" b="1">
                  <a:solidFill>
                    <a:schemeClr val="bg1"/>
                  </a:solidFill>
                  <a:latin typeface="+mj-lt"/>
                  <a:ea typeface="Segoe UI" pitchFamily="34" charset="0"/>
                  <a:cs typeface="Segoe UI" pitchFamily="34" charset="0"/>
                </a:endParaRPr>
              </a:p>
            </p:txBody>
          </p:sp>
          <p:cxnSp>
            <p:nvCxnSpPr>
              <p:cNvPr id="24" name="Straight Arrow Connector 23"/>
              <p:cNvCxnSpPr>
                <a:stCxn id="39" idx="3"/>
              </p:cNvCxnSpPr>
              <p:nvPr/>
            </p:nvCxnSpPr>
            <p:spPr>
              <a:xfrm flipH="1">
                <a:off x="6114741" y="976101"/>
                <a:ext cx="2778716" cy="355470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5" name="Double Bracket 24"/>
              <p:cNvSpPr/>
              <p:nvPr/>
            </p:nvSpPr>
            <p:spPr>
              <a:xfrm>
                <a:off x="10606879" y="1447023"/>
                <a:ext cx="1432588" cy="595760"/>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10.1.2.6:6060</a:t>
                </a:r>
              </a:p>
            </p:txBody>
          </p:sp>
          <p:sp>
            <p:nvSpPr>
              <p:cNvPr id="26" name="Double Bracket 25"/>
              <p:cNvSpPr/>
              <p:nvPr/>
            </p:nvSpPr>
            <p:spPr>
              <a:xfrm>
                <a:off x="9895462" y="343993"/>
                <a:ext cx="1326120" cy="595760"/>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10.1.2.3:6060</a:t>
                </a:r>
              </a:p>
            </p:txBody>
          </p:sp>
          <p:sp>
            <p:nvSpPr>
              <p:cNvPr id="27" name="Double Bracket 26"/>
              <p:cNvSpPr/>
              <p:nvPr/>
            </p:nvSpPr>
            <p:spPr>
              <a:xfrm>
                <a:off x="10831757" y="2849192"/>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10.1.2.6:5050</a:t>
                </a:r>
              </a:p>
            </p:txBody>
          </p:sp>
          <p:sp>
            <p:nvSpPr>
              <p:cNvPr id="28" name="Double Bracket 27"/>
              <p:cNvSpPr/>
              <p:nvPr/>
            </p:nvSpPr>
            <p:spPr>
              <a:xfrm>
                <a:off x="10763835" y="4318511"/>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10.1.2.7:5050</a:t>
                </a:r>
              </a:p>
            </p:txBody>
          </p:sp>
          <p:sp>
            <p:nvSpPr>
              <p:cNvPr id="29" name="Double Bracket 28"/>
              <p:cNvSpPr/>
              <p:nvPr/>
            </p:nvSpPr>
            <p:spPr>
              <a:xfrm>
                <a:off x="9792600" y="5709301"/>
                <a:ext cx="1197386" cy="699703"/>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10.1.2.8:5050</a:t>
                </a:r>
              </a:p>
            </p:txBody>
          </p:sp>
          <p:cxnSp>
            <p:nvCxnSpPr>
              <p:cNvPr id="30" name="Straight Arrow Connector 29"/>
              <p:cNvCxnSpPr>
                <a:stCxn id="43" idx="3"/>
              </p:cNvCxnSpPr>
              <p:nvPr/>
            </p:nvCxnSpPr>
            <p:spPr>
              <a:xfrm flipH="1">
                <a:off x="6114741" y="4974209"/>
                <a:ext cx="3544901"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5" name="Double Brace 14"/>
            <p:cNvSpPr/>
            <p:nvPr/>
          </p:nvSpPr>
          <p:spPr>
            <a:xfrm>
              <a:off x="7504099" y="3763112"/>
              <a:ext cx="925358" cy="333761"/>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900" b="1">
                  <a:latin typeface="+mj-lt"/>
                </a:rPr>
                <a:t>Services Registration</a:t>
              </a:r>
            </a:p>
          </p:txBody>
        </p:sp>
      </p:grpSp>
      <p:grpSp>
        <p:nvGrpSpPr>
          <p:cNvPr id="31" name="Group 30"/>
          <p:cNvGrpSpPr/>
          <p:nvPr/>
        </p:nvGrpSpPr>
        <p:grpSpPr>
          <a:xfrm>
            <a:off x="3954612" y="4530804"/>
            <a:ext cx="2176276" cy="1335273"/>
            <a:chOff x="3954612" y="4530804"/>
            <a:chExt cx="2176276" cy="1335273"/>
          </a:xfrm>
        </p:grpSpPr>
        <p:grpSp>
          <p:nvGrpSpPr>
            <p:cNvPr id="32" name="Group 31"/>
            <p:cNvGrpSpPr/>
            <p:nvPr/>
          </p:nvGrpSpPr>
          <p:grpSpPr>
            <a:xfrm>
              <a:off x="3954612" y="4530804"/>
              <a:ext cx="2130919" cy="678866"/>
              <a:chOff x="4375150" y="4593467"/>
              <a:chExt cx="2130919" cy="678866"/>
            </a:xfrm>
          </p:grpSpPr>
          <p:sp>
            <p:nvSpPr>
              <p:cNvPr id="34" name="Cube 33"/>
              <p:cNvSpPr/>
              <p:nvPr/>
            </p:nvSpPr>
            <p:spPr bwMode="auto">
              <a:xfrm>
                <a:off x="4375150" y="4731026"/>
                <a:ext cx="2012398" cy="541307"/>
              </a:xfrm>
              <a:prstGeom prst="cub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b="1">
                    <a:gradFill>
                      <a:gsLst>
                        <a:gs pos="0">
                          <a:srgbClr val="FFFFFF"/>
                        </a:gs>
                        <a:gs pos="100000">
                          <a:srgbClr val="FFFFFF"/>
                        </a:gs>
                      </a:gsLst>
                      <a:lin ang="5400000" scaled="0"/>
                    </a:gradFill>
                    <a:latin typeface="+mj-lt"/>
                    <a:ea typeface="Segoe UI" pitchFamily="34" charset="0"/>
                    <a:cs typeface="Segoe UI" pitchFamily="34" charset="0"/>
                  </a:rPr>
                  <a:t>Service Registry </a:t>
                </a:r>
              </a:p>
            </p:txBody>
          </p:sp>
          <p:sp>
            <p:nvSpPr>
              <p:cNvPr id="35" name="Can 34"/>
              <p:cNvSpPr/>
              <p:nvPr/>
            </p:nvSpPr>
            <p:spPr bwMode="auto">
              <a:xfrm>
                <a:off x="6125318" y="4593467"/>
                <a:ext cx="380751" cy="678866"/>
              </a:xfrm>
              <a:prstGeom prst="ca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33" name="Double Brace 32"/>
            <p:cNvSpPr/>
            <p:nvPr/>
          </p:nvSpPr>
          <p:spPr>
            <a:xfrm>
              <a:off x="4182035" y="5301300"/>
              <a:ext cx="1948853" cy="564777"/>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900" b="1">
                  <a:latin typeface="+mj-lt"/>
                </a:rPr>
                <a:t>order| ordersrvc,10.1.2.3:6060</a:t>
              </a:r>
            </a:p>
            <a:p>
              <a:pPr algn="ctr"/>
              <a:r>
                <a:rPr lang="en-US" sz="900" b="1">
                  <a:latin typeface="+mj-lt"/>
                </a:rPr>
                <a:t>product |productrvc,10.1.2.6:6060</a:t>
              </a:r>
            </a:p>
            <a:p>
              <a:pPr algn="ctr"/>
              <a:r>
                <a:rPr lang="is-IS" sz="900" b="1">
                  <a:latin typeface="+mj-lt"/>
                </a:rPr>
                <a:t>…..</a:t>
              </a:r>
              <a:endParaRPr lang="en-US" sz="900" b="1">
                <a:latin typeface="+mj-lt"/>
              </a:endParaRPr>
            </a:p>
          </p:txBody>
        </p:sp>
      </p:grpSp>
      <p:grpSp>
        <p:nvGrpSpPr>
          <p:cNvPr id="36" name="Group 35"/>
          <p:cNvGrpSpPr/>
          <p:nvPr/>
        </p:nvGrpSpPr>
        <p:grpSpPr>
          <a:xfrm>
            <a:off x="5103245" y="2813686"/>
            <a:ext cx="2072266" cy="1648766"/>
            <a:chOff x="5103245" y="2813686"/>
            <a:chExt cx="2072266" cy="1648766"/>
          </a:xfrm>
        </p:grpSpPr>
        <p:cxnSp>
          <p:nvCxnSpPr>
            <p:cNvPr id="37" name="Straight Arrow Connector 36"/>
            <p:cNvCxnSpPr/>
            <p:nvPr/>
          </p:nvCxnSpPr>
          <p:spPr>
            <a:xfrm flipH="1">
              <a:off x="5103245" y="2890588"/>
              <a:ext cx="283626" cy="157186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245058" y="2813686"/>
              <a:ext cx="1930453" cy="440890"/>
            </a:xfrm>
            <a:prstGeom prst="rect">
              <a:avLst/>
            </a:prstGeom>
            <a:noFill/>
          </p:spPr>
          <p:txBody>
            <a:bodyPr wrap="square" lIns="182880" tIns="146304" rIns="182880" bIns="146304" rtlCol="0">
              <a:spAutoFit/>
            </a:bodyPr>
            <a:lstStyle/>
            <a:p>
              <a:pPr>
                <a:lnSpc>
                  <a:spcPct val="90000"/>
                </a:lnSpc>
                <a:spcAft>
                  <a:spcPts val="600"/>
                </a:spcAft>
              </a:pPr>
              <a:r>
                <a:rPr lang="en-US" sz="1050" b="1">
                  <a:gradFill>
                    <a:gsLst>
                      <a:gs pos="2917">
                        <a:schemeClr val="tx1"/>
                      </a:gs>
                      <a:gs pos="30000">
                        <a:schemeClr val="tx1"/>
                      </a:gs>
                    </a:gsLst>
                    <a:lin ang="5400000" scaled="0"/>
                  </a:gradFill>
                  <a:latin typeface="+mj-lt"/>
                </a:rPr>
                <a:t>/</a:t>
              </a:r>
              <a:r>
                <a:rPr lang="en-US" sz="1050" b="1" err="1">
                  <a:latin typeface="+mj-lt"/>
                </a:rPr>
                <a:t>serrviceregistry?srvc</a:t>
              </a:r>
              <a:r>
                <a:rPr lang="en-US" sz="1050" b="1">
                  <a:latin typeface="+mj-lt"/>
                </a:rPr>
                <a:t>=order</a:t>
              </a:r>
            </a:p>
          </p:txBody>
        </p:sp>
      </p:grpSp>
      <p:cxnSp>
        <p:nvCxnSpPr>
          <p:cNvPr id="39" name="Straight Arrow Connector 38"/>
          <p:cNvCxnSpPr/>
          <p:nvPr/>
        </p:nvCxnSpPr>
        <p:spPr>
          <a:xfrm flipH="1">
            <a:off x="6242033" y="782479"/>
            <a:ext cx="2721983" cy="139292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701134" y="2557478"/>
            <a:ext cx="1546439" cy="556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378082" y="2104833"/>
            <a:ext cx="3241918" cy="580475"/>
            <a:chOff x="4378082" y="2104833"/>
            <a:chExt cx="3241918" cy="580475"/>
          </a:xfrm>
        </p:grpSpPr>
        <p:sp>
          <p:nvSpPr>
            <p:cNvPr id="42" name="Bevel 41"/>
            <p:cNvSpPr/>
            <p:nvPr/>
          </p:nvSpPr>
          <p:spPr bwMode="auto">
            <a:xfrm>
              <a:off x="4378082" y="2104833"/>
              <a:ext cx="1834741" cy="580475"/>
            </a:xfrm>
            <a:prstGeom prst="bevel">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Router</a:t>
              </a:r>
            </a:p>
          </p:txBody>
        </p:sp>
        <p:sp>
          <p:nvSpPr>
            <p:cNvPr id="43" name="Double Brace 42"/>
            <p:cNvSpPr/>
            <p:nvPr/>
          </p:nvSpPr>
          <p:spPr>
            <a:xfrm>
              <a:off x="6242033" y="2198671"/>
              <a:ext cx="1377967" cy="379554"/>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900" b="1">
                  <a:latin typeface="+mj-lt"/>
                </a:rPr>
                <a:t>Client Specific Routing</a:t>
              </a:r>
            </a:p>
            <a:p>
              <a:pPr algn="ctr"/>
              <a:r>
                <a:rPr lang="en-US" sz="900" b="1">
                  <a:latin typeface="+mj-lt"/>
                </a:rPr>
                <a:t>Load Balancing </a:t>
              </a:r>
              <a:r>
                <a:rPr lang="en-US" sz="1400" b="1">
                  <a:latin typeface="+mj-lt"/>
                </a:rPr>
                <a:t> </a:t>
              </a:r>
            </a:p>
          </p:txBody>
        </p:sp>
      </p:grpSp>
    </p:spTree>
    <p:extLst>
      <p:ext uri="{BB962C8B-B14F-4D97-AF65-F5344CB8AC3E}">
        <p14:creationId xmlns:p14="http://schemas.microsoft.com/office/powerpoint/2010/main" val="2113243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Service Registry Pattern</a:t>
            </a:r>
          </a:p>
        </p:txBody>
      </p:sp>
      <p:sp>
        <p:nvSpPr>
          <p:cNvPr id="4" name="Text Placeholder 3"/>
          <p:cNvSpPr>
            <a:spLocks noGrp="1"/>
          </p:cNvSpPr>
          <p:nvPr>
            <p:ph type="body" sz="quarter" idx="10"/>
          </p:nvPr>
        </p:nvSpPr>
        <p:spPr>
          <a:xfrm>
            <a:off x="274639" y="1695483"/>
            <a:ext cx="4756947" cy="4933917"/>
          </a:xfrm>
        </p:spPr>
        <p:txBody>
          <a:bodyPr/>
          <a:lstStyle/>
          <a:p>
            <a:pPr marL="0" indent="0">
              <a:buNone/>
            </a:pPr>
            <a:r>
              <a:rPr lang="en-US" sz="2400"/>
              <a:t>Service Registry is a key part of service discovery. It is a database containing the network locations of service instances.  </a:t>
            </a:r>
          </a:p>
          <a:p>
            <a:endParaRPr lang="en-US" sz="2400"/>
          </a:p>
          <a:p>
            <a:pPr>
              <a:buFont typeface="Arial" charset="0"/>
              <a:buChar char="•"/>
            </a:pPr>
            <a:r>
              <a:rPr lang="en-US" sz="2400"/>
              <a:t>A service registry needs to be highly available and up to date. </a:t>
            </a:r>
          </a:p>
          <a:p>
            <a:pPr>
              <a:buFont typeface="Arial" charset="0"/>
              <a:buChar char="•"/>
            </a:pPr>
            <a:r>
              <a:rPr lang="en-US" sz="2400"/>
              <a:t>Clients can cache network locations obtained from the service registry.</a:t>
            </a:r>
          </a:p>
          <a:p>
            <a:endParaRPr lang="en-US" sz="2400"/>
          </a:p>
          <a:p>
            <a:pPr marL="0" lvl="0" indent="0">
              <a:buNone/>
            </a:pPr>
            <a:endParaRPr lang="en-US" sz="3200"/>
          </a:p>
        </p:txBody>
      </p:sp>
      <p:sp>
        <p:nvSpPr>
          <p:cNvPr id="3" name="Rectangle 2"/>
          <p:cNvSpPr/>
          <p:nvPr/>
        </p:nvSpPr>
        <p:spPr>
          <a:xfrm>
            <a:off x="5820456" y="1676466"/>
            <a:ext cx="6216650" cy="4893647"/>
          </a:xfrm>
          <a:prstGeom prst="rect">
            <a:avLst/>
          </a:prstGeom>
        </p:spPr>
        <p:txBody>
          <a:bodyPr>
            <a:spAutoFit/>
          </a:bodyPr>
          <a:lstStyle/>
          <a:p>
            <a:r>
              <a:rPr lang="en-US" sz="2400">
                <a:latin typeface="+mj-lt"/>
              </a:rPr>
              <a:t>Example:</a:t>
            </a:r>
          </a:p>
          <a:p>
            <a:endParaRPr lang="en-US" sz="2400" i="1">
              <a:latin typeface="+mj-lt"/>
            </a:endParaRPr>
          </a:p>
          <a:p>
            <a:pPr marL="342900" indent="-342900">
              <a:buFont typeface="Arial" charset="0"/>
              <a:buChar char="•"/>
            </a:pPr>
            <a:r>
              <a:rPr lang="en-US" sz="2400" i="1" err="1">
                <a:latin typeface="+mj-lt"/>
              </a:rPr>
              <a:t>etcd</a:t>
            </a:r>
            <a:r>
              <a:rPr lang="en-US" sz="2400" i="1">
                <a:latin typeface="+mj-lt"/>
              </a:rPr>
              <a:t> </a:t>
            </a:r>
            <a:r>
              <a:rPr lang="en-US" sz="2400">
                <a:latin typeface="+mj-lt"/>
              </a:rPr>
              <a:t>: A highly available, distributed, consistent, key-value store that is used for shared configuration and service discovery. Two notable projects that use </a:t>
            </a:r>
            <a:r>
              <a:rPr lang="en-US" sz="2400" err="1">
                <a:latin typeface="+mj-lt"/>
              </a:rPr>
              <a:t>etcd</a:t>
            </a:r>
            <a:r>
              <a:rPr lang="en-US" sz="2400">
                <a:latin typeface="+mj-lt"/>
              </a:rPr>
              <a:t> are Kubernetes and Cloud Foundry.</a:t>
            </a:r>
          </a:p>
          <a:p>
            <a:endParaRPr lang="en-US" sz="2400">
              <a:latin typeface="+mj-lt"/>
            </a:endParaRPr>
          </a:p>
          <a:p>
            <a:pPr marL="342900" indent="-342900">
              <a:buFont typeface="Arial" charset="0"/>
              <a:buChar char="•"/>
            </a:pPr>
            <a:r>
              <a:rPr lang="en-US" sz="2400" i="1">
                <a:latin typeface="+mj-lt"/>
              </a:rPr>
              <a:t>Apache </a:t>
            </a:r>
            <a:r>
              <a:rPr lang="en-US" sz="2400" i="1" err="1">
                <a:latin typeface="+mj-lt"/>
              </a:rPr>
              <a:t>ZooKeeper</a:t>
            </a:r>
            <a:r>
              <a:rPr lang="en-US" sz="2400" i="1">
                <a:latin typeface="+mj-lt"/>
              </a:rPr>
              <a:t> </a:t>
            </a:r>
            <a:r>
              <a:rPr lang="en-US" sz="2400">
                <a:latin typeface="+mj-lt"/>
              </a:rPr>
              <a:t>: A widely used, high-performance coordination service for distributed applications. Apache </a:t>
            </a:r>
            <a:r>
              <a:rPr lang="en-US" sz="2400" err="1">
                <a:latin typeface="+mj-lt"/>
              </a:rPr>
              <a:t>ZooKeeper</a:t>
            </a:r>
            <a:r>
              <a:rPr lang="en-US" sz="2400">
                <a:latin typeface="+mj-lt"/>
              </a:rPr>
              <a:t> was originally a subproject of Hadoop, but is now a separate, top-level project.</a:t>
            </a:r>
          </a:p>
        </p:txBody>
      </p:sp>
    </p:spTree>
    <p:extLst>
      <p:ext uri="{BB962C8B-B14F-4D97-AF65-F5344CB8AC3E}">
        <p14:creationId xmlns:p14="http://schemas.microsoft.com/office/powerpoint/2010/main" val="5840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Self Service Registration</a:t>
            </a:r>
          </a:p>
        </p:txBody>
      </p:sp>
      <p:sp>
        <p:nvSpPr>
          <p:cNvPr id="5" name="Text Placeholder 4"/>
          <p:cNvSpPr>
            <a:spLocks noGrp="1"/>
          </p:cNvSpPr>
          <p:nvPr>
            <p:ph type="body" sz="quarter" idx="10"/>
          </p:nvPr>
        </p:nvSpPr>
        <p:spPr>
          <a:xfrm>
            <a:off x="507086" y="1749701"/>
            <a:ext cx="6666773" cy="4616648"/>
          </a:xfrm>
        </p:spPr>
        <p:txBody>
          <a:bodyPr/>
          <a:lstStyle/>
          <a:p>
            <a:pPr marL="0" indent="0">
              <a:buNone/>
            </a:pPr>
            <a:r>
              <a:rPr lang="en-US" sz="4000" dirty="0"/>
              <a:t>Service instance is responsible for registering and unregistering itself with the service registry. Also, if required, a service instance sends heartbeat requests to prevent its registration from expiring</a:t>
            </a:r>
            <a:r>
              <a:rPr lang="en-US" dirty="0"/>
              <a:t>.</a:t>
            </a:r>
            <a:endParaRPr lang="en-US" sz="4400" dirty="0">
              <a:latin typeface="+mj-lt"/>
            </a:endParaRPr>
          </a:p>
        </p:txBody>
      </p:sp>
      <p:sp>
        <p:nvSpPr>
          <p:cNvPr id="6" name="Hexagon 5"/>
          <p:cNvSpPr/>
          <p:nvPr/>
        </p:nvSpPr>
        <p:spPr bwMode="auto">
          <a:xfrm>
            <a:off x="7366342" y="2175407"/>
            <a:ext cx="1002005" cy="941844"/>
          </a:xfrm>
          <a:prstGeom prst="hexagon">
            <a:avLst/>
          </a:prstGeom>
          <a:solidFill>
            <a:srgbClr val="44899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700" b="1">
              <a:solidFill>
                <a:schemeClr val="tx1"/>
              </a:solidFill>
              <a:latin typeface="+mj-lt"/>
              <a:ea typeface="Segoe UI" pitchFamily="34" charset="0"/>
              <a:cs typeface="Segoe UI" pitchFamily="34" charset="0"/>
            </a:endParaRPr>
          </a:p>
          <a:p>
            <a:pPr algn="ctr" defTabSz="932472" fontAlgn="base">
              <a:lnSpc>
                <a:spcPct val="90000"/>
              </a:lnSpc>
              <a:spcBef>
                <a:spcPct val="0"/>
              </a:spcBef>
              <a:spcAft>
                <a:spcPct val="0"/>
              </a:spcAft>
            </a:pPr>
            <a:r>
              <a:rPr lang="en-US" sz="700" b="1">
                <a:solidFill>
                  <a:schemeClr val="bg1"/>
                </a:soli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700" b="1">
                <a:solidFill>
                  <a:schemeClr val="bg1"/>
                </a:solidFill>
                <a:latin typeface="+mj-lt"/>
                <a:ea typeface="Segoe UI" pitchFamily="34" charset="0"/>
                <a:cs typeface="Segoe UI" pitchFamily="34" charset="0"/>
              </a:rPr>
              <a:t>#1</a:t>
            </a:r>
            <a:endParaRPr lang="en-US" sz="500" b="1">
              <a:solidFill>
                <a:schemeClr val="bg1"/>
              </a:solidFill>
              <a:latin typeface="+mj-lt"/>
              <a:ea typeface="Segoe UI" pitchFamily="34" charset="0"/>
              <a:cs typeface="Segoe UI" pitchFamily="34" charset="0"/>
            </a:endParaRPr>
          </a:p>
        </p:txBody>
      </p:sp>
      <p:cxnSp>
        <p:nvCxnSpPr>
          <p:cNvPr id="7" name="Straight Arrow Connector 6"/>
          <p:cNvCxnSpPr/>
          <p:nvPr/>
        </p:nvCxnSpPr>
        <p:spPr>
          <a:xfrm>
            <a:off x="7857118" y="3208881"/>
            <a:ext cx="10226" cy="130572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6840095" y="4514607"/>
            <a:ext cx="2130919" cy="678866"/>
            <a:chOff x="4375150" y="4593467"/>
            <a:chExt cx="2130919" cy="678866"/>
          </a:xfrm>
        </p:grpSpPr>
        <p:sp>
          <p:nvSpPr>
            <p:cNvPr id="9" name="Cube 8"/>
            <p:cNvSpPr/>
            <p:nvPr/>
          </p:nvSpPr>
          <p:spPr bwMode="auto">
            <a:xfrm>
              <a:off x="4375150" y="4731026"/>
              <a:ext cx="2012398" cy="541307"/>
            </a:xfrm>
            <a:prstGeom prst="cub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Service Registry </a:t>
              </a:r>
            </a:p>
          </p:txBody>
        </p:sp>
        <p:sp>
          <p:nvSpPr>
            <p:cNvPr id="10" name="Can 9"/>
            <p:cNvSpPr/>
            <p:nvPr/>
          </p:nvSpPr>
          <p:spPr bwMode="auto">
            <a:xfrm>
              <a:off x="6125318" y="4593467"/>
              <a:ext cx="380751" cy="678866"/>
            </a:xfrm>
            <a:prstGeom prst="ca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11" name="Double Brace 10"/>
          <p:cNvSpPr/>
          <p:nvPr/>
        </p:nvSpPr>
        <p:spPr>
          <a:xfrm>
            <a:off x="8139249" y="3475677"/>
            <a:ext cx="1948853" cy="564777"/>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900" b="1">
                <a:latin typeface="+mj-lt"/>
              </a:rPr>
              <a:t>register | ordersrvc,10.1.2.3:6060</a:t>
            </a:r>
          </a:p>
          <a:p>
            <a:pPr algn="ctr"/>
            <a:r>
              <a:rPr lang="en-US" sz="900" b="1">
                <a:latin typeface="+mj-lt"/>
              </a:rPr>
              <a:t>send-heartbeat</a:t>
            </a:r>
          </a:p>
          <a:p>
            <a:pPr algn="ctr"/>
            <a:r>
              <a:rPr lang="en-US" sz="900" b="1">
                <a:latin typeface="+mj-lt"/>
              </a:rPr>
              <a:t>un-register</a:t>
            </a:r>
          </a:p>
          <a:p>
            <a:pPr algn="ctr"/>
            <a:endParaRPr lang="en-US" sz="900" b="1">
              <a:latin typeface="+mj-lt"/>
            </a:endParaRPr>
          </a:p>
        </p:txBody>
      </p:sp>
      <p:sp>
        <p:nvSpPr>
          <p:cNvPr id="12" name="Double Bracket 11"/>
          <p:cNvSpPr/>
          <p:nvPr/>
        </p:nvSpPr>
        <p:spPr>
          <a:xfrm>
            <a:off x="6602555" y="1749701"/>
            <a:ext cx="1102355" cy="334076"/>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b="1">
                <a:latin typeface="+mj-lt"/>
              </a:rPr>
              <a:t>/</a:t>
            </a:r>
            <a:r>
              <a:rPr lang="en-US" sz="1000" b="1" err="1">
                <a:latin typeface="+mj-lt"/>
              </a:rPr>
              <a:t>ordersrvc</a:t>
            </a:r>
            <a:endParaRPr lang="en-US" sz="1000" b="1">
              <a:latin typeface="+mj-lt"/>
            </a:endParaRPr>
          </a:p>
          <a:p>
            <a:pPr algn="ctr"/>
            <a:r>
              <a:rPr lang="en-US" sz="1000" b="1">
                <a:latin typeface="+mj-lt"/>
              </a:rPr>
              <a:t>10.1.2.3:6060</a:t>
            </a:r>
          </a:p>
        </p:txBody>
      </p:sp>
    </p:spTree>
    <p:extLst>
      <p:ext uri="{BB962C8B-B14F-4D97-AF65-F5344CB8AC3E}">
        <p14:creationId xmlns:p14="http://schemas.microsoft.com/office/powerpoint/2010/main" val="177561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solidFill>
                  <a:schemeClr val="accent3"/>
                </a:solidFill>
              </a:rPr>
              <a:t>3rd Party Registration</a:t>
            </a:r>
            <a:endParaRPr lang="en-US">
              <a:solidFill>
                <a:schemeClr val="tx2">
                  <a:lumMod val="90000"/>
                  <a:lumOff val="10000"/>
                </a:schemeClr>
              </a:solidFill>
            </a:endParaRPr>
          </a:p>
        </p:txBody>
      </p:sp>
      <p:sp>
        <p:nvSpPr>
          <p:cNvPr id="5" name="Text Placeholder 4"/>
          <p:cNvSpPr>
            <a:spLocks noGrp="1"/>
          </p:cNvSpPr>
          <p:nvPr>
            <p:ph type="body" sz="quarter" idx="10"/>
          </p:nvPr>
        </p:nvSpPr>
        <p:spPr>
          <a:xfrm>
            <a:off x="529326" y="2849108"/>
            <a:ext cx="4376460" cy="6020110"/>
          </a:xfrm>
        </p:spPr>
        <p:txBody>
          <a:bodyPr/>
          <a:lstStyle/>
          <a:p>
            <a:r>
              <a:rPr lang="en-US" sz="3600"/>
              <a:t>A 3rd party registrar is responsible for registering and unregistering a service instance with the service registry. </a:t>
            </a:r>
          </a:p>
          <a:p>
            <a:endParaRPr lang="en-US" sz="3600" i="1"/>
          </a:p>
          <a:p>
            <a:endParaRPr lang="en-US" sz="9600" i="1"/>
          </a:p>
          <a:p>
            <a:pPr marL="342834" lvl="1" indent="-342834">
              <a:buFont typeface="Arial" panose="020B0604020202020204" pitchFamily="34" charset="0"/>
              <a:buChar char="•"/>
            </a:pPr>
            <a:endParaRPr lang="en-US" sz="3600"/>
          </a:p>
        </p:txBody>
      </p:sp>
      <p:sp>
        <p:nvSpPr>
          <p:cNvPr id="6" name="Hexagon 5"/>
          <p:cNvSpPr/>
          <p:nvPr/>
        </p:nvSpPr>
        <p:spPr bwMode="auto">
          <a:xfrm>
            <a:off x="5708444" y="2615284"/>
            <a:ext cx="1021952" cy="960594"/>
          </a:xfrm>
          <a:prstGeom prst="hexagon">
            <a:avLst/>
          </a:prstGeom>
          <a:solidFill>
            <a:srgbClr val="44899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714" b="1">
              <a:solidFill>
                <a:schemeClr val="tx1"/>
              </a:solidFill>
              <a:latin typeface="+mj-lt"/>
              <a:ea typeface="Segoe UI" pitchFamily="34" charset="0"/>
              <a:cs typeface="Segoe UI" pitchFamily="34" charset="0"/>
            </a:endParaRPr>
          </a:p>
          <a:p>
            <a:pPr algn="ctr" defTabSz="951028" fontAlgn="base">
              <a:lnSpc>
                <a:spcPct val="90000"/>
              </a:lnSpc>
              <a:spcBef>
                <a:spcPct val="0"/>
              </a:spcBef>
              <a:spcAft>
                <a:spcPct val="0"/>
              </a:spcAft>
            </a:pPr>
            <a:r>
              <a:rPr lang="en-US" sz="714" b="1">
                <a:solidFill>
                  <a:schemeClr val="bg1"/>
                </a:solidFill>
                <a:latin typeface="+mj-lt"/>
                <a:ea typeface="Segoe UI" pitchFamily="34" charset="0"/>
                <a:cs typeface="Segoe UI" pitchFamily="34" charset="0"/>
              </a:rPr>
              <a:t>Order</a:t>
            </a:r>
          </a:p>
          <a:p>
            <a:pPr algn="ctr" defTabSz="951028" fontAlgn="base">
              <a:lnSpc>
                <a:spcPct val="90000"/>
              </a:lnSpc>
              <a:spcBef>
                <a:spcPct val="0"/>
              </a:spcBef>
              <a:spcAft>
                <a:spcPct val="0"/>
              </a:spcAft>
            </a:pPr>
            <a:r>
              <a:rPr lang="en-US" sz="714" b="1">
                <a:solidFill>
                  <a:schemeClr val="bg1"/>
                </a:solidFill>
                <a:latin typeface="+mj-lt"/>
                <a:ea typeface="Segoe UI" pitchFamily="34" charset="0"/>
                <a:cs typeface="Segoe UI" pitchFamily="34" charset="0"/>
              </a:rPr>
              <a:t>#1</a:t>
            </a:r>
            <a:endParaRPr lang="en-US" sz="510" b="1">
              <a:solidFill>
                <a:schemeClr val="bg1"/>
              </a:solidFill>
              <a:latin typeface="+mj-lt"/>
              <a:ea typeface="Segoe UI" pitchFamily="34" charset="0"/>
              <a:cs typeface="Segoe UI" pitchFamily="34" charset="0"/>
            </a:endParaRPr>
          </a:p>
        </p:txBody>
      </p:sp>
      <p:cxnSp>
        <p:nvCxnSpPr>
          <p:cNvPr id="7" name="Straight Arrow Connector 6"/>
          <p:cNvCxnSpPr/>
          <p:nvPr/>
        </p:nvCxnSpPr>
        <p:spPr>
          <a:xfrm flipH="1">
            <a:off x="8335710" y="3348341"/>
            <a:ext cx="1421637" cy="194186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156492" y="5270912"/>
            <a:ext cx="2173340" cy="692380"/>
            <a:chOff x="4375150" y="4593467"/>
            <a:chExt cx="2130919" cy="678866"/>
          </a:xfrm>
        </p:grpSpPr>
        <p:sp>
          <p:nvSpPr>
            <p:cNvPr id="11" name="Cube 10"/>
            <p:cNvSpPr/>
            <p:nvPr/>
          </p:nvSpPr>
          <p:spPr bwMode="auto">
            <a:xfrm>
              <a:off x="4375150" y="4731026"/>
              <a:ext cx="2012398" cy="541307"/>
            </a:xfrm>
            <a:prstGeom prst="cub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020">
                  <a:gradFill>
                    <a:gsLst>
                      <a:gs pos="0">
                        <a:srgbClr val="FFFFFF"/>
                      </a:gs>
                      <a:gs pos="100000">
                        <a:srgbClr val="FFFFFF"/>
                      </a:gs>
                    </a:gsLst>
                    <a:lin ang="5400000" scaled="0"/>
                  </a:gradFill>
                  <a:latin typeface="+mj-lt"/>
                  <a:ea typeface="Segoe UI" pitchFamily="34" charset="0"/>
                  <a:cs typeface="Segoe UI" pitchFamily="34" charset="0"/>
                </a:rPr>
                <a:t>Service Registry </a:t>
              </a:r>
            </a:p>
          </p:txBody>
        </p:sp>
        <p:sp>
          <p:nvSpPr>
            <p:cNvPr id="12" name="Can 11"/>
            <p:cNvSpPr/>
            <p:nvPr/>
          </p:nvSpPr>
          <p:spPr bwMode="auto">
            <a:xfrm>
              <a:off x="6125318" y="4593467"/>
              <a:ext cx="380751" cy="678866"/>
            </a:xfrm>
            <a:prstGeom prst="can">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err="1">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10" name="Double Brace 9"/>
          <p:cNvSpPr/>
          <p:nvPr/>
        </p:nvSpPr>
        <p:spPr>
          <a:xfrm>
            <a:off x="9375013" y="4319274"/>
            <a:ext cx="1987650" cy="576020"/>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918" b="1">
                <a:latin typeface="+mj-lt"/>
              </a:rPr>
              <a:t>register | ordersrvc,10.1.2.3:6060</a:t>
            </a:r>
          </a:p>
          <a:p>
            <a:pPr algn="ctr"/>
            <a:r>
              <a:rPr lang="en-US" sz="918" b="1">
                <a:latin typeface="+mj-lt"/>
              </a:rPr>
              <a:t>send-heartbeat</a:t>
            </a:r>
          </a:p>
          <a:p>
            <a:pPr algn="ctr"/>
            <a:r>
              <a:rPr lang="en-US" sz="918" b="1">
                <a:latin typeface="+mj-lt"/>
              </a:rPr>
              <a:t>un-register</a:t>
            </a:r>
          </a:p>
          <a:p>
            <a:pPr algn="ctr"/>
            <a:endParaRPr lang="en-US" sz="918" b="1">
              <a:latin typeface="+mj-lt"/>
            </a:endParaRPr>
          </a:p>
        </p:txBody>
      </p:sp>
      <p:sp>
        <p:nvSpPr>
          <p:cNvPr id="18" name="Double Bracket 17"/>
          <p:cNvSpPr/>
          <p:nvPr/>
        </p:nvSpPr>
        <p:spPr>
          <a:xfrm>
            <a:off x="5146293" y="2110231"/>
            <a:ext cx="1124300" cy="340727"/>
          </a:xfrm>
          <a:prstGeom prst="bracket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20" b="1">
                <a:latin typeface="+mj-lt"/>
              </a:rPr>
              <a:t>/</a:t>
            </a:r>
            <a:r>
              <a:rPr lang="en-US" sz="1020" b="1" err="1">
                <a:latin typeface="+mj-lt"/>
              </a:rPr>
              <a:t>ordersrvc</a:t>
            </a:r>
            <a:endParaRPr lang="en-US" sz="1020" b="1">
              <a:latin typeface="+mj-lt"/>
            </a:endParaRPr>
          </a:p>
          <a:p>
            <a:pPr algn="ctr"/>
            <a:r>
              <a:rPr lang="en-US" sz="1020" b="1">
                <a:latin typeface="+mj-lt"/>
              </a:rPr>
              <a:t>10.1.2.3:6060</a:t>
            </a:r>
          </a:p>
        </p:txBody>
      </p:sp>
      <p:sp>
        <p:nvSpPr>
          <p:cNvPr id="13" name="Cube 12"/>
          <p:cNvSpPr/>
          <p:nvPr/>
        </p:nvSpPr>
        <p:spPr bwMode="auto">
          <a:xfrm>
            <a:off x="8663004" y="2723635"/>
            <a:ext cx="2385640" cy="552083"/>
          </a:xfrm>
          <a:prstGeom prst="cube">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020">
                <a:gradFill>
                  <a:gsLst>
                    <a:gs pos="0">
                      <a:srgbClr val="FFFFFF"/>
                    </a:gs>
                    <a:gs pos="100000">
                      <a:srgbClr val="FFFFFF"/>
                    </a:gs>
                  </a:gsLst>
                  <a:lin ang="5400000" scaled="0"/>
                </a:gradFill>
                <a:latin typeface="+mj-lt"/>
                <a:ea typeface="Segoe UI" pitchFamily="34" charset="0"/>
                <a:cs typeface="Segoe UI" pitchFamily="34" charset="0"/>
              </a:rPr>
              <a:t>3</a:t>
            </a:r>
            <a:r>
              <a:rPr lang="en-US" sz="1020" baseline="30000">
                <a:gradFill>
                  <a:gsLst>
                    <a:gs pos="0">
                      <a:srgbClr val="FFFFFF"/>
                    </a:gs>
                    <a:gs pos="100000">
                      <a:srgbClr val="FFFFFF"/>
                    </a:gs>
                  </a:gsLst>
                  <a:lin ang="5400000" scaled="0"/>
                </a:gradFill>
                <a:latin typeface="+mj-lt"/>
                <a:ea typeface="Segoe UI" pitchFamily="34" charset="0"/>
                <a:cs typeface="Segoe UI" pitchFamily="34" charset="0"/>
              </a:rPr>
              <a:t>rd</a:t>
            </a:r>
            <a:r>
              <a:rPr lang="en-US" sz="1020">
                <a:gradFill>
                  <a:gsLst>
                    <a:gs pos="0">
                      <a:srgbClr val="FFFFFF"/>
                    </a:gs>
                    <a:gs pos="100000">
                      <a:srgbClr val="FFFFFF"/>
                    </a:gs>
                  </a:gsLst>
                  <a:lin ang="5400000" scaled="0"/>
                </a:gradFill>
                <a:latin typeface="+mj-lt"/>
                <a:ea typeface="Segoe UI" pitchFamily="34" charset="0"/>
                <a:cs typeface="Segoe UI" pitchFamily="34" charset="0"/>
              </a:rPr>
              <a:t> Party Registrar</a:t>
            </a:r>
          </a:p>
        </p:txBody>
      </p:sp>
      <p:cxnSp>
        <p:nvCxnSpPr>
          <p:cNvPr id="14" name="Straight Arrow Connector 13"/>
          <p:cNvCxnSpPr/>
          <p:nvPr/>
        </p:nvCxnSpPr>
        <p:spPr>
          <a:xfrm flipH="1">
            <a:off x="6814092" y="3095581"/>
            <a:ext cx="1763013"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Double Brace 14"/>
          <p:cNvSpPr/>
          <p:nvPr/>
        </p:nvSpPr>
        <p:spPr>
          <a:xfrm>
            <a:off x="6956730" y="2723635"/>
            <a:ext cx="1620375" cy="250946"/>
          </a:xfrm>
          <a:prstGeom prst="bracePair">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18" b="1">
              <a:latin typeface="+mj-lt"/>
            </a:endParaRPr>
          </a:p>
          <a:p>
            <a:pPr algn="ctr"/>
            <a:r>
              <a:rPr lang="en-US" sz="918" b="1">
                <a:latin typeface="+mj-lt"/>
              </a:rPr>
              <a:t>monitoring + health checks </a:t>
            </a:r>
          </a:p>
          <a:p>
            <a:pPr algn="ctr"/>
            <a:endParaRPr lang="en-US" sz="918" b="1">
              <a:latin typeface="+mj-lt"/>
            </a:endParaRPr>
          </a:p>
        </p:txBody>
      </p:sp>
    </p:spTree>
    <p:extLst>
      <p:ext uri="{BB962C8B-B14F-4D97-AF65-F5344CB8AC3E}">
        <p14:creationId xmlns:p14="http://schemas.microsoft.com/office/powerpoint/2010/main" val="12569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Deployment Patterns</a:t>
            </a:r>
          </a:p>
        </p:txBody>
      </p:sp>
      <p:sp>
        <p:nvSpPr>
          <p:cNvPr id="4" name="Text Placeholder 3"/>
          <p:cNvSpPr>
            <a:spLocks noGrp="1"/>
          </p:cNvSpPr>
          <p:nvPr>
            <p:ph type="body" sz="quarter" idx="10"/>
          </p:nvPr>
        </p:nvSpPr>
        <p:spPr>
          <a:xfrm>
            <a:off x="304909" y="1630169"/>
            <a:ext cx="12131565" cy="4401205"/>
          </a:xfrm>
        </p:spPr>
        <p:txBody>
          <a:bodyPr/>
          <a:lstStyle/>
          <a:p>
            <a:r>
              <a:rPr lang="en-US" dirty="0"/>
              <a:t>When Deploying Microservices one must consider following:</a:t>
            </a:r>
          </a:p>
          <a:p>
            <a:pPr lvl="1">
              <a:buFont typeface="Arial" charset="0"/>
              <a:buChar char="•"/>
            </a:pPr>
            <a:r>
              <a:rPr lang="en-US" sz="3200" dirty="0"/>
              <a:t>Each service is independently scalable and deployable </a:t>
            </a:r>
          </a:p>
          <a:p>
            <a:pPr lvl="1">
              <a:buFont typeface="Arial" charset="0"/>
              <a:buChar char="•"/>
            </a:pPr>
            <a:r>
              <a:rPr lang="en-US" sz="3200" dirty="0"/>
              <a:t>Deployment should be automated, fast and reliable</a:t>
            </a:r>
          </a:p>
          <a:p>
            <a:pPr lvl="1">
              <a:buFont typeface="Arial" charset="0"/>
              <a:buChar char="•"/>
            </a:pPr>
            <a:r>
              <a:rPr lang="en-US" sz="3200" dirty="0"/>
              <a:t>Service usage of resources (CPU, memory etc.) should be configurable </a:t>
            </a:r>
          </a:p>
          <a:p>
            <a:pPr lvl="1">
              <a:buFont typeface="Arial" charset="0"/>
              <a:buChar char="•"/>
            </a:pPr>
            <a:r>
              <a:rPr lang="en-US" sz="3200" dirty="0"/>
              <a:t>Scale out by running multiple instances per service </a:t>
            </a:r>
          </a:p>
          <a:p>
            <a:pPr marL="0" lvl="0" indent="0">
              <a:buNone/>
            </a:pPr>
            <a:endParaRPr lang="en-US" dirty="0"/>
          </a:p>
        </p:txBody>
      </p:sp>
    </p:spTree>
    <p:extLst>
      <p:ext uri="{BB962C8B-B14F-4D97-AF65-F5344CB8AC3E}">
        <p14:creationId xmlns:p14="http://schemas.microsoft.com/office/powerpoint/2010/main" val="1173320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Microservices Architecture </a:t>
            </a:r>
          </a:p>
        </p:txBody>
      </p:sp>
      <p:sp>
        <p:nvSpPr>
          <p:cNvPr id="4" name="Text Placeholder 3"/>
          <p:cNvSpPr>
            <a:spLocks noGrp="1"/>
          </p:cNvSpPr>
          <p:nvPr>
            <p:ph type="body" sz="quarter" idx="10"/>
          </p:nvPr>
        </p:nvSpPr>
        <p:spPr>
          <a:xfrm>
            <a:off x="304909" y="1630169"/>
            <a:ext cx="10787633" cy="1791260"/>
          </a:xfrm>
        </p:spPr>
        <p:txBody>
          <a:bodyPr/>
          <a:lstStyle/>
          <a:p>
            <a:pPr lvl="0"/>
            <a:r>
              <a:rPr lang="en-US"/>
              <a:t>Build any app in any language using any stack(OS)</a:t>
            </a:r>
          </a:p>
          <a:p>
            <a:pPr marL="0" lvl="0" indent="0">
              <a:buNone/>
            </a:pPr>
            <a:endParaRPr lang="en-US"/>
          </a:p>
        </p:txBody>
      </p:sp>
    </p:spTree>
    <p:extLst>
      <p:ext uri="{BB962C8B-B14F-4D97-AF65-F5344CB8AC3E}">
        <p14:creationId xmlns:p14="http://schemas.microsoft.com/office/powerpoint/2010/main" val="187162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Multiple Service Instances Per Host </a:t>
            </a:r>
          </a:p>
        </p:txBody>
      </p:sp>
      <p:sp>
        <p:nvSpPr>
          <p:cNvPr id="4" name="Text Placeholder 3"/>
          <p:cNvSpPr>
            <a:spLocks noGrp="1"/>
          </p:cNvSpPr>
          <p:nvPr>
            <p:ph type="body" sz="quarter" idx="10"/>
          </p:nvPr>
        </p:nvSpPr>
        <p:spPr>
          <a:xfrm>
            <a:off x="-46250" y="1932280"/>
            <a:ext cx="5603101" cy="5521512"/>
          </a:xfrm>
        </p:spPr>
        <p:txBody>
          <a:bodyPr/>
          <a:lstStyle/>
          <a:p>
            <a:r>
              <a:rPr lang="en-US" sz="3200"/>
              <a:t>Service instances share same </a:t>
            </a:r>
            <a:r>
              <a:rPr lang="en-US" sz="3200" err="1"/>
              <a:t>vm</a:t>
            </a:r>
            <a:r>
              <a:rPr lang="en-US" sz="3200"/>
              <a:t> (CPU/memory etc.)</a:t>
            </a:r>
          </a:p>
          <a:p>
            <a:r>
              <a:rPr lang="en-US" sz="3200"/>
              <a:t>Hard to achieve isolation unless every service instance run in a separate process</a:t>
            </a:r>
          </a:p>
          <a:p>
            <a:r>
              <a:rPr lang="en-US" sz="3200"/>
              <a:t>Closer to traditional hosting models which means less learning curve for operations</a:t>
            </a:r>
          </a:p>
          <a:p>
            <a:r>
              <a:rPr lang="en-US" sz="3200"/>
              <a:t>Host machines are treated as pets</a:t>
            </a:r>
          </a:p>
          <a:p>
            <a:pPr marL="0" lvl="0" indent="0">
              <a:buNone/>
            </a:pPr>
            <a:endParaRPr lang="en-US"/>
          </a:p>
        </p:txBody>
      </p:sp>
      <p:grpSp>
        <p:nvGrpSpPr>
          <p:cNvPr id="3" name="Group 2"/>
          <p:cNvGrpSpPr/>
          <p:nvPr/>
        </p:nvGrpSpPr>
        <p:grpSpPr>
          <a:xfrm>
            <a:off x="5556852" y="2428974"/>
            <a:ext cx="6607351" cy="3126332"/>
            <a:chOff x="5439506" y="2057399"/>
            <a:chExt cx="6607351" cy="3126332"/>
          </a:xfrm>
        </p:grpSpPr>
        <p:sp>
          <p:nvSpPr>
            <p:cNvPr id="15" name="Rectangle 14"/>
            <p:cNvSpPr/>
            <p:nvPr/>
          </p:nvSpPr>
          <p:spPr bwMode="auto">
            <a:xfrm>
              <a:off x="5439506"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6" name="Bevel 15"/>
            <p:cNvSpPr/>
            <p:nvPr/>
          </p:nvSpPr>
          <p:spPr bwMode="auto">
            <a:xfrm>
              <a:off x="5779474" y="2597528"/>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7" name="Bevel 16"/>
            <p:cNvSpPr/>
            <p:nvPr/>
          </p:nvSpPr>
          <p:spPr bwMode="auto">
            <a:xfrm>
              <a:off x="5779474" y="3652605"/>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8" name="Rectangle 17"/>
            <p:cNvSpPr/>
            <p:nvPr/>
          </p:nvSpPr>
          <p:spPr bwMode="auto">
            <a:xfrm>
              <a:off x="5439506"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sp>
          <p:nvSpPr>
            <p:cNvPr id="19" name="Rectangle 18"/>
            <p:cNvSpPr/>
            <p:nvPr/>
          </p:nvSpPr>
          <p:spPr bwMode="auto">
            <a:xfrm>
              <a:off x="7811197"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20" name="Bevel 19"/>
            <p:cNvSpPr/>
            <p:nvPr/>
          </p:nvSpPr>
          <p:spPr bwMode="auto">
            <a:xfrm>
              <a:off x="8151165" y="2597528"/>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21" name="Bevel 20"/>
            <p:cNvSpPr/>
            <p:nvPr/>
          </p:nvSpPr>
          <p:spPr bwMode="auto">
            <a:xfrm>
              <a:off x="8151165" y="3652605"/>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22" name="Rectangle 21"/>
            <p:cNvSpPr/>
            <p:nvPr/>
          </p:nvSpPr>
          <p:spPr bwMode="auto">
            <a:xfrm>
              <a:off x="7811197"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sp>
          <p:nvSpPr>
            <p:cNvPr id="23" name="Rectangle 22"/>
            <p:cNvSpPr/>
            <p:nvPr/>
          </p:nvSpPr>
          <p:spPr bwMode="auto">
            <a:xfrm>
              <a:off x="10182888"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24" name="Bevel 23"/>
            <p:cNvSpPr/>
            <p:nvPr/>
          </p:nvSpPr>
          <p:spPr bwMode="auto">
            <a:xfrm>
              <a:off x="10522856" y="2597528"/>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#3</a:t>
              </a:r>
            </a:p>
          </p:txBody>
        </p:sp>
        <p:sp>
          <p:nvSpPr>
            <p:cNvPr id="25" name="Bevel 24"/>
            <p:cNvSpPr/>
            <p:nvPr/>
          </p:nvSpPr>
          <p:spPr bwMode="auto">
            <a:xfrm>
              <a:off x="10522856" y="3652605"/>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#3</a:t>
              </a:r>
            </a:p>
          </p:txBody>
        </p:sp>
        <p:sp>
          <p:nvSpPr>
            <p:cNvPr id="26" name="Rectangle 25"/>
            <p:cNvSpPr/>
            <p:nvPr/>
          </p:nvSpPr>
          <p:spPr bwMode="auto">
            <a:xfrm>
              <a:off x="10182888"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grpSp>
    </p:spTree>
    <p:extLst>
      <p:ext uri="{BB962C8B-B14F-4D97-AF65-F5344CB8AC3E}">
        <p14:creationId xmlns:p14="http://schemas.microsoft.com/office/powerpoint/2010/main" val="61169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Single Service Instance Per Host</a:t>
            </a:r>
          </a:p>
        </p:txBody>
      </p:sp>
      <p:sp>
        <p:nvSpPr>
          <p:cNvPr id="4" name="Text Placeholder 3"/>
          <p:cNvSpPr>
            <a:spLocks noGrp="1"/>
          </p:cNvSpPr>
          <p:nvPr>
            <p:ph type="body" sz="quarter" idx="10"/>
          </p:nvPr>
        </p:nvSpPr>
        <p:spPr>
          <a:xfrm>
            <a:off x="33493" y="2136355"/>
            <a:ext cx="5499516" cy="4468916"/>
          </a:xfrm>
        </p:spPr>
        <p:txBody>
          <a:bodyPr/>
          <a:lstStyle/>
          <a:p>
            <a:pPr>
              <a:buFont typeface="Arial" charset="0"/>
              <a:buChar char="•"/>
            </a:pPr>
            <a:r>
              <a:rPr lang="en-US" sz="3200" dirty="0"/>
              <a:t>Service is isolated</a:t>
            </a:r>
          </a:p>
          <a:p>
            <a:pPr>
              <a:buFont typeface="Arial" charset="0"/>
              <a:buChar char="•"/>
            </a:pPr>
            <a:r>
              <a:rPr lang="en-US" sz="3200" dirty="0"/>
              <a:t>Resource usage and dependencies are contained</a:t>
            </a:r>
          </a:p>
          <a:p>
            <a:pPr>
              <a:buFont typeface="Arial" charset="0"/>
              <a:buChar char="•"/>
            </a:pPr>
            <a:r>
              <a:rPr lang="en-US" sz="3200" dirty="0"/>
              <a:t>Less cost efficient than multiple service instances per host pattern</a:t>
            </a:r>
          </a:p>
          <a:p>
            <a:pPr>
              <a:buFont typeface="Arial" charset="0"/>
              <a:buChar char="•"/>
            </a:pPr>
            <a:r>
              <a:rPr lang="en-US" sz="3200" dirty="0"/>
              <a:t>Not that common due to cost of operations and maintenance reasons </a:t>
            </a:r>
          </a:p>
        </p:txBody>
      </p:sp>
      <p:grpSp>
        <p:nvGrpSpPr>
          <p:cNvPr id="3" name="Group 2"/>
          <p:cNvGrpSpPr/>
          <p:nvPr/>
        </p:nvGrpSpPr>
        <p:grpSpPr>
          <a:xfrm>
            <a:off x="5700763" y="2253342"/>
            <a:ext cx="6607351" cy="3126332"/>
            <a:chOff x="5439506" y="2057399"/>
            <a:chExt cx="6607351" cy="3126332"/>
          </a:xfrm>
        </p:grpSpPr>
        <p:sp>
          <p:nvSpPr>
            <p:cNvPr id="5" name="Rectangle 4"/>
            <p:cNvSpPr/>
            <p:nvPr/>
          </p:nvSpPr>
          <p:spPr bwMode="auto">
            <a:xfrm>
              <a:off x="5439506"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 name="Bevel 5"/>
            <p:cNvSpPr/>
            <p:nvPr/>
          </p:nvSpPr>
          <p:spPr bwMode="auto">
            <a:xfrm>
              <a:off x="5779474" y="3024986"/>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7" name="Rectangle 6"/>
            <p:cNvSpPr/>
            <p:nvPr/>
          </p:nvSpPr>
          <p:spPr bwMode="auto">
            <a:xfrm>
              <a:off x="5439506"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sp>
          <p:nvSpPr>
            <p:cNvPr id="8" name="Rectangle 7"/>
            <p:cNvSpPr/>
            <p:nvPr/>
          </p:nvSpPr>
          <p:spPr bwMode="auto">
            <a:xfrm>
              <a:off x="7811197"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9" name="Bevel 8"/>
            <p:cNvSpPr/>
            <p:nvPr/>
          </p:nvSpPr>
          <p:spPr bwMode="auto">
            <a:xfrm>
              <a:off x="8211176" y="3024985"/>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0" name="Rectangle 9"/>
            <p:cNvSpPr/>
            <p:nvPr/>
          </p:nvSpPr>
          <p:spPr bwMode="auto">
            <a:xfrm>
              <a:off x="7811197"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sp>
          <p:nvSpPr>
            <p:cNvPr id="11" name="Rectangle 10"/>
            <p:cNvSpPr/>
            <p:nvPr/>
          </p:nvSpPr>
          <p:spPr bwMode="auto">
            <a:xfrm>
              <a:off x="10182888" y="2057399"/>
              <a:ext cx="1863969" cy="2614246"/>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2" name="Bevel 11"/>
            <p:cNvSpPr/>
            <p:nvPr/>
          </p:nvSpPr>
          <p:spPr bwMode="auto">
            <a:xfrm>
              <a:off x="10524670" y="3024984"/>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13" name="Rectangle 12"/>
            <p:cNvSpPr/>
            <p:nvPr/>
          </p:nvSpPr>
          <p:spPr bwMode="auto">
            <a:xfrm>
              <a:off x="10182888" y="4691362"/>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latin typeface="+mj-lt"/>
                  <a:ea typeface="Segoe UI" pitchFamily="34" charset="0"/>
                  <a:cs typeface="Segoe UI" pitchFamily="34" charset="0"/>
                </a:rPr>
                <a:t>Host (Physical / VM)</a:t>
              </a:r>
            </a:p>
          </p:txBody>
        </p:sp>
      </p:grpSp>
    </p:spTree>
    <p:extLst>
      <p:ext uri="{BB962C8B-B14F-4D97-AF65-F5344CB8AC3E}">
        <p14:creationId xmlns:p14="http://schemas.microsoft.com/office/powerpoint/2010/main" val="28665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Service Instance Per VM</a:t>
            </a:r>
          </a:p>
        </p:txBody>
      </p:sp>
      <p:sp>
        <p:nvSpPr>
          <p:cNvPr id="4" name="Text Placeholder 3"/>
          <p:cNvSpPr>
            <a:spLocks noGrp="1"/>
          </p:cNvSpPr>
          <p:nvPr>
            <p:ph type="body" sz="quarter" idx="10"/>
          </p:nvPr>
        </p:nvSpPr>
        <p:spPr>
          <a:xfrm>
            <a:off x="0" y="1368912"/>
            <a:ext cx="5666532" cy="4493538"/>
          </a:xfrm>
        </p:spPr>
        <p:txBody>
          <a:bodyPr/>
          <a:lstStyle/>
          <a:p>
            <a:pPr>
              <a:buFont typeface="Arial" charset="0"/>
              <a:buChar char="•"/>
            </a:pPr>
            <a:r>
              <a:rPr lang="en-US" sz="2800"/>
              <a:t>Services are deployed as VM Images</a:t>
            </a:r>
          </a:p>
          <a:p>
            <a:pPr>
              <a:buFont typeface="Arial" charset="0"/>
              <a:buChar char="•"/>
            </a:pPr>
            <a:r>
              <a:rPr lang="en-US" sz="2800"/>
              <a:t>High degree of isolation for service instances as they run on a VM</a:t>
            </a:r>
          </a:p>
          <a:p>
            <a:pPr>
              <a:buFont typeface="Arial" charset="0"/>
              <a:buChar char="•"/>
            </a:pPr>
            <a:r>
              <a:rPr lang="en-US" sz="2800"/>
              <a:t>VM allows for CPU and other resource limitations </a:t>
            </a:r>
          </a:p>
          <a:p>
            <a:pPr>
              <a:buFont typeface="Arial" charset="0"/>
              <a:buChar char="•"/>
            </a:pPr>
            <a:r>
              <a:rPr lang="en-US" sz="2800"/>
              <a:t>Services can use VM based optimizations for faster execution </a:t>
            </a:r>
          </a:p>
          <a:p>
            <a:pPr>
              <a:buFont typeface="Arial" charset="0"/>
              <a:buChar char="•"/>
            </a:pPr>
            <a:r>
              <a:rPr lang="en-US" sz="2800"/>
              <a:t>VM takes more time to start/stop compare to containers </a:t>
            </a:r>
          </a:p>
          <a:p>
            <a:pPr>
              <a:buFont typeface="Arial" charset="0"/>
              <a:buChar char="•"/>
            </a:pPr>
            <a:r>
              <a:rPr lang="en-US" sz="2800"/>
              <a:t>VM takes more storage space than containers </a:t>
            </a:r>
          </a:p>
        </p:txBody>
      </p:sp>
      <p:grpSp>
        <p:nvGrpSpPr>
          <p:cNvPr id="14" name="Group 13"/>
          <p:cNvGrpSpPr/>
          <p:nvPr/>
        </p:nvGrpSpPr>
        <p:grpSpPr>
          <a:xfrm>
            <a:off x="5813070" y="2125421"/>
            <a:ext cx="6495047" cy="3904145"/>
            <a:chOff x="5551808" y="1668217"/>
            <a:chExt cx="6495047" cy="3904145"/>
          </a:xfrm>
        </p:grpSpPr>
        <p:sp>
          <p:nvSpPr>
            <p:cNvPr id="15" name="Rectangle 14"/>
            <p:cNvSpPr/>
            <p:nvPr/>
          </p:nvSpPr>
          <p:spPr bwMode="auto">
            <a:xfrm>
              <a:off x="5783103" y="3474694"/>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5783103" y="1869831"/>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p:nvSpPr>
          <p:spPr bwMode="auto">
            <a:xfrm>
              <a:off x="5551808" y="1689893"/>
              <a:ext cx="1863969" cy="3370383"/>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Bevel 17"/>
            <p:cNvSpPr/>
            <p:nvPr/>
          </p:nvSpPr>
          <p:spPr bwMode="auto">
            <a:xfrm>
              <a:off x="5929641" y="2156332"/>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#1</a:t>
              </a:r>
            </a:p>
          </p:txBody>
        </p:sp>
        <p:sp>
          <p:nvSpPr>
            <p:cNvPr id="19" name="Rectangle 18"/>
            <p:cNvSpPr/>
            <p:nvPr/>
          </p:nvSpPr>
          <p:spPr bwMode="auto">
            <a:xfrm>
              <a:off x="5551808" y="5079993"/>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ea typeface="Segoe UI" pitchFamily="34" charset="0"/>
                  <a:cs typeface="Segoe UI" pitchFamily="34" charset="0"/>
                </a:rPr>
                <a:t>Physical Host</a:t>
              </a:r>
            </a:p>
          </p:txBody>
        </p:sp>
        <p:sp>
          <p:nvSpPr>
            <p:cNvPr id="20" name="Bevel 19"/>
            <p:cNvSpPr/>
            <p:nvPr/>
          </p:nvSpPr>
          <p:spPr bwMode="auto">
            <a:xfrm>
              <a:off x="5929641" y="3778178"/>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#2</a:t>
              </a:r>
            </a:p>
          </p:txBody>
        </p:sp>
        <p:sp>
          <p:nvSpPr>
            <p:cNvPr id="21" name="Rectangle 20"/>
            <p:cNvSpPr/>
            <p:nvPr/>
          </p:nvSpPr>
          <p:spPr bwMode="auto">
            <a:xfrm>
              <a:off x="5783103" y="3024555"/>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p:cNvSpPr/>
            <p:nvPr/>
          </p:nvSpPr>
          <p:spPr bwMode="auto">
            <a:xfrm>
              <a:off x="5783103" y="4629418"/>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p:cNvSpPr/>
            <p:nvPr/>
          </p:nvSpPr>
          <p:spPr bwMode="auto">
            <a:xfrm>
              <a:off x="8098642" y="3474694"/>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p:cNvSpPr/>
            <p:nvPr/>
          </p:nvSpPr>
          <p:spPr bwMode="auto">
            <a:xfrm>
              <a:off x="8098642" y="1869831"/>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p:cNvSpPr/>
            <p:nvPr/>
          </p:nvSpPr>
          <p:spPr bwMode="auto">
            <a:xfrm>
              <a:off x="7867347" y="1689893"/>
              <a:ext cx="1863969" cy="3370383"/>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Bevel 25"/>
            <p:cNvSpPr/>
            <p:nvPr/>
          </p:nvSpPr>
          <p:spPr bwMode="auto">
            <a:xfrm>
              <a:off x="8245180" y="2156332"/>
              <a:ext cx="1184032" cy="679071"/>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order</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#3</a:t>
              </a:r>
            </a:p>
          </p:txBody>
        </p:sp>
        <p:sp>
          <p:nvSpPr>
            <p:cNvPr id="27" name="Rectangle 26"/>
            <p:cNvSpPr/>
            <p:nvPr/>
          </p:nvSpPr>
          <p:spPr bwMode="auto">
            <a:xfrm>
              <a:off x="7867347" y="5079993"/>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ea typeface="Segoe UI" pitchFamily="34" charset="0"/>
                  <a:cs typeface="Segoe UI" pitchFamily="34" charset="0"/>
                </a:rPr>
                <a:t>Physical Host</a:t>
              </a:r>
            </a:p>
          </p:txBody>
        </p:sp>
        <p:sp>
          <p:nvSpPr>
            <p:cNvPr id="28" name="Bevel 27"/>
            <p:cNvSpPr/>
            <p:nvPr/>
          </p:nvSpPr>
          <p:spPr bwMode="auto">
            <a:xfrm>
              <a:off x="8245180" y="3778178"/>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#1</a:t>
              </a:r>
            </a:p>
          </p:txBody>
        </p:sp>
        <p:sp>
          <p:nvSpPr>
            <p:cNvPr id="29" name="Rectangle 28"/>
            <p:cNvSpPr/>
            <p:nvPr/>
          </p:nvSpPr>
          <p:spPr bwMode="auto">
            <a:xfrm>
              <a:off x="8098642" y="3024555"/>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p:nvSpPr>
          <p:spPr bwMode="auto">
            <a:xfrm>
              <a:off x="8098642" y="4629418"/>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10414181" y="3453018"/>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p:nvSpPr>
          <p:spPr bwMode="auto">
            <a:xfrm>
              <a:off x="10414181" y="1848155"/>
              <a:ext cx="1477108" cy="1154724"/>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p:nvSpPr>
          <p:spPr bwMode="auto">
            <a:xfrm>
              <a:off x="10182886" y="1668217"/>
              <a:ext cx="1863969" cy="3370383"/>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4" name="Bevel 33"/>
            <p:cNvSpPr/>
            <p:nvPr/>
          </p:nvSpPr>
          <p:spPr bwMode="auto">
            <a:xfrm>
              <a:off x="10560719" y="2134656"/>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#2</a:t>
              </a:r>
            </a:p>
          </p:txBody>
        </p:sp>
        <p:sp>
          <p:nvSpPr>
            <p:cNvPr id="35" name="Rectangle 34"/>
            <p:cNvSpPr/>
            <p:nvPr/>
          </p:nvSpPr>
          <p:spPr bwMode="auto">
            <a:xfrm>
              <a:off x="10182886" y="5058317"/>
              <a:ext cx="1863969"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b="1">
                  <a:gradFill>
                    <a:gsLst>
                      <a:gs pos="0">
                        <a:srgbClr val="FFFFFF"/>
                      </a:gs>
                      <a:gs pos="100000">
                        <a:srgbClr val="FFFFFF"/>
                      </a:gs>
                    </a:gsLst>
                    <a:lin ang="5400000" scaled="0"/>
                  </a:gradFill>
                  <a:ea typeface="Segoe UI" pitchFamily="34" charset="0"/>
                  <a:cs typeface="Segoe UI" pitchFamily="34" charset="0"/>
                </a:rPr>
                <a:t>Physical Host</a:t>
              </a:r>
            </a:p>
          </p:txBody>
        </p:sp>
        <p:sp>
          <p:nvSpPr>
            <p:cNvPr id="36" name="Bevel 35"/>
            <p:cNvSpPr/>
            <p:nvPr/>
          </p:nvSpPr>
          <p:spPr bwMode="auto">
            <a:xfrm>
              <a:off x="10560719" y="3756502"/>
              <a:ext cx="1184032" cy="679071"/>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product</a:t>
              </a:r>
            </a:p>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#3</a:t>
              </a:r>
            </a:p>
          </p:txBody>
        </p:sp>
        <p:sp>
          <p:nvSpPr>
            <p:cNvPr id="37" name="Rectangle 36"/>
            <p:cNvSpPr/>
            <p:nvPr/>
          </p:nvSpPr>
          <p:spPr bwMode="auto">
            <a:xfrm>
              <a:off x="10414181" y="3002879"/>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p:nvSpPr>
          <p:spPr bwMode="auto">
            <a:xfrm>
              <a:off x="10414181" y="4607742"/>
              <a:ext cx="1477108"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50">
                  <a:gradFill>
                    <a:gsLst>
                      <a:gs pos="0">
                        <a:srgbClr val="FFFFFF"/>
                      </a:gs>
                      <a:gs pos="100000">
                        <a:srgbClr val="FFFFFF"/>
                      </a:gs>
                    </a:gsLst>
                    <a:lin ang="5400000" scaled="0"/>
                  </a:gradFill>
                  <a:ea typeface="Segoe UI" pitchFamily="34" charset="0"/>
                  <a:cs typeface="Segoe UI" pitchFamily="34" charset="0"/>
                </a:rPr>
                <a:t>VM</a:t>
              </a:r>
            </a:p>
            <a:p>
              <a:pPr algn="ctr" defTabSz="932472" fontAlgn="base">
                <a:lnSpc>
                  <a:spcPct val="90000"/>
                </a:lnSpc>
                <a:spcBef>
                  <a:spcPct val="0"/>
                </a:spcBef>
                <a:spcAft>
                  <a:spcPct val="0"/>
                </a:spcAft>
              </a:pPr>
              <a:endParaRPr lang="en-US" sz="11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094341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Service Instance Per Container</a:t>
            </a:r>
          </a:p>
        </p:txBody>
      </p:sp>
      <p:sp>
        <p:nvSpPr>
          <p:cNvPr id="4" name="Text Placeholder 3"/>
          <p:cNvSpPr>
            <a:spLocks noGrp="1"/>
          </p:cNvSpPr>
          <p:nvPr>
            <p:ph type="body" sz="quarter" idx="10"/>
          </p:nvPr>
        </p:nvSpPr>
        <p:spPr>
          <a:xfrm>
            <a:off x="130628" y="1570067"/>
            <a:ext cx="5666532" cy="5355312"/>
          </a:xfrm>
        </p:spPr>
        <p:txBody>
          <a:bodyPr/>
          <a:lstStyle/>
          <a:p>
            <a:r>
              <a:rPr lang="en-US" sz="2800" dirty="0"/>
              <a:t>Services are deployed as Container Image</a:t>
            </a:r>
          </a:p>
          <a:p>
            <a:r>
              <a:rPr lang="en-US" sz="2800" dirty="0"/>
              <a:t>Containers are magnitude faster than VMs </a:t>
            </a:r>
          </a:p>
          <a:p>
            <a:r>
              <a:rPr lang="en-US" sz="2800" dirty="0"/>
              <a:t> Allow higher degree of scalability in comparison to VMs</a:t>
            </a:r>
          </a:p>
          <a:p>
            <a:r>
              <a:rPr lang="en-US" sz="2800" dirty="0"/>
              <a:t> Single VM multiple containers provide cost savings </a:t>
            </a:r>
          </a:p>
          <a:p>
            <a:r>
              <a:rPr lang="en-US" sz="2800" dirty="0"/>
              <a:t>Containers use less storage and memory than VMs  </a:t>
            </a:r>
          </a:p>
          <a:p>
            <a:r>
              <a:rPr lang="en-US" sz="2800" dirty="0"/>
              <a:t>Containers are state-less by default </a:t>
            </a:r>
          </a:p>
          <a:p>
            <a:pPr marL="0" indent="0">
              <a:buNone/>
            </a:pPr>
            <a:endParaRPr lang="en-US" sz="2800" dirty="0"/>
          </a:p>
        </p:txBody>
      </p:sp>
      <p:grpSp>
        <p:nvGrpSpPr>
          <p:cNvPr id="39" name="Group 38"/>
          <p:cNvGrpSpPr/>
          <p:nvPr/>
        </p:nvGrpSpPr>
        <p:grpSpPr>
          <a:xfrm>
            <a:off x="6560237" y="2350147"/>
            <a:ext cx="5408023" cy="3491227"/>
            <a:chOff x="5778977" y="1680676"/>
            <a:chExt cx="5408023" cy="3491227"/>
          </a:xfrm>
        </p:grpSpPr>
        <p:sp>
          <p:nvSpPr>
            <p:cNvPr id="40" name="Rectangle 39"/>
            <p:cNvSpPr/>
            <p:nvPr/>
          </p:nvSpPr>
          <p:spPr bwMode="auto">
            <a:xfrm>
              <a:off x="8702147" y="3239993"/>
              <a:ext cx="2484853" cy="948041"/>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1" name="Rectangle 40"/>
            <p:cNvSpPr/>
            <p:nvPr/>
          </p:nvSpPr>
          <p:spPr bwMode="auto">
            <a:xfrm>
              <a:off x="5783101" y="3239993"/>
              <a:ext cx="2484853" cy="948041"/>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2" name="Rectangle 41"/>
            <p:cNvSpPr/>
            <p:nvPr/>
          </p:nvSpPr>
          <p:spPr bwMode="auto">
            <a:xfrm>
              <a:off x="5783101" y="1888944"/>
              <a:ext cx="2484853" cy="948041"/>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43" name="Rectangle 42"/>
            <p:cNvSpPr/>
            <p:nvPr/>
          </p:nvSpPr>
          <p:spPr bwMode="auto">
            <a:xfrm>
              <a:off x="5778978" y="1680676"/>
              <a:ext cx="2488975" cy="2985110"/>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800" err="1">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44" name="Group 43"/>
            <p:cNvGrpSpPr/>
            <p:nvPr/>
          </p:nvGrpSpPr>
          <p:grpSpPr>
            <a:xfrm>
              <a:off x="5840260" y="1943742"/>
              <a:ext cx="1158417" cy="741278"/>
              <a:chOff x="6521657" y="289191"/>
              <a:chExt cx="937110" cy="834057"/>
            </a:xfrm>
          </p:grpSpPr>
          <p:sp>
            <p:nvSpPr>
              <p:cNvPr id="74" name="Rectangle 73"/>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5" name="Bevel 74"/>
              <p:cNvSpPr/>
              <p:nvPr/>
            </p:nvSpPr>
            <p:spPr bwMode="auto">
              <a:xfrm>
                <a:off x="6617514" y="656492"/>
                <a:ext cx="724302" cy="391654"/>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order</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45" name="Rectangle 44"/>
            <p:cNvSpPr/>
            <p:nvPr/>
          </p:nvSpPr>
          <p:spPr bwMode="auto">
            <a:xfrm>
              <a:off x="5778977" y="4679534"/>
              <a:ext cx="2488975"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b="1">
                  <a:gradFill>
                    <a:gsLst>
                      <a:gs pos="0">
                        <a:srgbClr val="FFFFFF"/>
                      </a:gs>
                      <a:gs pos="100000">
                        <a:srgbClr val="FFFFFF"/>
                      </a:gs>
                    </a:gsLst>
                    <a:lin ang="5400000" scaled="0"/>
                  </a:gradFill>
                  <a:latin typeface="+mj-lt"/>
                  <a:ea typeface="Segoe UI" pitchFamily="34" charset="0"/>
                  <a:cs typeface="Segoe UI" pitchFamily="34" charset="0"/>
                </a:rPr>
                <a:t>Physical Host</a:t>
              </a:r>
            </a:p>
          </p:txBody>
        </p:sp>
        <p:sp>
          <p:nvSpPr>
            <p:cNvPr id="46" name="Rectangle 45"/>
            <p:cNvSpPr/>
            <p:nvPr/>
          </p:nvSpPr>
          <p:spPr bwMode="auto">
            <a:xfrm>
              <a:off x="5783101" y="2836985"/>
              <a:ext cx="2484853"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a:gradFill>
                    <a:gsLst>
                      <a:gs pos="0">
                        <a:srgbClr val="FFFFFF"/>
                      </a:gs>
                      <a:gs pos="100000">
                        <a:srgbClr val="FFFFFF"/>
                      </a:gs>
                    </a:gsLst>
                    <a:lin ang="5400000" scaled="0"/>
                  </a:gradFill>
                  <a:latin typeface="+mj-lt"/>
                  <a:ea typeface="Segoe UI" pitchFamily="34" charset="0"/>
                  <a:cs typeface="Segoe UI" pitchFamily="34" charset="0"/>
                </a:rPr>
                <a:t>VM</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47" name="Group 46"/>
            <p:cNvGrpSpPr/>
            <p:nvPr/>
          </p:nvGrpSpPr>
          <p:grpSpPr>
            <a:xfrm>
              <a:off x="7054107" y="1943742"/>
              <a:ext cx="1158417" cy="741278"/>
              <a:chOff x="6521657" y="289191"/>
              <a:chExt cx="937110" cy="834057"/>
            </a:xfrm>
          </p:grpSpPr>
          <p:sp>
            <p:nvSpPr>
              <p:cNvPr id="72" name="Rectangle 71"/>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3" name="Bevel 72"/>
              <p:cNvSpPr/>
              <p:nvPr/>
            </p:nvSpPr>
            <p:spPr bwMode="auto">
              <a:xfrm>
                <a:off x="6617514" y="656492"/>
                <a:ext cx="724302" cy="391654"/>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order</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48" name="Group 47"/>
            <p:cNvGrpSpPr/>
            <p:nvPr/>
          </p:nvGrpSpPr>
          <p:grpSpPr>
            <a:xfrm>
              <a:off x="5840260" y="3294791"/>
              <a:ext cx="1158417" cy="741278"/>
              <a:chOff x="6521657" y="289191"/>
              <a:chExt cx="937110" cy="834057"/>
            </a:xfrm>
          </p:grpSpPr>
          <p:sp>
            <p:nvSpPr>
              <p:cNvPr id="70" name="Rectangle 69"/>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1" name="Bevel 70"/>
              <p:cNvSpPr/>
              <p:nvPr/>
            </p:nvSpPr>
            <p:spPr bwMode="auto">
              <a:xfrm>
                <a:off x="6617514" y="656492"/>
                <a:ext cx="724302" cy="391654"/>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order</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49" name="Rectangle 48"/>
            <p:cNvSpPr/>
            <p:nvPr/>
          </p:nvSpPr>
          <p:spPr bwMode="auto">
            <a:xfrm>
              <a:off x="5783101" y="4188034"/>
              <a:ext cx="2484853"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a:gradFill>
                    <a:gsLst>
                      <a:gs pos="0">
                        <a:srgbClr val="FFFFFF"/>
                      </a:gs>
                      <a:gs pos="100000">
                        <a:srgbClr val="FFFFFF"/>
                      </a:gs>
                    </a:gsLst>
                    <a:lin ang="5400000" scaled="0"/>
                  </a:gradFill>
                  <a:latin typeface="+mj-lt"/>
                  <a:ea typeface="Segoe UI" pitchFamily="34" charset="0"/>
                  <a:cs typeface="Segoe UI" pitchFamily="34" charset="0"/>
                </a:rPr>
                <a:t>VM</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50" name="Group 49"/>
            <p:cNvGrpSpPr/>
            <p:nvPr/>
          </p:nvGrpSpPr>
          <p:grpSpPr>
            <a:xfrm>
              <a:off x="7054107" y="3294791"/>
              <a:ext cx="1158417" cy="741278"/>
              <a:chOff x="6521657" y="289191"/>
              <a:chExt cx="937110" cy="834057"/>
            </a:xfrm>
          </p:grpSpPr>
          <p:sp>
            <p:nvSpPr>
              <p:cNvPr id="68" name="Rectangle 67"/>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9" name="Bevel 68"/>
              <p:cNvSpPr/>
              <p:nvPr/>
            </p:nvSpPr>
            <p:spPr bwMode="auto">
              <a:xfrm>
                <a:off x="6617514" y="656492"/>
                <a:ext cx="724302" cy="391654"/>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product</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51" name="Rectangle 50"/>
            <p:cNvSpPr/>
            <p:nvPr/>
          </p:nvSpPr>
          <p:spPr bwMode="auto">
            <a:xfrm>
              <a:off x="8702147" y="1888944"/>
              <a:ext cx="2484853" cy="948041"/>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52" name="Rectangle 51"/>
            <p:cNvSpPr/>
            <p:nvPr/>
          </p:nvSpPr>
          <p:spPr bwMode="auto">
            <a:xfrm>
              <a:off x="8698024" y="1680676"/>
              <a:ext cx="2488975" cy="2985110"/>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800" err="1">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53" name="Group 52"/>
            <p:cNvGrpSpPr/>
            <p:nvPr/>
          </p:nvGrpSpPr>
          <p:grpSpPr>
            <a:xfrm>
              <a:off x="8759306" y="1943742"/>
              <a:ext cx="1158417" cy="741278"/>
              <a:chOff x="6521657" y="289191"/>
              <a:chExt cx="937110" cy="834057"/>
            </a:xfrm>
          </p:grpSpPr>
          <p:sp>
            <p:nvSpPr>
              <p:cNvPr id="66" name="Rectangle 65"/>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7" name="Bevel 66"/>
              <p:cNvSpPr/>
              <p:nvPr/>
            </p:nvSpPr>
            <p:spPr bwMode="auto">
              <a:xfrm>
                <a:off x="6617514" y="656492"/>
                <a:ext cx="724302" cy="391654"/>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order</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54" name="Rectangle 53"/>
            <p:cNvSpPr/>
            <p:nvPr/>
          </p:nvSpPr>
          <p:spPr bwMode="auto">
            <a:xfrm>
              <a:off x="8698023" y="4679534"/>
              <a:ext cx="2488975" cy="492369"/>
            </a:xfrm>
            <a:prstGeom prst="rect">
              <a:avLst/>
            </a:prstGeom>
            <a:solidFill>
              <a:srgbClr val="44899C">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b="1">
                  <a:gradFill>
                    <a:gsLst>
                      <a:gs pos="0">
                        <a:srgbClr val="FFFFFF"/>
                      </a:gs>
                      <a:gs pos="100000">
                        <a:srgbClr val="FFFFFF"/>
                      </a:gs>
                    </a:gsLst>
                    <a:lin ang="5400000" scaled="0"/>
                  </a:gradFill>
                  <a:latin typeface="+mj-lt"/>
                  <a:ea typeface="Segoe UI" pitchFamily="34" charset="0"/>
                  <a:cs typeface="Segoe UI" pitchFamily="34" charset="0"/>
                </a:rPr>
                <a:t>Physical Host</a:t>
              </a:r>
            </a:p>
          </p:txBody>
        </p:sp>
        <p:sp>
          <p:nvSpPr>
            <p:cNvPr id="55" name="Rectangle 54"/>
            <p:cNvSpPr/>
            <p:nvPr/>
          </p:nvSpPr>
          <p:spPr bwMode="auto">
            <a:xfrm>
              <a:off x="8702147" y="2836985"/>
              <a:ext cx="2484853"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a:gradFill>
                    <a:gsLst>
                      <a:gs pos="0">
                        <a:srgbClr val="FFFFFF"/>
                      </a:gs>
                      <a:gs pos="100000">
                        <a:srgbClr val="FFFFFF"/>
                      </a:gs>
                    </a:gsLst>
                    <a:lin ang="5400000" scaled="0"/>
                  </a:gradFill>
                  <a:latin typeface="+mj-lt"/>
                  <a:ea typeface="Segoe UI" pitchFamily="34" charset="0"/>
                  <a:cs typeface="Segoe UI" pitchFamily="34" charset="0"/>
                </a:rPr>
                <a:t>VM</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56" name="Group 55"/>
            <p:cNvGrpSpPr/>
            <p:nvPr/>
          </p:nvGrpSpPr>
          <p:grpSpPr>
            <a:xfrm>
              <a:off x="9973153" y="1943742"/>
              <a:ext cx="1158417" cy="741278"/>
              <a:chOff x="6521657" y="289191"/>
              <a:chExt cx="937110" cy="834057"/>
            </a:xfrm>
          </p:grpSpPr>
          <p:sp>
            <p:nvSpPr>
              <p:cNvPr id="64" name="Rectangle 63"/>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5" name="Bevel 64"/>
              <p:cNvSpPr/>
              <p:nvPr/>
            </p:nvSpPr>
            <p:spPr bwMode="auto">
              <a:xfrm>
                <a:off x="6617514" y="656492"/>
                <a:ext cx="724302" cy="391654"/>
              </a:xfrm>
              <a:prstGeom prst="bevel">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order</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57" name="Group 56"/>
            <p:cNvGrpSpPr/>
            <p:nvPr/>
          </p:nvGrpSpPr>
          <p:grpSpPr>
            <a:xfrm>
              <a:off x="8759306" y="3294791"/>
              <a:ext cx="1158417" cy="741278"/>
              <a:chOff x="6521657" y="289191"/>
              <a:chExt cx="937110" cy="834057"/>
            </a:xfrm>
          </p:grpSpPr>
          <p:sp>
            <p:nvSpPr>
              <p:cNvPr id="62" name="Rectangle 61"/>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3" name="Bevel 62"/>
              <p:cNvSpPr/>
              <p:nvPr/>
            </p:nvSpPr>
            <p:spPr bwMode="auto">
              <a:xfrm>
                <a:off x="6617514" y="656492"/>
                <a:ext cx="724302" cy="391654"/>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product</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58" name="Rectangle 57"/>
            <p:cNvSpPr/>
            <p:nvPr/>
          </p:nvSpPr>
          <p:spPr bwMode="auto">
            <a:xfrm>
              <a:off x="8702147" y="4188034"/>
              <a:ext cx="2484853" cy="339535"/>
            </a:xfrm>
            <a:prstGeom prst="rect">
              <a:avLst/>
            </a:prstGeom>
            <a:pattFill prst="pct90">
              <a:fgClr>
                <a:srgbClr val="44899C"/>
              </a:fgClr>
              <a:bgClr>
                <a:schemeClr val="bg1"/>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a:gradFill>
                    <a:gsLst>
                      <a:gs pos="0">
                        <a:srgbClr val="FFFFFF"/>
                      </a:gs>
                      <a:gs pos="100000">
                        <a:srgbClr val="FFFFFF"/>
                      </a:gs>
                    </a:gsLst>
                    <a:lin ang="5400000" scaled="0"/>
                  </a:gradFill>
                  <a:latin typeface="+mj-lt"/>
                  <a:ea typeface="Segoe UI" pitchFamily="34" charset="0"/>
                  <a:cs typeface="Segoe UI" pitchFamily="34" charset="0"/>
                </a:rPr>
                <a:t>VM</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59" name="Group 58"/>
            <p:cNvGrpSpPr/>
            <p:nvPr/>
          </p:nvGrpSpPr>
          <p:grpSpPr>
            <a:xfrm>
              <a:off x="9973153" y="3294791"/>
              <a:ext cx="1158417" cy="741278"/>
              <a:chOff x="6521657" y="289191"/>
              <a:chExt cx="937110" cy="834057"/>
            </a:xfrm>
          </p:grpSpPr>
          <p:sp>
            <p:nvSpPr>
              <p:cNvPr id="60" name="Rectangle 59"/>
              <p:cNvSpPr/>
              <p:nvPr/>
            </p:nvSpPr>
            <p:spPr bwMode="auto">
              <a:xfrm>
                <a:off x="6521657" y="289191"/>
                <a:ext cx="937110" cy="834057"/>
              </a:xfrm>
              <a:prstGeom prst="rect">
                <a:avLst/>
              </a:prstGeom>
              <a:solidFill>
                <a:schemeClr val="tx1">
                  <a:lumMod val="75000"/>
                  <a:alpha val="6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000">
                    <a:gradFill>
                      <a:gsLst>
                        <a:gs pos="0">
                          <a:srgbClr val="FFFFFF"/>
                        </a:gs>
                        <a:gs pos="100000">
                          <a:srgbClr val="FFFFFF"/>
                        </a:gs>
                      </a:gsLst>
                      <a:lin ang="5400000" scaled="0"/>
                    </a:gradFill>
                    <a:latin typeface="+mj-lt"/>
                    <a:ea typeface="Segoe UI" pitchFamily="34" charset="0"/>
                    <a:cs typeface="Segoe UI" pitchFamily="34" charset="0"/>
                  </a:rPr>
                  <a:t>Container</a:t>
                </a:r>
              </a:p>
              <a:p>
                <a:pPr algn="ctr" defTabSz="932472" fontAlgn="base">
                  <a:lnSpc>
                    <a:spcPct val="90000"/>
                  </a:lnSpc>
                  <a:spcBef>
                    <a:spcPct val="0"/>
                  </a:spcBef>
                  <a:spcAft>
                    <a:spcPct val="0"/>
                  </a:spcAft>
                </a:pPr>
                <a:endParaRPr lang="en-US" sz="120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1" name="Bevel 60"/>
              <p:cNvSpPr/>
              <p:nvPr/>
            </p:nvSpPr>
            <p:spPr bwMode="auto">
              <a:xfrm>
                <a:off x="6617514" y="656492"/>
                <a:ext cx="724302" cy="391654"/>
              </a:xfrm>
              <a:prstGeom prst="bevel">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800">
                    <a:gradFill>
                      <a:gsLst>
                        <a:gs pos="0">
                          <a:srgbClr val="FFFFFF"/>
                        </a:gs>
                        <a:gs pos="100000">
                          <a:srgbClr val="FFFFFF"/>
                        </a:gs>
                      </a:gsLst>
                      <a:lin ang="5400000" scaled="0"/>
                    </a:gradFill>
                    <a:latin typeface="+mj-lt"/>
                    <a:ea typeface="Segoe UI" pitchFamily="34" charset="0"/>
                    <a:cs typeface="Segoe UI" pitchFamily="34" charset="0"/>
                  </a:rPr>
                  <a:t>product</a:t>
                </a:r>
                <a:endParaRPr lang="en-US" sz="700">
                  <a:gradFill>
                    <a:gsLst>
                      <a:gs pos="0">
                        <a:srgbClr val="FFFFFF"/>
                      </a:gs>
                      <a:gs pos="100000">
                        <a:srgbClr val="FFFFFF"/>
                      </a:gs>
                    </a:gsLst>
                    <a:lin ang="5400000" scaled="0"/>
                  </a:gradFill>
                  <a:latin typeface="+mj-lt"/>
                  <a:ea typeface="Segoe UI" pitchFamily="34" charset="0"/>
                  <a:cs typeface="Segoe UI" pitchFamily="34" charset="0"/>
                </a:endParaRPr>
              </a:p>
              <a:p>
                <a:pPr algn="ctr" defTabSz="932472" fontAlgn="base">
                  <a:lnSpc>
                    <a:spcPct val="90000"/>
                  </a:lnSpc>
                  <a:spcBef>
                    <a:spcPct val="0"/>
                  </a:spcBef>
                  <a:spcAft>
                    <a:spcPct val="0"/>
                  </a:spcAft>
                </a:pPr>
                <a:endParaRPr lang="en-US" sz="700">
                  <a:gradFill>
                    <a:gsLst>
                      <a:gs pos="0">
                        <a:srgbClr val="FFFFFF"/>
                      </a:gs>
                      <a:gs pos="100000">
                        <a:srgbClr val="FFFFFF"/>
                      </a:gs>
                    </a:gsLst>
                    <a:lin ang="5400000" scaled="0"/>
                  </a:gradFill>
                  <a:latin typeface="+mj-lt"/>
                  <a:ea typeface="Segoe UI" pitchFamily="34" charset="0"/>
                  <a:cs typeface="Segoe UI" pitchFamily="34" charset="0"/>
                </a:endParaRPr>
              </a:p>
            </p:txBody>
          </p:sp>
        </p:grpSp>
      </p:grpSp>
    </p:spTree>
    <p:extLst>
      <p:ext uri="{BB962C8B-B14F-4D97-AF65-F5344CB8AC3E}">
        <p14:creationId xmlns:p14="http://schemas.microsoft.com/office/powerpoint/2010/main" val="948117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 Design Patterns Relationship</a:t>
            </a:r>
          </a:p>
        </p:txBody>
      </p:sp>
      <p:pic>
        <p:nvPicPr>
          <p:cNvPr id="76" name="Picture 75" descr="Microservices design pattern&#10;">
            <a:extLst>
              <a:ext uri="{FF2B5EF4-FFF2-40B4-BE49-F238E27FC236}">
                <a16:creationId xmlns:a16="http://schemas.microsoft.com/office/drawing/2014/main" id="{A86C238F-7493-4A4A-ACCF-766E86210657}"/>
              </a:ext>
            </a:extLst>
          </p:cNvPr>
          <p:cNvPicPr>
            <a:picLocks noChangeAspect="1"/>
          </p:cNvPicPr>
          <p:nvPr/>
        </p:nvPicPr>
        <p:blipFill>
          <a:blip r:embed="rId3"/>
          <a:stretch>
            <a:fillRect/>
          </a:stretch>
        </p:blipFill>
        <p:spPr>
          <a:xfrm>
            <a:off x="2243814" y="1212849"/>
            <a:ext cx="7948845" cy="5590661"/>
          </a:xfrm>
          <a:prstGeom prst="rect">
            <a:avLst/>
          </a:prstGeom>
        </p:spPr>
      </p:pic>
    </p:spTree>
    <p:extLst>
      <p:ext uri="{BB962C8B-B14F-4D97-AF65-F5344CB8AC3E}">
        <p14:creationId xmlns:p14="http://schemas.microsoft.com/office/powerpoint/2010/main" val="111157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70574" y="2033911"/>
            <a:ext cx="9456014" cy="917575"/>
          </a:xfrm>
        </p:spPr>
        <p:txBody>
          <a:bodyPr/>
          <a:lstStyle/>
          <a:p>
            <a:pPr algn="ctr"/>
            <a:r>
              <a:rPr lang="en-US" sz="6600" dirty="0"/>
              <a:t>Microservices </a:t>
            </a:r>
            <a:br>
              <a:rPr lang="en-US" sz="6600" dirty="0"/>
            </a:br>
            <a:r>
              <a:rPr lang="en-US" sz="6600" dirty="0"/>
              <a:t>Design Patterns in </a:t>
            </a:r>
            <a:br>
              <a:rPr lang="en-US" sz="6600" dirty="0"/>
            </a:br>
            <a:r>
              <a:rPr lang="en-US" sz="6600" dirty="0"/>
              <a:t>Practice</a:t>
            </a:r>
          </a:p>
        </p:txBody>
      </p:sp>
    </p:spTree>
    <p:extLst>
      <p:ext uri="{BB962C8B-B14F-4D97-AF65-F5344CB8AC3E}">
        <p14:creationId xmlns:p14="http://schemas.microsoft.com/office/powerpoint/2010/main" val="103877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ounded Rectangle 66"/>
          <p:cNvSpPr/>
          <p:nvPr/>
        </p:nvSpPr>
        <p:spPr bwMode="auto">
          <a:xfrm>
            <a:off x="1570037" y="3344862"/>
            <a:ext cx="2334307" cy="777059"/>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9" name="Rounded Rectangle 68"/>
          <p:cNvSpPr/>
          <p:nvPr/>
        </p:nvSpPr>
        <p:spPr bwMode="auto">
          <a:xfrm>
            <a:off x="1570037" y="4204198"/>
            <a:ext cx="2334307" cy="777059"/>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0" name="Rounded Rectangle 69"/>
          <p:cNvSpPr/>
          <p:nvPr/>
        </p:nvSpPr>
        <p:spPr bwMode="auto">
          <a:xfrm>
            <a:off x="1570037" y="5063533"/>
            <a:ext cx="2334307" cy="777059"/>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5" name="Oval 64"/>
          <p:cNvSpPr/>
          <p:nvPr/>
        </p:nvSpPr>
        <p:spPr bwMode="auto">
          <a:xfrm>
            <a:off x="7588881" y="3554248"/>
            <a:ext cx="3718244" cy="2888985"/>
          </a:xfrm>
          <a:prstGeom prst="ellipse">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59" name="Rounded Rectangle 58"/>
          <p:cNvSpPr/>
          <p:nvPr/>
        </p:nvSpPr>
        <p:spPr bwMode="auto">
          <a:xfrm>
            <a:off x="6883825" y="4044031"/>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0" name="Rounded Rectangle 59"/>
          <p:cNvSpPr/>
          <p:nvPr/>
        </p:nvSpPr>
        <p:spPr bwMode="auto">
          <a:xfrm>
            <a:off x="8490255" y="3192462"/>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1" name="Rounded Rectangle 60"/>
          <p:cNvSpPr/>
          <p:nvPr/>
        </p:nvSpPr>
        <p:spPr bwMode="auto">
          <a:xfrm>
            <a:off x="6883825" y="5113844"/>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2" name="Rounded Rectangle 61"/>
          <p:cNvSpPr/>
          <p:nvPr/>
        </p:nvSpPr>
        <p:spPr bwMode="auto">
          <a:xfrm>
            <a:off x="10104406" y="4039582"/>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3" name="Rounded Rectangle 62"/>
          <p:cNvSpPr/>
          <p:nvPr/>
        </p:nvSpPr>
        <p:spPr bwMode="auto">
          <a:xfrm>
            <a:off x="10093489" y="5078815"/>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64" name="Rounded Rectangle 63"/>
          <p:cNvSpPr/>
          <p:nvPr/>
        </p:nvSpPr>
        <p:spPr bwMode="auto">
          <a:xfrm>
            <a:off x="8490255" y="5949349"/>
            <a:ext cx="1814216" cy="723571"/>
          </a:xfrm>
          <a:prstGeom prst="roundRect">
            <a:avLst/>
          </a:prstGeom>
          <a:solidFill>
            <a:sysClr val="window" lastClr="FFFFFF">
              <a:lumMod val="75000"/>
            </a:sysClr>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8" name="Rectangle 7"/>
          <p:cNvSpPr/>
          <p:nvPr/>
        </p:nvSpPr>
        <p:spPr>
          <a:xfrm>
            <a:off x="882" y="209803"/>
            <a:ext cx="6105219" cy="584775"/>
          </a:xfrm>
          <a:prstGeom prst="rect">
            <a:avLst/>
          </a:prstGeom>
        </p:spPr>
        <p:txBody>
          <a:bodyPr wrap="square">
            <a:spAutoFit/>
          </a:bodyPr>
          <a:lstStyle/>
          <a:p>
            <a:pPr algn="ctr" defTabSz="932417">
              <a:defRPr/>
            </a:pPr>
            <a:r>
              <a:rPr lang="en-US" sz="3200">
                <a:solidFill>
                  <a:srgbClr val="505050"/>
                </a:solidFill>
                <a:latin typeface="+mj-lt"/>
              </a:rPr>
              <a:t>Traditional application approach</a:t>
            </a:r>
          </a:p>
        </p:txBody>
      </p:sp>
      <p:sp>
        <p:nvSpPr>
          <p:cNvPr id="9" name="Rectangle 8"/>
          <p:cNvSpPr/>
          <p:nvPr/>
        </p:nvSpPr>
        <p:spPr>
          <a:xfrm>
            <a:off x="6106101" y="196932"/>
            <a:ext cx="6578833" cy="584775"/>
          </a:xfrm>
          <a:prstGeom prst="rect">
            <a:avLst/>
          </a:prstGeom>
        </p:spPr>
        <p:txBody>
          <a:bodyPr wrap="square">
            <a:spAutoFit/>
          </a:bodyPr>
          <a:lstStyle/>
          <a:p>
            <a:pPr algn="ctr" defTabSz="932417">
              <a:defRPr/>
            </a:pPr>
            <a:r>
              <a:rPr lang="en-US" sz="3200">
                <a:solidFill>
                  <a:srgbClr val="505050"/>
                </a:solidFill>
                <a:latin typeface="+mj-lt"/>
              </a:rPr>
              <a:t>Microservices application approach</a:t>
            </a:r>
          </a:p>
        </p:txBody>
      </p:sp>
      <p:sp>
        <p:nvSpPr>
          <p:cNvPr id="10" name="Rectangle 9"/>
          <p:cNvSpPr/>
          <p:nvPr/>
        </p:nvSpPr>
        <p:spPr>
          <a:xfrm>
            <a:off x="6468627" y="968970"/>
            <a:ext cx="3459869" cy="1900392"/>
          </a:xfrm>
          <a:prstGeom prst="rect">
            <a:avLst/>
          </a:prstGeom>
        </p:spPr>
        <p:txBody>
          <a:bodyPr wrap="square">
            <a:spAutoFit/>
          </a:bodyPr>
          <a:lstStyle/>
          <a:p>
            <a:pPr marL="291436" indent="-291436" defTabSz="932417">
              <a:buFont typeface="Arial" panose="020B0604020202020204" pitchFamily="34" charset="0"/>
              <a:buChar char="•"/>
              <a:defRPr/>
            </a:pPr>
            <a:r>
              <a:rPr lang="en-US" sz="1631">
                <a:solidFill>
                  <a:srgbClr val="505050"/>
                </a:solidFill>
                <a:latin typeface="+mj-lt"/>
              </a:rPr>
              <a:t>A microservice application segregates functionality into separate smaller services.</a:t>
            </a:r>
          </a:p>
          <a:p>
            <a:pPr marL="291436" indent="-291436" defTabSz="932417">
              <a:spcBef>
                <a:spcPts val="400"/>
              </a:spcBef>
              <a:buFont typeface="Arial" panose="020B0604020202020204" pitchFamily="34" charset="0"/>
              <a:buChar char="•"/>
              <a:defRPr/>
            </a:pPr>
            <a:r>
              <a:rPr lang="en-US" sz="1631">
                <a:solidFill>
                  <a:srgbClr val="505050"/>
                </a:solidFill>
                <a:latin typeface="+mj-lt"/>
              </a:rPr>
              <a:t>Scales out by </a:t>
            </a:r>
            <a:r>
              <a:rPr lang="en-US" sz="1631" b="1">
                <a:solidFill>
                  <a:srgbClr val="505050"/>
                </a:solidFill>
                <a:latin typeface="+mj-lt"/>
              </a:rPr>
              <a:t>deploying each service independently </a:t>
            </a:r>
            <a:r>
              <a:rPr lang="en-US" sz="1631">
                <a:solidFill>
                  <a:srgbClr val="505050"/>
                </a:solidFill>
                <a:latin typeface="+mj-lt"/>
              </a:rPr>
              <a:t>with multiple instances across servers/VMs</a:t>
            </a:r>
          </a:p>
        </p:txBody>
      </p:sp>
      <p:sp>
        <p:nvSpPr>
          <p:cNvPr id="12" name="Hexagon 11"/>
          <p:cNvSpPr/>
          <p:nvPr/>
        </p:nvSpPr>
        <p:spPr bwMode="auto">
          <a:xfrm>
            <a:off x="10150499" y="1436991"/>
            <a:ext cx="278243" cy="248925"/>
          </a:xfrm>
          <a:prstGeom prst="hexagon">
            <a:avLst/>
          </a:prstGeom>
          <a:solidFill>
            <a:srgbClr val="FF0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3" name="Hexagon 12"/>
          <p:cNvSpPr/>
          <p:nvPr/>
        </p:nvSpPr>
        <p:spPr bwMode="auto">
          <a:xfrm>
            <a:off x="11353833" y="1975428"/>
            <a:ext cx="278243" cy="248925"/>
          </a:xfrm>
          <a:prstGeom prst="hexagon">
            <a:avLst/>
          </a:prstGeom>
          <a:solidFill>
            <a:srgbClr val="FF8C00">
              <a:lumMod val="75000"/>
            </a:srgbClr>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4" name="Hexagon 13"/>
          <p:cNvSpPr/>
          <p:nvPr/>
        </p:nvSpPr>
        <p:spPr bwMode="auto">
          <a:xfrm>
            <a:off x="11795330" y="1728275"/>
            <a:ext cx="278243" cy="248925"/>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5" name="Hexagon 14"/>
          <p:cNvSpPr/>
          <p:nvPr/>
        </p:nvSpPr>
        <p:spPr bwMode="auto">
          <a:xfrm>
            <a:off x="10129099" y="1459710"/>
            <a:ext cx="278243" cy="248925"/>
          </a:xfrm>
          <a:prstGeom prst="hexagon">
            <a:avLst/>
          </a:prstGeom>
          <a:solidFill>
            <a:srgbClr val="FF0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6" name="Hexagon 15"/>
          <p:cNvSpPr/>
          <p:nvPr/>
        </p:nvSpPr>
        <p:spPr bwMode="auto">
          <a:xfrm>
            <a:off x="10154639" y="1411854"/>
            <a:ext cx="278243" cy="248925"/>
          </a:xfrm>
          <a:prstGeom prst="hexagon">
            <a:avLst/>
          </a:prstGeom>
          <a:solidFill>
            <a:srgbClr val="FF0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7" name="Hexagon 16"/>
          <p:cNvSpPr/>
          <p:nvPr/>
        </p:nvSpPr>
        <p:spPr bwMode="auto">
          <a:xfrm>
            <a:off x="10150078" y="2003951"/>
            <a:ext cx="278243" cy="248925"/>
          </a:xfrm>
          <a:prstGeom prst="hexagon">
            <a:avLst>
              <a:gd name="adj" fmla="val 55889"/>
              <a:gd name="vf" fmla="val 115470"/>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8" name="Hexagon 17"/>
          <p:cNvSpPr/>
          <p:nvPr/>
        </p:nvSpPr>
        <p:spPr bwMode="auto">
          <a:xfrm>
            <a:off x="10118882" y="1975428"/>
            <a:ext cx="278243" cy="248925"/>
          </a:xfrm>
          <a:prstGeom prst="hexagon">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19" name="Hexagon 18"/>
          <p:cNvSpPr/>
          <p:nvPr/>
        </p:nvSpPr>
        <p:spPr bwMode="auto">
          <a:xfrm>
            <a:off x="10136448" y="2022677"/>
            <a:ext cx="278243" cy="248925"/>
          </a:xfrm>
          <a:prstGeom prst="hexagon">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0" name="Hexagon 19"/>
          <p:cNvSpPr/>
          <p:nvPr/>
        </p:nvSpPr>
        <p:spPr bwMode="auto">
          <a:xfrm>
            <a:off x="10574555" y="1748788"/>
            <a:ext cx="278243" cy="248925"/>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1" name="Hexagon 20"/>
          <p:cNvSpPr/>
          <p:nvPr/>
        </p:nvSpPr>
        <p:spPr bwMode="auto">
          <a:xfrm>
            <a:off x="10599728" y="1711979"/>
            <a:ext cx="278243" cy="248925"/>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2" name="Hexagon 21"/>
          <p:cNvSpPr/>
          <p:nvPr/>
        </p:nvSpPr>
        <p:spPr bwMode="auto">
          <a:xfrm>
            <a:off x="10555679" y="1726865"/>
            <a:ext cx="278243" cy="248925"/>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7" name="Rectangle 26"/>
          <p:cNvSpPr/>
          <p:nvPr/>
        </p:nvSpPr>
        <p:spPr>
          <a:xfrm>
            <a:off x="507237" y="995410"/>
            <a:ext cx="3525147" cy="1900392"/>
          </a:xfrm>
          <a:prstGeom prst="rect">
            <a:avLst/>
          </a:prstGeom>
        </p:spPr>
        <p:txBody>
          <a:bodyPr wrap="square">
            <a:spAutoFit/>
          </a:bodyPr>
          <a:lstStyle/>
          <a:p>
            <a:pPr marL="291436" indent="-291436" defTabSz="932417">
              <a:buFont typeface="Arial" panose="020B0604020202020204" pitchFamily="34" charset="0"/>
              <a:buChar char="•"/>
              <a:defRPr/>
            </a:pPr>
            <a:r>
              <a:rPr lang="en-US" sz="1631">
                <a:solidFill>
                  <a:srgbClr val="505050"/>
                </a:solidFill>
                <a:latin typeface="+mj-lt"/>
              </a:rPr>
              <a:t>A traditional application has most of its functionality within a few processes that are componentized with layers and libraries. </a:t>
            </a:r>
          </a:p>
          <a:p>
            <a:pPr marL="291436" indent="-291436" defTabSz="932417">
              <a:spcBef>
                <a:spcPts val="400"/>
              </a:spcBef>
              <a:buFont typeface="Arial" panose="020B0604020202020204" pitchFamily="34" charset="0"/>
              <a:buChar char="•"/>
              <a:defRPr/>
            </a:pPr>
            <a:r>
              <a:rPr lang="en-US" sz="1631">
                <a:solidFill>
                  <a:srgbClr val="505050"/>
                </a:solidFill>
                <a:latin typeface="+mj-lt"/>
              </a:rPr>
              <a:t>Scales by cloning the app on multiple servers/VMs</a:t>
            </a:r>
          </a:p>
          <a:p>
            <a:pPr marL="291436" indent="-291436" defTabSz="932417">
              <a:buFont typeface="Arial" panose="020B0604020202020204" pitchFamily="34" charset="0"/>
              <a:buChar char="•"/>
              <a:defRPr/>
            </a:pPr>
            <a:endParaRPr lang="en-US" sz="1631">
              <a:solidFill>
                <a:srgbClr val="505050"/>
              </a:solidFill>
              <a:latin typeface="+mj-lt"/>
            </a:endParaRPr>
          </a:p>
        </p:txBody>
      </p:sp>
      <p:pic>
        <p:nvPicPr>
          <p:cNvPr id="28" name="Picture 27"/>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166139" y="1394948"/>
            <a:ext cx="618013" cy="614378"/>
          </a:xfrm>
          <a:prstGeom prst="rect">
            <a:avLst/>
          </a:prstGeom>
        </p:spPr>
      </p:pic>
      <p:pic>
        <p:nvPicPr>
          <p:cNvPr id="29" name="Picture 28"/>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470049" y="1451871"/>
            <a:ext cx="618013" cy="614378"/>
          </a:xfrm>
          <a:prstGeom prst="rect">
            <a:avLst/>
          </a:prstGeom>
        </p:spPr>
      </p:pic>
      <p:pic>
        <p:nvPicPr>
          <p:cNvPr id="30" name="Picture 29"/>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398090" y="1691319"/>
            <a:ext cx="618013" cy="614378"/>
          </a:xfrm>
          <a:prstGeom prst="rect">
            <a:avLst/>
          </a:prstGeom>
        </p:spPr>
      </p:pic>
      <p:sp>
        <p:nvSpPr>
          <p:cNvPr id="36" name="Rectangle 35"/>
          <p:cNvSpPr/>
          <p:nvPr/>
        </p:nvSpPr>
        <p:spPr>
          <a:xfrm>
            <a:off x="10041977" y="964535"/>
            <a:ext cx="764031" cy="384184"/>
          </a:xfrm>
          <a:prstGeom prst="rect">
            <a:avLst/>
          </a:prstGeom>
          <a:ln>
            <a:noFill/>
          </a:ln>
        </p:spPr>
        <p:txBody>
          <a:bodyPr wrap="none">
            <a:spAutoFit/>
          </a:bodyPr>
          <a:lstStyle/>
          <a:p>
            <a:pPr defTabSz="932417">
              <a:defRPr/>
            </a:pPr>
            <a:r>
              <a:rPr lang="en-US" sz="1836">
                <a:solidFill>
                  <a:srgbClr val="505050"/>
                </a:solidFill>
                <a:latin typeface="+mj-lt"/>
              </a:rPr>
              <a:t>App 1</a:t>
            </a:r>
          </a:p>
        </p:txBody>
      </p:sp>
      <p:sp>
        <p:nvSpPr>
          <p:cNvPr id="37" name="Rectangle 36"/>
          <p:cNvSpPr/>
          <p:nvPr/>
        </p:nvSpPr>
        <p:spPr>
          <a:xfrm>
            <a:off x="11286294" y="951076"/>
            <a:ext cx="739305" cy="374846"/>
          </a:xfrm>
          <a:prstGeom prst="rect">
            <a:avLst/>
          </a:prstGeom>
        </p:spPr>
        <p:txBody>
          <a:bodyPr wrap="none">
            <a:spAutoFit/>
          </a:bodyPr>
          <a:lstStyle/>
          <a:p>
            <a:pPr defTabSz="932417">
              <a:defRPr/>
            </a:pPr>
            <a:r>
              <a:rPr lang="en-US" sz="1836">
                <a:solidFill>
                  <a:srgbClr val="505050"/>
                </a:solidFill>
                <a:latin typeface="+mj-lt"/>
              </a:rPr>
              <a:t>App 2</a:t>
            </a:r>
          </a:p>
        </p:txBody>
      </p:sp>
      <p:sp>
        <p:nvSpPr>
          <p:cNvPr id="38" name="Hexagon 37"/>
          <p:cNvSpPr/>
          <p:nvPr/>
        </p:nvSpPr>
        <p:spPr bwMode="auto">
          <a:xfrm>
            <a:off x="11347178" y="1446365"/>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39" name="Hexagon 38"/>
          <p:cNvSpPr/>
          <p:nvPr/>
        </p:nvSpPr>
        <p:spPr bwMode="auto">
          <a:xfrm>
            <a:off x="11347178" y="1436991"/>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0" name="Hexagon 39"/>
          <p:cNvSpPr/>
          <p:nvPr/>
        </p:nvSpPr>
        <p:spPr bwMode="auto">
          <a:xfrm>
            <a:off x="11362464" y="1392974"/>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1" name="Hexagon 40"/>
          <p:cNvSpPr/>
          <p:nvPr/>
        </p:nvSpPr>
        <p:spPr bwMode="auto">
          <a:xfrm>
            <a:off x="11350194" y="1988652"/>
            <a:ext cx="278243" cy="248925"/>
          </a:xfrm>
          <a:prstGeom prst="hexagon">
            <a:avLst/>
          </a:prstGeom>
          <a:solidFill>
            <a:srgbClr val="FF8C00">
              <a:lumMod val="75000"/>
            </a:srgbClr>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2" name="Hexagon 41"/>
          <p:cNvSpPr/>
          <p:nvPr/>
        </p:nvSpPr>
        <p:spPr bwMode="auto">
          <a:xfrm>
            <a:off x="11808833" y="1705159"/>
            <a:ext cx="278243" cy="248925"/>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3" name="Hexagon 42"/>
          <p:cNvSpPr/>
          <p:nvPr/>
        </p:nvSpPr>
        <p:spPr bwMode="auto">
          <a:xfrm>
            <a:off x="11770446" y="1702135"/>
            <a:ext cx="278243" cy="248925"/>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4" name="Hexagon 43"/>
          <p:cNvSpPr/>
          <p:nvPr/>
        </p:nvSpPr>
        <p:spPr bwMode="auto">
          <a:xfrm>
            <a:off x="11391586" y="1985004"/>
            <a:ext cx="278243" cy="248925"/>
          </a:xfrm>
          <a:prstGeom prst="hexagon">
            <a:avLst/>
          </a:prstGeom>
          <a:solidFill>
            <a:srgbClr val="FF8C00">
              <a:lumMod val="75000"/>
            </a:srgbClr>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cxnSp>
        <p:nvCxnSpPr>
          <p:cNvPr id="45" name="Straight Connector 44"/>
          <p:cNvCxnSpPr/>
          <p:nvPr/>
        </p:nvCxnSpPr>
        <p:spPr>
          <a:xfrm flipH="1">
            <a:off x="6106102" y="303235"/>
            <a:ext cx="3689" cy="6219337"/>
          </a:xfrm>
          <a:prstGeom prst="line">
            <a:avLst/>
          </a:prstGeom>
          <a:noFill/>
          <a:ln w="15875" cap="flat" cmpd="sng" algn="ctr">
            <a:solidFill>
              <a:sysClr val="windowText" lastClr="000000"/>
            </a:solidFill>
            <a:prstDash val="solid"/>
            <a:miter lim="800000"/>
          </a:ln>
          <a:effectLst/>
        </p:spPr>
      </p:cxnSp>
      <p:grpSp>
        <p:nvGrpSpPr>
          <p:cNvPr id="46" name="Group 45"/>
          <p:cNvGrpSpPr/>
          <p:nvPr/>
        </p:nvGrpSpPr>
        <p:grpSpPr>
          <a:xfrm>
            <a:off x="4131592" y="963461"/>
            <a:ext cx="1043789" cy="1390385"/>
            <a:chOff x="4002004" y="946510"/>
            <a:chExt cx="1023560" cy="1363439"/>
          </a:xfrm>
        </p:grpSpPr>
        <p:sp>
          <p:nvSpPr>
            <p:cNvPr id="47" name="Rounded Rectangle 46"/>
            <p:cNvSpPr/>
            <p:nvPr/>
          </p:nvSpPr>
          <p:spPr bwMode="auto">
            <a:xfrm>
              <a:off x="4002004" y="1290510"/>
              <a:ext cx="1023560" cy="1019439"/>
            </a:xfrm>
            <a:prstGeom prst="roundRect">
              <a:avLst/>
            </a:prstGeom>
            <a:solidFill>
              <a:srgbClr val="DCDCDC"/>
            </a:solidFill>
            <a:ln w="1079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8" name="Rectangle 47"/>
            <p:cNvSpPr/>
            <p:nvPr/>
          </p:nvSpPr>
          <p:spPr>
            <a:xfrm>
              <a:off x="4096326" y="1489621"/>
              <a:ext cx="286870" cy="309872"/>
            </a:xfrm>
            <a:prstGeom prst="rect">
              <a:avLst/>
            </a:prstGeom>
            <a:solidFill>
              <a:srgbClr val="FF0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49" name="Rectangle 48"/>
            <p:cNvSpPr/>
            <p:nvPr/>
          </p:nvSpPr>
          <p:spPr>
            <a:xfrm>
              <a:off x="4383196" y="1884030"/>
              <a:ext cx="286870" cy="309872"/>
            </a:xfrm>
            <a:prstGeom prst="rect">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0" name="Rectangle 49"/>
            <p:cNvSpPr/>
            <p:nvPr/>
          </p:nvSpPr>
          <p:spPr>
            <a:xfrm>
              <a:off x="4670066" y="1489621"/>
              <a:ext cx="286870" cy="309872"/>
            </a:xfrm>
            <a:prstGeom prst="rect">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1" name="Rectangle 50"/>
            <p:cNvSpPr/>
            <p:nvPr/>
          </p:nvSpPr>
          <p:spPr>
            <a:xfrm>
              <a:off x="4160986" y="946510"/>
              <a:ext cx="749224" cy="376738"/>
            </a:xfrm>
            <a:prstGeom prst="rect">
              <a:avLst/>
            </a:prstGeom>
          </p:spPr>
          <p:txBody>
            <a:bodyPr wrap="none">
              <a:spAutoFit/>
            </a:bodyPr>
            <a:lstStyle/>
            <a:p>
              <a:pPr defTabSz="932417">
                <a:defRPr/>
              </a:pPr>
              <a:r>
                <a:rPr lang="en-US" sz="1836">
                  <a:solidFill>
                    <a:srgbClr val="505050"/>
                  </a:solidFill>
                  <a:latin typeface="+mj-lt"/>
                </a:rPr>
                <a:t>App 1</a:t>
              </a:r>
            </a:p>
          </p:txBody>
        </p:sp>
      </p:grpSp>
      <p:sp>
        <p:nvSpPr>
          <p:cNvPr id="52" name="Hexagon 51"/>
          <p:cNvSpPr/>
          <p:nvPr/>
        </p:nvSpPr>
        <p:spPr bwMode="auto">
          <a:xfrm>
            <a:off x="10118287" y="2013527"/>
            <a:ext cx="278243" cy="248925"/>
          </a:xfrm>
          <a:prstGeom prst="hexagon">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3" name="Hexagon 52"/>
          <p:cNvSpPr/>
          <p:nvPr/>
        </p:nvSpPr>
        <p:spPr bwMode="auto">
          <a:xfrm>
            <a:off x="10101316" y="2001473"/>
            <a:ext cx="278243" cy="248925"/>
          </a:xfrm>
          <a:prstGeom prst="hexagon">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4" name="Hexagon 53"/>
          <p:cNvSpPr/>
          <p:nvPr/>
        </p:nvSpPr>
        <p:spPr bwMode="auto">
          <a:xfrm>
            <a:off x="11341357" y="1429337"/>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5" name="Hexagon 54"/>
          <p:cNvSpPr/>
          <p:nvPr/>
        </p:nvSpPr>
        <p:spPr bwMode="auto">
          <a:xfrm>
            <a:off x="11347226" y="1442428"/>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6" name="Hexagon 55"/>
          <p:cNvSpPr/>
          <p:nvPr/>
        </p:nvSpPr>
        <p:spPr bwMode="auto">
          <a:xfrm>
            <a:off x="11353449" y="1409907"/>
            <a:ext cx="278243" cy="248925"/>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7" name="Hexagon 56"/>
          <p:cNvSpPr/>
          <p:nvPr/>
        </p:nvSpPr>
        <p:spPr bwMode="auto">
          <a:xfrm>
            <a:off x="10552877" y="1747501"/>
            <a:ext cx="278243" cy="248925"/>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58" name="Hexagon 57"/>
          <p:cNvSpPr/>
          <p:nvPr/>
        </p:nvSpPr>
        <p:spPr bwMode="auto">
          <a:xfrm>
            <a:off x="10588194" y="1744662"/>
            <a:ext cx="278243" cy="248925"/>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grpSp>
        <p:nvGrpSpPr>
          <p:cNvPr id="2" name="Group 1"/>
          <p:cNvGrpSpPr/>
          <p:nvPr/>
        </p:nvGrpSpPr>
        <p:grpSpPr>
          <a:xfrm>
            <a:off x="9896865" y="1314260"/>
            <a:ext cx="1043789" cy="1039586"/>
            <a:chOff x="9877783" y="1319770"/>
            <a:chExt cx="1043789" cy="1039586"/>
          </a:xfrm>
        </p:grpSpPr>
        <p:sp>
          <p:nvSpPr>
            <p:cNvPr id="32" name="Hexagon 31"/>
            <p:cNvSpPr/>
            <p:nvPr/>
          </p:nvSpPr>
          <p:spPr bwMode="auto">
            <a:xfrm>
              <a:off x="10083809" y="1398717"/>
              <a:ext cx="373863" cy="315996"/>
            </a:xfrm>
            <a:prstGeom prst="hexagon">
              <a:avLst/>
            </a:prstGeom>
            <a:solidFill>
              <a:srgbClr val="FF0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35" name="Rounded Rectangle 34"/>
            <p:cNvSpPr/>
            <p:nvPr/>
          </p:nvSpPr>
          <p:spPr bwMode="auto">
            <a:xfrm>
              <a:off x="9877783" y="1319770"/>
              <a:ext cx="1043789" cy="1039586"/>
            </a:xfrm>
            <a:prstGeom prst="roundRect">
              <a:avLst/>
            </a:prstGeom>
            <a:noFill/>
            <a:ln w="10795" cap="flat" cmpd="sng" algn="ctr">
              <a:solidFill>
                <a:schemeClr val="tx1"/>
              </a:solidFill>
              <a:prstDash val="lgDash"/>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33" name="Hexagon 32"/>
            <p:cNvSpPr/>
            <p:nvPr/>
          </p:nvSpPr>
          <p:spPr bwMode="auto">
            <a:xfrm>
              <a:off x="10083809" y="1974130"/>
              <a:ext cx="373863" cy="315996"/>
            </a:xfrm>
            <a:prstGeom prst="hexagon">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34" name="Hexagon 33"/>
            <p:cNvSpPr/>
            <p:nvPr/>
          </p:nvSpPr>
          <p:spPr bwMode="auto">
            <a:xfrm>
              <a:off x="10509476" y="1693329"/>
              <a:ext cx="373863" cy="315996"/>
            </a:xfrm>
            <a:prstGeom prst="hexagon">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grpSp>
      <p:grpSp>
        <p:nvGrpSpPr>
          <p:cNvPr id="3" name="Group 2"/>
          <p:cNvGrpSpPr/>
          <p:nvPr/>
        </p:nvGrpSpPr>
        <p:grpSpPr>
          <a:xfrm>
            <a:off x="11147934" y="1319770"/>
            <a:ext cx="1043789" cy="1039586"/>
            <a:chOff x="11137270" y="1319771"/>
            <a:chExt cx="1043789" cy="1039586"/>
          </a:xfrm>
        </p:grpSpPr>
        <p:sp>
          <p:nvSpPr>
            <p:cNvPr id="26" name="Rounded Rectangle 25"/>
            <p:cNvSpPr/>
            <p:nvPr/>
          </p:nvSpPr>
          <p:spPr bwMode="auto">
            <a:xfrm>
              <a:off x="11137270" y="1319771"/>
              <a:ext cx="1043789" cy="1039586"/>
            </a:xfrm>
            <a:prstGeom prst="roundRect">
              <a:avLst/>
            </a:prstGeom>
            <a:noFill/>
            <a:ln w="10795" cap="flat" cmpd="sng" algn="ctr">
              <a:solidFill>
                <a:schemeClr val="tx1"/>
              </a:solidFill>
              <a:prstDash val="lgDash"/>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3" name="Hexagon 22"/>
            <p:cNvSpPr/>
            <p:nvPr/>
          </p:nvSpPr>
          <p:spPr bwMode="auto">
            <a:xfrm>
              <a:off x="11306023" y="1390866"/>
              <a:ext cx="373863" cy="315996"/>
            </a:xfrm>
            <a:prstGeom prst="hexagon">
              <a:avLst/>
            </a:prstGeom>
            <a:solidFill>
              <a:srgbClr val="00206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5" name="Hexagon 24"/>
            <p:cNvSpPr/>
            <p:nvPr/>
          </p:nvSpPr>
          <p:spPr bwMode="auto">
            <a:xfrm>
              <a:off x="11731690" y="1685479"/>
              <a:ext cx="373863" cy="315996"/>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sp>
          <p:nvSpPr>
            <p:cNvPr id="24" name="Hexagon 23"/>
            <p:cNvSpPr/>
            <p:nvPr/>
          </p:nvSpPr>
          <p:spPr bwMode="auto">
            <a:xfrm>
              <a:off x="11306023" y="1966280"/>
              <a:ext cx="373863" cy="315996"/>
            </a:xfrm>
            <a:prstGeom prst="hexagon">
              <a:avLst/>
            </a:prstGeom>
            <a:solidFill>
              <a:srgbClr val="FF8C00">
                <a:lumMod val="75000"/>
              </a:srgbClr>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505050"/>
                </a:solidFill>
                <a:latin typeface="+mj-lt"/>
                <a:ea typeface="Segoe UI" pitchFamily="34" charset="0"/>
                <a:cs typeface="Segoe UI" pitchFamily="34" charset="0"/>
              </a:endParaRPr>
            </a:p>
          </p:txBody>
        </p:sp>
      </p:grpSp>
      <p:grpSp>
        <p:nvGrpSpPr>
          <p:cNvPr id="66" name="Group 65"/>
          <p:cNvGrpSpPr/>
          <p:nvPr/>
        </p:nvGrpSpPr>
        <p:grpSpPr>
          <a:xfrm>
            <a:off x="8605346" y="4330278"/>
            <a:ext cx="1286914" cy="831329"/>
            <a:chOff x="8625119" y="4346288"/>
            <a:chExt cx="1286914" cy="831329"/>
          </a:xfrm>
        </p:grpSpPr>
        <p:sp>
          <p:nvSpPr>
            <p:cNvPr id="68" name="Rounded Rectangular Callout 67"/>
            <p:cNvSpPr/>
            <p:nvPr/>
          </p:nvSpPr>
          <p:spPr bwMode="auto">
            <a:xfrm>
              <a:off x="8625119" y="4346288"/>
              <a:ext cx="1252776" cy="827373"/>
            </a:xfrm>
            <a:prstGeom prst="wedgeRoundRectCallout">
              <a:avLst>
                <a:gd name="adj1" fmla="val -36739"/>
                <a:gd name="adj2" fmla="val 73751"/>
                <a:gd name="adj3" fmla="val 16667"/>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1" name="Rectangle 70"/>
            <p:cNvSpPr/>
            <p:nvPr/>
          </p:nvSpPr>
          <p:spPr>
            <a:xfrm>
              <a:off x="8625119" y="4420487"/>
              <a:ext cx="1286914" cy="757130"/>
            </a:xfrm>
            <a:prstGeom prst="rect">
              <a:avLst/>
            </a:prstGeom>
          </p:spPr>
          <p:txBody>
            <a:bodyPr wrap="square">
              <a:spAutoFit/>
            </a:bodyPr>
            <a:lstStyle/>
            <a:p>
              <a:pPr algn="ctr" defTabSz="932472" fontAlgn="base">
                <a:lnSpc>
                  <a:spcPct val="90000"/>
                </a:lnSpc>
                <a:spcBef>
                  <a:spcPct val="0"/>
                </a:spcBef>
                <a:spcAft>
                  <a:spcPct val="0"/>
                </a:spcAft>
                <a:defRPr/>
              </a:pPr>
              <a:r>
                <a:rPr lang="en-US" sz="1200" b="1">
                  <a:gradFill>
                    <a:gsLst>
                      <a:gs pos="0">
                        <a:srgbClr val="FFFFFF"/>
                      </a:gs>
                      <a:gs pos="100000">
                        <a:srgbClr val="FFFFFF"/>
                      </a:gs>
                    </a:gsLst>
                    <a:lin ang="5400000" scaled="0"/>
                  </a:gradFill>
                  <a:latin typeface="+mj-lt"/>
                  <a:ea typeface="Segoe UI" pitchFamily="34" charset="0"/>
                  <a:cs typeface="Segoe UI" pitchFamily="34" charset="0"/>
                </a:rPr>
                <a:t>Fine-grained density of services</a:t>
              </a:r>
            </a:p>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72" name="Group 71"/>
          <p:cNvGrpSpPr/>
          <p:nvPr/>
        </p:nvGrpSpPr>
        <p:grpSpPr>
          <a:xfrm>
            <a:off x="4252875" y="3828922"/>
            <a:ext cx="1340657" cy="829458"/>
            <a:chOff x="4217417" y="4008951"/>
            <a:chExt cx="1340657" cy="829458"/>
          </a:xfrm>
        </p:grpSpPr>
        <p:sp>
          <p:nvSpPr>
            <p:cNvPr id="73" name="Rounded Rectangular Callout 72"/>
            <p:cNvSpPr/>
            <p:nvPr/>
          </p:nvSpPr>
          <p:spPr bwMode="auto">
            <a:xfrm>
              <a:off x="4217417" y="4008951"/>
              <a:ext cx="1310464" cy="754999"/>
            </a:xfrm>
            <a:prstGeom prst="wedgeRoundRectCallout">
              <a:avLst>
                <a:gd name="adj1" fmla="val -67622"/>
                <a:gd name="adj2" fmla="val 75223"/>
                <a:gd name="adj3" fmla="val 16667"/>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4" name="Rectangle 73"/>
            <p:cNvSpPr/>
            <p:nvPr/>
          </p:nvSpPr>
          <p:spPr>
            <a:xfrm>
              <a:off x="4226478" y="4081279"/>
              <a:ext cx="1331596" cy="757130"/>
            </a:xfrm>
            <a:prstGeom prst="rect">
              <a:avLst/>
            </a:prstGeom>
          </p:spPr>
          <p:txBody>
            <a:bodyPr wrap="square">
              <a:spAutoFit/>
            </a:bodyPr>
            <a:lstStyle/>
            <a:p>
              <a:pPr algn="ctr" defTabSz="932472" fontAlgn="base">
                <a:lnSpc>
                  <a:spcPct val="90000"/>
                </a:lnSpc>
                <a:spcBef>
                  <a:spcPct val="0"/>
                </a:spcBef>
                <a:spcAft>
                  <a:spcPct val="0"/>
                </a:spcAft>
                <a:defRPr/>
              </a:pPr>
              <a:r>
                <a:rPr lang="en-US" sz="1200" b="1">
                  <a:gradFill>
                    <a:gsLst>
                      <a:gs pos="0">
                        <a:srgbClr val="FFFFFF"/>
                      </a:gs>
                      <a:gs pos="100000">
                        <a:srgbClr val="FFFFFF"/>
                      </a:gs>
                    </a:gsLst>
                    <a:lin ang="5400000" scaled="0"/>
                  </a:gradFill>
                  <a:latin typeface="+mj-lt"/>
                  <a:ea typeface="Segoe UI" pitchFamily="34" charset="0"/>
                  <a:cs typeface="Segoe UI" pitchFamily="34" charset="0"/>
                </a:rPr>
                <a:t>Coarse-grained density of apps/services</a:t>
              </a:r>
            </a:p>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75" name="Group 74"/>
          <p:cNvGrpSpPr/>
          <p:nvPr/>
        </p:nvGrpSpPr>
        <p:grpSpPr>
          <a:xfrm>
            <a:off x="4237967" y="5402884"/>
            <a:ext cx="1331596" cy="802408"/>
            <a:chOff x="4237967" y="5402884"/>
            <a:chExt cx="1331596" cy="802408"/>
          </a:xfrm>
        </p:grpSpPr>
        <p:sp>
          <p:nvSpPr>
            <p:cNvPr id="76" name="Rounded Rectangular Callout 75"/>
            <p:cNvSpPr/>
            <p:nvPr/>
          </p:nvSpPr>
          <p:spPr bwMode="auto">
            <a:xfrm>
              <a:off x="4248533" y="5402884"/>
              <a:ext cx="1310464" cy="754999"/>
            </a:xfrm>
            <a:prstGeom prst="wedgeRoundRectCallout">
              <a:avLst>
                <a:gd name="adj1" fmla="val -147474"/>
                <a:gd name="adj2" fmla="val -73982"/>
                <a:gd name="adj3" fmla="val 16667"/>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77" name="Rectangle 76"/>
            <p:cNvSpPr/>
            <p:nvPr/>
          </p:nvSpPr>
          <p:spPr>
            <a:xfrm>
              <a:off x="4237967" y="5448162"/>
              <a:ext cx="1331596" cy="757130"/>
            </a:xfrm>
            <a:prstGeom prst="rect">
              <a:avLst/>
            </a:prstGeom>
          </p:spPr>
          <p:txBody>
            <a:bodyPr wrap="square">
              <a:spAutoFit/>
            </a:bodyPr>
            <a:lstStyle/>
            <a:p>
              <a:pPr algn="ctr" defTabSz="932472" fontAlgn="base">
                <a:lnSpc>
                  <a:spcPct val="90000"/>
                </a:lnSpc>
                <a:spcBef>
                  <a:spcPct val="0"/>
                </a:spcBef>
                <a:spcAft>
                  <a:spcPct val="0"/>
                </a:spcAft>
                <a:defRPr/>
              </a:pPr>
              <a:r>
                <a:rPr lang="en-US" sz="1200" b="1">
                  <a:gradFill>
                    <a:gsLst>
                      <a:gs pos="0">
                        <a:srgbClr val="FFFFFF"/>
                      </a:gs>
                      <a:gs pos="100000">
                        <a:srgbClr val="FFFFFF"/>
                      </a:gs>
                    </a:gsLst>
                    <a:lin ang="5400000" scaled="0"/>
                  </a:gradFill>
                  <a:latin typeface="+mj-lt"/>
                  <a:ea typeface="Segoe UI" pitchFamily="34" charset="0"/>
                  <a:cs typeface="Segoe UI" pitchFamily="34" charset="0"/>
                </a:rPr>
                <a:t>Need to deploy and scale the full application</a:t>
              </a:r>
            </a:p>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78" name="Group 77"/>
          <p:cNvGrpSpPr/>
          <p:nvPr/>
        </p:nvGrpSpPr>
        <p:grpSpPr>
          <a:xfrm>
            <a:off x="10622216" y="3052425"/>
            <a:ext cx="1331596" cy="968608"/>
            <a:chOff x="10622216" y="3052425"/>
            <a:chExt cx="1331596" cy="968608"/>
          </a:xfrm>
        </p:grpSpPr>
        <p:sp>
          <p:nvSpPr>
            <p:cNvPr id="79" name="Rounded Rectangular Callout 78"/>
            <p:cNvSpPr/>
            <p:nvPr/>
          </p:nvSpPr>
          <p:spPr bwMode="auto">
            <a:xfrm>
              <a:off x="10632782" y="3052425"/>
              <a:ext cx="1310464" cy="754999"/>
            </a:xfrm>
            <a:prstGeom prst="wedgeRoundRectCallout">
              <a:avLst>
                <a:gd name="adj1" fmla="val -30182"/>
                <a:gd name="adj2" fmla="val 100408"/>
                <a:gd name="adj3" fmla="val 16667"/>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80" name="Rectangle 79"/>
            <p:cNvSpPr/>
            <p:nvPr/>
          </p:nvSpPr>
          <p:spPr>
            <a:xfrm>
              <a:off x="10622216" y="3097703"/>
              <a:ext cx="1331596" cy="923330"/>
            </a:xfrm>
            <a:prstGeom prst="rect">
              <a:avLst/>
            </a:prstGeom>
          </p:spPr>
          <p:txBody>
            <a:bodyPr wrap="square">
              <a:spAutoFit/>
            </a:bodyPr>
            <a:lstStyle/>
            <a:p>
              <a:pPr algn="ctr" defTabSz="932472" fontAlgn="base">
                <a:lnSpc>
                  <a:spcPct val="90000"/>
                </a:lnSpc>
                <a:spcBef>
                  <a:spcPct val="0"/>
                </a:spcBef>
                <a:spcAft>
                  <a:spcPct val="0"/>
                </a:spcAft>
                <a:defRPr/>
              </a:pPr>
              <a:r>
                <a:rPr lang="en-US" sz="1200" b="1">
                  <a:gradFill>
                    <a:gsLst>
                      <a:gs pos="0">
                        <a:srgbClr val="FFFFFF"/>
                      </a:gs>
                      <a:gs pos="100000">
                        <a:srgbClr val="FFFFFF"/>
                      </a:gs>
                    </a:gsLst>
                    <a:lin ang="5400000" scaled="0"/>
                  </a:gradFill>
                  <a:latin typeface="+mj-lt"/>
                  <a:ea typeface="Segoe UI" pitchFamily="34" charset="0"/>
                  <a:cs typeface="Segoe UI" pitchFamily="34" charset="0"/>
                </a:rPr>
                <a:t>Independent deployment and scale of microservices</a:t>
              </a:r>
            </a:p>
            <a:p>
              <a:pPr algn="ctr" defTabSz="932472" fontAlgn="base">
                <a:lnSpc>
                  <a:spcPct val="90000"/>
                </a:lnSpc>
                <a:spcBef>
                  <a:spcPct val="0"/>
                </a:spcBef>
                <a:spcAft>
                  <a:spcPct val="0"/>
                </a:spcAft>
                <a:defRPr/>
              </a:pPr>
              <a:endParaRPr lang="en-US" sz="1200" b="1" err="1">
                <a:gradFill>
                  <a:gsLst>
                    <a:gs pos="0">
                      <a:srgbClr val="FFFFFF"/>
                    </a:gs>
                    <a:gs pos="100000">
                      <a:srgbClr val="FFFFFF"/>
                    </a:gs>
                  </a:gsLst>
                  <a:lin ang="5400000" scaled="0"/>
                </a:gradFill>
                <a:latin typeface="+mj-lt"/>
                <a:ea typeface="Segoe UI" pitchFamily="34" charset="0"/>
                <a:cs typeface="Segoe UI" pitchFamily="34" charset="0"/>
              </a:endParaRPr>
            </a:p>
          </p:txBody>
        </p:sp>
      </p:grpSp>
      <p:grpSp>
        <p:nvGrpSpPr>
          <p:cNvPr id="91" name="Group 90"/>
          <p:cNvGrpSpPr/>
          <p:nvPr/>
        </p:nvGrpSpPr>
        <p:grpSpPr>
          <a:xfrm>
            <a:off x="1378474" y="3521427"/>
            <a:ext cx="430406" cy="430406"/>
            <a:chOff x="4209130" y="3789317"/>
            <a:chExt cx="430406" cy="430406"/>
          </a:xfrm>
        </p:grpSpPr>
        <p:sp>
          <p:nvSpPr>
            <p:cNvPr id="92" name="Rectangle 91"/>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93" name="Picture 92"/>
            <p:cNvPicPr>
              <a:picLocks noChangeAspect="1"/>
            </p:cNvPicPr>
            <p:nvPr/>
          </p:nvPicPr>
          <p:blipFill>
            <a:blip r:embed="rId5"/>
            <a:stretch>
              <a:fillRect/>
            </a:stretch>
          </p:blipFill>
          <p:spPr>
            <a:xfrm>
              <a:off x="4209130" y="3789317"/>
              <a:ext cx="430406" cy="430406"/>
            </a:xfrm>
            <a:prstGeom prst="rect">
              <a:avLst/>
            </a:prstGeom>
          </p:spPr>
        </p:pic>
      </p:grpSp>
      <p:grpSp>
        <p:nvGrpSpPr>
          <p:cNvPr id="94" name="Group 93"/>
          <p:cNvGrpSpPr/>
          <p:nvPr/>
        </p:nvGrpSpPr>
        <p:grpSpPr>
          <a:xfrm>
            <a:off x="1389247" y="4401367"/>
            <a:ext cx="430406" cy="430406"/>
            <a:chOff x="4209130" y="3789317"/>
            <a:chExt cx="430406" cy="430406"/>
          </a:xfrm>
        </p:grpSpPr>
        <p:sp>
          <p:nvSpPr>
            <p:cNvPr id="95" name="Rectangle 94"/>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96" name="Picture 95"/>
            <p:cNvPicPr>
              <a:picLocks noChangeAspect="1"/>
            </p:cNvPicPr>
            <p:nvPr/>
          </p:nvPicPr>
          <p:blipFill>
            <a:blip r:embed="rId5"/>
            <a:stretch>
              <a:fillRect/>
            </a:stretch>
          </p:blipFill>
          <p:spPr>
            <a:xfrm>
              <a:off x="4209130" y="3789317"/>
              <a:ext cx="430406" cy="430406"/>
            </a:xfrm>
            <a:prstGeom prst="rect">
              <a:avLst/>
            </a:prstGeom>
          </p:spPr>
        </p:pic>
      </p:grpSp>
      <p:grpSp>
        <p:nvGrpSpPr>
          <p:cNvPr id="97" name="Group 96"/>
          <p:cNvGrpSpPr/>
          <p:nvPr/>
        </p:nvGrpSpPr>
        <p:grpSpPr>
          <a:xfrm>
            <a:off x="1389247" y="5232959"/>
            <a:ext cx="430406" cy="430406"/>
            <a:chOff x="4209130" y="3789317"/>
            <a:chExt cx="430406" cy="430406"/>
          </a:xfrm>
        </p:grpSpPr>
        <p:sp>
          <p:nvSpPr>
            <p:cNvPr id="98" name="Rectangle 97"/>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99" name="Picture 98"/>
            <p:cNvPicPr>
              <a:picLocks noChangeAspect="1"/>
            </p:cNvPicPr>
            <p:nvPr/>
          </p:nvPicPr>
          <p:blipFill>
            <a:blip r:embed="rId5"/>
            <a:stretch>
              <a:fillRect/>
            </a:stretch>
          </p:blipFill>
          <p:spPr>
            <a:xfrm>
              <a:off x="4209130" y="3789317"/>
              <a:ext cx="430406" cy="430406"/>
            </a:xfrm>
            <a:prstGeom prst="rect">
              <a:avLst/>
            </a:prstGeom>
          </p:spPr>
        </p:pic>
      </p:grpSp>
      <p:grpSp>
        <p:nvGrpSpPr>
          <p:cNvPr id="100" name="Group 99"/>
          <p:cNvGrpSpPr/>
          <p:nvPr/>
        </p:nvGrpSpPr>
        <p:grpSpPr>
          <a:xfrm>
            <a:off x="6690343" y="3872306"/>
            <a:ext cx="430406" cy="430406"/>
            <a:chOff x="4209130" y="3789317"/>
            <a:chExt cx="430406" cy="430406"/>
          </a:xfrm>
        </p:grpSpPr>
        <p:sp>
          <p:nvSpPr>
            <p:cNvPr id="101" name="Rectangle 100"/>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102" name="Picture 101"/>
            <p:cNvPicPr>
              <a:picLocks noChangeAspect="1"/>
            </p:cNvPicPr>
            <p:nvPr/>
          </p:nvPicPr>
          <p:blipFill>
            <a:blip r:embed="rId5"/>
            <a:stretch>
              <a:fillRect/>
            </a:stretch>
          </p:blipFill>
          <p:spPr>
            <a:xfrm>
              <a:off x="4209130" y="3789317"/>
              <a:ext cx="430406" cy="430406"/>
            </a:xfrm>
            <a:prstGeom prst="rect">
              <a:avLst/>
            </a:prstGeom>
          </p:spPr>
        </p:pic>
      </p:grpSp>
      <p:grpSp>
        <p:nvGrpSpPr>
          <p:cNvPr id="103" name="Group 102"/>
          <p:cNvGrpSpPr/>
          <p:nvPr/>
        </p:nvGrpSpPr>
        <p:grpSpPr>
          <a:xfrm>
            <a:off x="6686289" y="4931427"/>
            <a:ext cx="430406" cy="430406"/>
            <a:chOff x="4209130" y="3789317"/>
            <a:chExt cx="430406" cy="430406"/>
          </a:xfrm>
        </p:grpSpPr>
        <p:sp>
          <p:nvSpPr>
            <p:cNvPr id="104" name="Rectangle 103"/>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b="1">
                <a:gradFill>
                  <a:gsLst>
                    <a:gs pos="5439">
                      <a:srgbClr val="F8F8F8"/>
                    </a:gs>
                    <a:gs pos="10000">
                      <a:srgbClr val="F8F8F8"/>
                    </a:gs>
                  </a:gsLst>
                  <a:lin ang="5400000" scaled="0"/>
                </a:gradFill>
                <a:latin typeface="+mj-lt"/>
              </a:endParaRPr>
            </a:p>
          </p:txBody>
        </p:sp>
        <p:pic>
          <p:nvPicPr>
            <p:cNvPr id="105" name="Picture 104"/>
            <p:cNvPicPr>
              <a:picLocks noChangeAspect="1"/>
            </p:cNvPicPr>
            <p:nvPr/>
          </p:nvPicPr>
          <p:blipFill>
            <a:blip r:embed="rId5"/>
            <a:stretch>
              <a:fillRect/>
            </a:stretch>
          </p:blipFill>
          <p:spPr>
            <a:xfrm>
              <a:off x="4209130" y="3789317"/>
              <a:ext cx="430406" cy="430406"/>
            </a:xfrm>
            <a:prstGeom prst="rect">
              <a:avLst/>
            </a:prstGeom>
          </p:spPr>
        </p:pic>
      </p:grpSp>
      <p:grpSp>
        <p:nvGrpSpPr>
          <p:cNvPr id="106" name="Group 105"/>
          <p:cNvGrpSpPr/>
          <p:nvPr/>
        </p:nvGrpSpPr>
        <p:grpSpPr>
          <a:xfrm>
            <a:off x="9180314" y="2866523"/>
            <a:ext cx="430406" cy="430406"/>
            <a:chOff x="4209130" y="3789317"/>
            <a:chExt cx="430406" cy="430406"/>
          </a:xfrm>
        </p:grpSpPr>
        <p:sp>
          <p:nvSpPr>
            <p:cNvPr id="107" name="Rectangle 106"/>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108" name="Picture 107"/>
            <p:cNvPicPr>
              <a:picLocks noChangeAspect="1"/>
            </p:cNvPicPr>
            <p:nvPr/>
          </p:nvPicPr>
          <p:blipFill>
            <a:blip r:embed="rId5"/>
            <a:stretch>
              <a:fillRect/>
            </a:stretch>
          </p:blipFill>
          <p:spPr>
            <a:xfrm>
              <a:off x="4209130" y="3789317"/>
              <a:ext cx="430406" cy="430406"/>
            </a:xfrm>
            <a:prstGeom prst="rect">
              <a:avLst/>
            </a:prstGeom>
          </p:spPr>
        </p:pic>
      </p:grpSp>
      <p:grpSp>
        <p:nvGrpSpPr>
          <p:cNvPr id="109" name="Group 108"/>
          <p:cNvGrpSpPr/>
          <p:nvPr/>
        </p:nvGrpSpPr>
        <p:grpSpPr>
          <a:xfrm>
            <a:off x="9211787" y="5622212"/>
            <a:ext cx="430406" cy="430406"/>
            <a:chOff x="4209130" y="3789317"/>
            <a:chExt cx="430406" cy="430406"/>
          </a:xfrm>
        </p:grpSpPr>
        <p:sp>
          <p:nvSpPr>
            <p:cNvPr id="110" name="Rectangle 109"/>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111" name="Picture 110"/>
            <p:cNvPicPr>
              <a:picLocks noChangeAspect="1"/>
            </p:cNvPicPr>
            <p:nvPr/>
          </p:nvPicPr>
          <p:blipFill>
            <a:blip r:embed="rId5"/>
            <a:stretch>
              <a:fillRect/>
            </a:stretch>
          </p:blipFill>
          <p:spPr>
            <a:xfrm>
              <a:off x="4209130" y="3789317"/>
              <a:ext cx="430406" cy="430406"/>
            </a:xfrm>
            <a:prstGeom prst="rect">
              <a:avLst/>
            </a:prstGeom>
          </p:spPr>
        </p:pic>
      </p:grpSp>
      <p:grpSp>
        <p:nvGrpSpPr>
          <p:cNvPr id="112" name="Group 111"/>
          <p:cNvGrpSpPr/>
          <p:nvPr/>
        </p:nvGrpSpPr>
        <p:grpSpPr>
          <a:xfrm>
            <a:off x="11687485" y="4929747"/>
            <a:ext cx="430406" cy="430406"/>
            <a:chOff x="4209130" y="3789317"/>
            <a:chExt cx="430406" cy="430406"/>
          </a:xfrm>
        </p:grpSpPr>
        <p:sp>
          <p:nvSpPr>
            <p:cNvPr id="113" name="Rectangle 112"/>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114" name="Picture 113"/>
            <p:cNvPicPr>
              <a:picLocks noChangeAspect="1"/>
            </p:cNvPicPr>
            <p:nvPr/>
          </p:nvPicPr>
          <p:blipFill>
            <a:blip r:embed="rId5"/>
            <a:stretch>
              <a:fillRect/>
            </a:stretch>
          </p:blipFill>
          <p:spPr>
            <a:xfrm>
              <a:off x="4209130" y="3789317"/>
              <a:ext cx="430406" cy="430406"/>
            </a:xfrm>
            <a:prstGeom prst="rect">
              <a:avLst/>
            </a:prstGeom>
          </p:spPr>
        </p:pic>
      </p:grpSp>
      <p:grpSp>
        <p:nvGrpSpPr>
          <p:cNvPr id="115" name="Group 114"/>
          <p:cNvGrpSpPr/>
          <p:nvPr/>
        </p:nvGrpSpPr>
        <p:grpSpPr>
          <a:xfrm>
            <a:off x="11694364" y="3872306"/>
            <a:ext cx="430406" cy="430406"/>
            <a:chOff x="4209130" y="3789317"/>
            <a:chExt cx="430406" cy="430406"/>
          </a:xfrm>
        </p:grpSpPr>
        <p:sp>
          <p:nvSpPr>
            <p:cNvPr id="116" name="Rectangle 115"/>
            <p:cNvSpPr/>
            <p:nvPr/>
          </p:nvSpPr>
          <p:spPr bwMode="auto">
            <a:xfrm>
              <a:off x="4239875" y="3837244"/>
              <a:ext cx="378162" cy="26961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a:gradFill>
                  <a:gsLst>
                    <a:gs pos="5439">
                      <a:srgbClr val="F8F8F8"/>
                    </a:gs>
                    <a:gs pos="10000">
                      <a:srgbClr val="F8F8F8"/>
                    </a:gs>
                  </a:gsLst>
                  <a:lin ang="5400000" scaled="0"/>
                </a:gradFill>
                <a:latin typeface="+mj-lt"/>
              </a:endParaRPr>
            </a:p>
          </p:txBody>
        </p:sp>
        <p:pic>
          <p:nvPicPr>
            <p:cNvPr id="117" name="Picture 116"/>
            <p:cNvPicPr>
              <a:picLocks noChangeAspect="1"/>
            </p:cNvPicPr>
            <p:nvPr/>
          </p:nvPicPr>
          <p:blipFill>
            <a:blip r:embed="rId5"/>
            <a:stretch>
              <a:fillRect/>
            </a:stretch>
          </p:blipFill>
          <p:spPr>
            <a:xfrm>
              <a:off x="4209130" y="3789317"/>
              <a:ext cx="430406" cy="430406"/>
            </a:xfrm>
            <a:prstGeom prst="rect">
              <a:avLst/>
            </a:prstGeom>
          </p:spPr>
        </p:pic>
      </p:grpSp>
    </p:spTree>
    <p:extLst>
      <p:ext uri="{BB962C8B-B14F-4D97-AF65-F5344CB8AC3E}">
        <p14:creationId xmlns:p14="http://schemas.microsoft.com/office/powerpoint/2010/main" val="312207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00587 -4.58466E-6 L -0.13875 0.29097 " pathEditMode="relative" rAng="0" ptsTypes="AA">
                                      <p:cBhvr>
                                        <p:cTn id="6" dur="2000" fill="hold"/>
                                        <p:tgtEl>
                                          <p:spTgt spid="28"/>
                                        </p:tgtEl>
                                        <p:attrNameLst>
                                          <p:attrName>ppt_x</p:attrName>
                                          <p:attrName>ppt_y</p:attrName>
                                        </p:attrNameLst>
                                      </p:cBhvr>
                                      <p:rCtr x="-7238" y="14548"/>
                                    </p:animMotion>
                                  </p:childTnLst>
                                </p:cTn>
                              </p:par>
                              <p:par>
                                <p:cTn id="7" presetID="42" presetClass="path" presetSubtype="0" accel="50000" decel="50000" fill="hold" nodeType="withEffect">
                                  <p:stCondLst>
                                    <p:cond delay="0"/>
                                  </p:stCondLst>
                                  <p:childTnLst>
                                    <p:animMotion origin="layout" path="M 0.0083 0.0009 L -0.16198 0.4049 " pathEditMode="relative" rAng="0" ptsTypes="AA">
                                      <p:cBhvr>
                                        <p:cTn id="8" dur="2000" fill="hold"/>
                                        <p:tgtEl>
                                          <p:spTgt spid="29"/>
                                        </p:tgtEl>
                                        <p:attrNameLst>
                                          <p:attrName>ppt_x</p:attrName>
                                          <p:attrName>ppt_y</p:attrName>
                                        </p:attrNameLst>
                                      </p:cBhvr>
                                      <p:rCtr x="-8514" y="20200"/>
                                    </p:animMotion>
                                  </p:childTnLst>
                                </p:cTn>
                              </p:par>
                              <p:par>
                                <p:cTn id="9" presetID="42" presetClass="path" presetSubtype="0" accel="50000" decel="50000" fill="hold" nodeType="withEffect">
                                  <p:stCondLst>
                                    <p:cond delay="0"/>
                                  </p:stCondLst>
                                  <p:childTnLst>
                                    <p:animMotion origin="layout" path="M 0.00561 2.54199E-7 L -0.15484 0.49342 " pathEditMode="relative" rAng="0" ptsTypes="AA">
                                      <p:cBhvr>
                                        <p:cTn id="10" dur="2000" fill="hold"/>
                                        <p:tgtEl>
                                          <p:spTgt spid="30"/>
                                        </p:tgtEl>
                                        <p:attrNameLst>
                                          <p:attrName>ppt_x</p:attrName>
                                          <p:attrName>ppt_y</p:attrName>
                                        </p:attrNameLst>
                                      </p:cBhvr>
                                      <p:rCtr x="-8029" y="24671"/>
                                    </p:animMotion>
                                  </p:childTnLst>
                                </p:cTn>
                              </p:par>
                            </p:childTnLst>
                          </p:cTn>
                        </p:par>
                        <p:par>
                          <p:cTn id="11" fill="hold">
                            <p:stCondLst>
                              <p:cond delay="2000"/>
                            </p:stCondLst>
                            <p:childTnLst>
                              <p:par>
                                <p:cTn id="12" presetID="42" presetClass="path" presetSubtype="0" accel="50000" decel="50000" fill="hold" grpId="0" nodeType="afterEffect">
                                  <p:stCondLst>
                                    <p:cond delay="0"/>
                                  </p:stCondLst>
                                  <p:childTnLst>
                                    <p:animMotion origin="layout" path="M 2.4432E-6 -2.55561E-6 L -0.08936 0.28121 " pathEditMode="relative" rAng="0" ptsTypes="AA">
                                      <p:cBhvr>
                                        <p:cTn id="13" dur="2000" fill="hold"/>
                                        <p:tgtEl>
                                          <p:spTgt spid="12"/>
                                        </p:tgtEl>
                                        <p:attrNameLst>
                                          <p:attrName>ppt_x</p:attrName>
                                          <p:attrName>ppt_y</p:attrName>
                                        </p:attrNameLst>
                                      </p:cBhvr>
                                      <p:rCtr x="-4468" y="14049"/>
                                    </p:animMotion>
                                  </p:childTnLst>
                                </p:cTn>
                              </p:par>
                              <p:par>
                                <p:cTn id="14" presetID="42" presetClass="path" presetSubtype="0" accel="50000" decel="50000" fill="hold" grpId="0" nodeType="withEffect">
                                  <p:stCondLst>
                                    <p:cond delay="0"/>
                                  </p:stCondLst>
                                  <p:childTnLst>
                                    <p:animMotion origin="layout" path="M 1.87644E-6 -4.08534E-8 L -0.21764 0.39719 " pathEditMode="relative" rAng="0" ptsTypes="AA">
                                      <p:cBhvr>
                                        <p:cTn id="15" dur="2000" fill="hold"/>
                                        <p:tgtEl>
                                          <p:spTgt spid="15"/>
                                        </p:tgtEl>
                                        <p:attrNameLst>
                                          <p:attrName>ppt_x</p:attrName>
                                          <p:attrName>ppt_y</p:attrName>
                                        </p:attrNameLst>
                                      </p:cBhvr>
                                      <p:rCtr x="-10888" y="19859"/>
                                    </p:animMotion>
                                  </p:childTnLst>
                                </p:cTn>
                              </p:par>
                              <p:par>
                                <p:cTn id="16" presetID="42" presetClass="path" presetSubtype="0" accel="50000" decel="50000" fill="hold" grpId="0" nodeType="withEffect">
                                  <p:stCondLst>
                                    <p:cond delay="0"/>
                                  </p:stCondLst>
                                  <p:childTnLst>
                                    <p:animMotion origin="layout" path="M 4.59535E-8 -4.335E-6 L -0.1482 0.27985 " pathEditMode="relative" rAng="0" ptsTypes="AA">
                                      <p:cBhvr>
                                        <p:cTn id="17" dur="2000" fill="hold"/>
                                        <p:tgtEl>
                                          <p:spTgt spid="38"/>
                                        </p:tgtEl>
                                        <p:attrNameLst>
                                          <p:attrName>ppt_x</p:attrName>
                                          <p:attrName>ppt_y</p:attrName>
                                        </p:attrNameLst>
                                      </p:cBhvr>
                                      <p:rCtr x="-7416" y="13981"/>
                                    </p:animMotion>
                                  </p:childTnLst>
                                </p:cTn>
                              </p:par>
                              <p:par>
                                <p:cTn id="18" presetID="42" presetClass="path" presetSubtype="0" accel="50000" decel="50000" fill="hold" grpId="0" nodeType="withEffect">
                                  <p:stCondLst>
                                    <p:cond delay="0"/>
                                  </p:stCondLst>
                                  <p:childTnLst>
                                    <p:animMotion origin="layout" path="M 4.59535E-8 -2.55561E-6 L -0.04927 0.42284 " pathEditMode="relative" rAng="0" ptsTypes="AA">
                                      <p:cBhvr>
                                        <p:cTn id="19" dur="2000" fill="hold"/>
                                        <p:tgtEl>
                                          <p:spTgt spid="39"/>
                                        </p:tgtEl>
                                        <p:attrNameLst>
                                          <p:attrName>ppt_x</p:attrName>
                                          <p:attrName>ppt_y</p:attrName>
                                        </p:attrNameLst>
                                      </p:cBhvr>
                                      <p:rCtr x="-2464" y="21130"/>
                                    </p:animMotion>
                                  </p:childTnLst>
                                </p:cTn>
                              </p:par>
                              <p:par>
                                <p:cTn id="20" presetID="42" presetClass="path" presetSubtype="0" accel="50000" decel="50000" fill="hold" grpId="0" nodeType="withEffect">
                                  <p:stCondLst>
                                    <p:cond delay="0"/>
                                  </p:stCondLst>
                                  <p:childTnLst>
                                    <p:animMotion origin="layout" path="M -3.50013E-6 3.38629E-6 L -0.00663 0.35474 " pathEditMode="relative" rAng="0" ptsTypes="AA">
                                      <p:cBhvr>
                                        <p:cTn id="21" dur="2000" fill="hold"/>
                                        <p:tgtEl>
                                          <p:spTgt spid="20"/>
                                        </p:tgtEl>
                                        <p:attrNameLst>
                                          <p:attrName>ppt_x</p:attrName>
                                          <p:attrName>ppt_y</p:attrName>
                                        </p:attrNameLst>
                                      </p:cBhvr>
                                      <p:rCtr x="-332" y="17726"/>
                                    </p:animMotion>
                                  </p:childTnLst>
                                </p:cTn>
                              </p:par>
                              <p:par>
                                <p:cTn id="22" presetID="42" presetClass="path" presetSubtype="0" accel="50000" decel="50000" fill="hold" grpId="0" nodeType="withEffect">
                                  <p:stCondLst>
                                    <p:cond delay="0"/>
                                  </p:stCondLst>
                                  <p:childTnLst>
                                    <p:animMotion origin="layout" path="M -3.71968E-6 1.93827E-6 L -0.02795 0.32297 " pathEditMode="relative" rAng="0" ptsTypes="AA">
                                      <p:cBhvr>
                                        <p:cTn id="23" dur="2000" fill="hold"/>
                                        <p:tgtEl>
                                          <p:spTgt spid="41"/>
                                        </p:tgtEl>
                                        <p:attrNameLst>
                                          <p:attrName>ppt_x</p:attrName>
                                          <p:attrName>ppt_y</p:attrName>
                                        </p:attrNameLst>
                                      </p:cBhvr>
                                      <p:rCtr x="-1404" y="16137"/>
                                    </p:animMotion>
                                  </p:childTnLst>
                                </p:cTn>
                              </p:par>
                              <p:par>
                                <p:cTn id="24" presetID="42" presetClass="path" presetSubtype="0" accel="50000" decel="50000" fill="hold" grpId="0" nodeType="withEffect">
                                  <p:stCondLst>
                                    <p:cond delay="0"/>
                                  </p:stCondLst>
                                  <p:childTnLst>
                                    <p:animMotion origin="layout" path="M -3.91626E-6 -4.52565E-6 L -0.05667 0.51635 " pathEditMode="relative" rAng="0" ptsTypes="AA">
                                      <p:cBhvr>
                                        <p:cTn id="25" dur="2000" fill="hold"/>
                                        <p:tgtEl>
                                          <p:spTgt spid="43"/>
                                        </p:tgtEl>
                                        <p:attrNameLst>
                                          <p:attrName>ppt_x</p:attrName>
                                          <p:attrName>ppt_y</p:attrName>
                                        </p:attrNameLst>
                                      </p:cBhvr>
                                      <p:rCtr x="-2834" y="25806"/>
                                    </p:animMotion>
                                  </p:childTnLst>
                                </p:cTn>
                              </p:par>
                              <p:par>
                                <p:cTn id="26" presetID="42" presetClass="path" presetSubtype="0" accel="50000" decel="50000" fill="hold" grpId="0" nodeType="withEffect">
                                  <p:stCondLst>
                                    <p:cond delay="0"/>
                                  </p:stCondLst>
                                  <p:childTnLst>
                                    <p:animMotion origin="layout" path="M 3.55885E-6 -4.54834E-6 L -0.34057 0.4065 " pathEditMode="relative" rAng="0" ptsTypes="AA">
                                      <p:cBhvr>
                                        <p:cTn id="27" dur="2000" fill="hold"/>
                                        <p:tgtEl>
                                          <p:spTgt spid="40"/>
                                        </p:tgtEl>
                                        <p:attrNameLst>
                                          <p:attrName>ppt_x</p:attrName>
                                          <p:attrName>ppt_y</p:attrName>
                                        </p:attrNameLst>
                                      </p:cBhvr>
                                      <p:rCtr x="-17028" y="20313"/>
                                    </p:animMotion>
                                  </p:childTnLst>
                                </p:cTn>
                              </p:par>
                              <p:par>
                                <p:cTn id="28" presetID="42" presetClass="path" presetSubtype="0" accel="50000" decel="50000" fill="hold" grpId="0" nodeType="withEffect">
                                  <p:stCondLst>
                                    <p:cond delay="0"/>
                                  </p:stCondLst>
                                  <p:childTnLst>
                                    <p:animMotion origin="layout" path="M -4.58259E-6 -1.31185E-6 L -0.06944 0.23831 " pathEditMode="relative" rAng="0" ptsTypes="AA">
                                      <p:cBhvr>
                                        <p:cTn id="29" dur="2000" fill="hold"/>
                                        <p:tgtEl>
                                          <p:spTgt spid="18"/>
                                        </p:tgtEl>
                                        <p:attrNameLst>
                                          <p:attrName>ppt_x</p:attrName>
                                          <p:attrName>ppt_y</p:attrName>
                                        </p:attrNameLst>
                                      </p:cBhvr>
                                      <p:rCtr x="-3472" y="11916"/>
                                    </p:animMotion>
                                  </p:childTnLst>
                                </p:cTn>
                              </p:par>
                              <p:par>
                                <p:cTn id="30" presetID="42" presetClass="path" presetSubtype="0" accel="50000" decel="50000" fill="hold" grpId="0" nodeType="withEffect">
                                  <p:stCondLst>
                                    <p:cond delay="0"/>
                                  </p:stCondLst>
                                  <p:childTnLst>
                                    <p:animMotion origin="layout" path="M -5.48889E-7 -1.31185E-6 L -0.15484 0.58602 " pathEditMode="relative" rAng="0" ptsTypes="AA">
                                      <p:cBhvr>
                                        <p:cTn id="31" dur="2000" fill="hold"/>
                                        <p:tgtEl>
                                          <p:spTgt spid="13"/>
                                        </p:tgtEl>
                                        <p:attrNameLst>
                                          <p:attrName>ppt_x</p:attrName>
                                          <p:attrName>ppt_y</p:attrName>
                                        </p:attrNameLst>
                                      </p:cBhvr>
                                      <p:rCtr x="-7748" y="29301"/>
                                    </p:animMotion>
                                  </p:childTnLst>
                                </p:cTn>
                              </p:par>
                              <p:par>
                                <p:cTn id="32" presetID="42" presetClass="path" presetSubtype="0" accel="50000" decel="50000" fill="hold" grpId="0" nodeType="withEffect">
                                  <p:stCondLst>
                                    <p:cond delay="0"/>
                                  </p:stCondLst>
                                  <p:childTnLst>
                                    <p:animMotion origin="layout" path="M 2.65509E-7 1.02587E-6 L -0.10391 0.65501 " pathEditMode="relative" rAng="0" ptsTypes="AA">
                                      <p:cBhvr>
                                        <p:cTn id="33" dur="2000" fill="hold"/>
                                        <p:tgtEl>
                                          <p:spTgt spid="22"/>
                                        </p:tgtEl>
                                        <p:attrNameLst>
                                          <p:attrName>ppt_x</p:attrName>
                                          <p:attrName>ppt_y</p:attrName>
                                        </p:attrNameLst>
                                      </p:cBhvr>
                                      <p:rCtr x="-5195" y="32751"/>
                                    </p:animMotion>
                                  </p:childTnLst>
                                </p:cTn>
                              </p:par>
                              <p:par>
                                <p:cTn id="34" presetID="42" presetClass="path" presetSubtype="0" accel="50000" decel="50000" fill="hold" grpId="0" nodeType="withEffect">
                                  <p:stCondLst>
                                    <p:cond delay="0"/>
                                  </p:stCondLst>
                                  <p:childTnLst>
                                    <p:animMotion origin="layout" path="M 1.28159E-6 -3.24557E-6 L -0.08948 0.57944 " pathEditMode="relative" rAng="0" ptsTypes="AA">
                                      <p:cBhvr>
                                        <p:cTn id="35" dur="2000" fill="hold"/>
                                        <p:tgtEl>
                                          <p:spTgt spid="19"/>
                                        </p:tgtEl>
                                        <p:attrNameLst>
                                          <p:attrName>ppt_x</p:attrName>
                                          <p:attrName>ppt_y</p:attrName>
                                        </p:attrNameLst>
                                      </p:cBhvr>
                                      <p:rCtr x="-4480" y="28961"/>
                                    </p:animMotion>
                                  </p:childTnLst>
                                </p:cTn>
                              </p:par>
                              <p:par>
                                <p:cTn id="36" presetID="42" presetClass="path" presetSubtype="0" accel="50000" decel="50000" fill="hold" grpId="0" nodeType="withEffect">
                                  <p:stCondLst>
                                    <p:cond delay="0"/>
                                  </p:stCondLst>
                                  <p:childTnLst>
                                    <p:animMotion origin="layout" path="M -2.33342E-6 -2.72356E-6 L -0.27891 0.46346 " pathEditMode="relative" rAng="0" ptsTypes="AA">
                                      <p:cBhvr>
                                        <p:cTn id="37" dur="2000" fill="hold"/>
                                        <p:tgtEl>
                                          <p:spTgt spid="44"/>
                                        </p:tgtEl>
                                        <p:attrNameLst>
                                          <p:attrName>ppt_x</p:attrName>
                                          <p:attrName>ppt_y</p:attrName>
                                        </p:attrNameLst>
                                      </p:cBhvr>
                                      <p:rCtr x="-13952" y="23173"/>
                                    </p:animMotion>
                                  </p:childTnLst>
                                </p:cTn>
                              </p:par>
                              <p:par>
                                <p:cTn id="38" presetID="42" presetClass="path" presetSubtype="0" accel="50000" decel="50000" fill="hold" grpId="0" nodeType="withEffect">
                                  <p:stCondLst>
                                    <p:cond delay="0"/>
                                  </p:stCondLst>
                                  <p:childTnLst>
                                    <p:animMotion origin="layout" path="M 1.35308E-6 4.06264E-6 L -0.32589 0.38198 " pathEditMode="relative" rAng="0" ptsTypes="AA">
                                      <p:cBhvr>
                                        <p:cTn id="39" dur="2000" fill="hold"/>
                                        <p:tgtEl>
                                          <p:spTgt spid="14"/>
                                        </p:tgtEl>
                                        <p:attrNameLst>
                                          <p:attrName>ppt_x</p:attrName>
                                          <p:attrName>ppt_y</p:attrName>
                                        </p:attrNameLst>
                                      </p:cBhvr>
                                      <p:rCtr x="-16301" y="19088"/>
                                    </p:animMotion>
                                  </p:childTnLst>
                                </p:cTn>
                              </p:par>
                              <p:par>
                                <p:cTn id="40" presetID="42" presetClass="path" presetSubtype="0" accel="50000" decel="50000" fill="hold" grpId="0" nodeType="withEffect">
                                  <p:stCondLst>
                                    <p:cond delay="0"/>
                                  </p:stCondLst>
                                  <p:childTnLst>
                                    <p:animMotion origin="layout" path="M 1.6339E-7 1.54789E-6 L -0.33138 0.52678 " pathEditMode="relative" rAng="0" ptsTypes="AA">
                                      <p:cBhvr>
                                        <p:cTn id="41" dur="2000" fill="hold"/>
                                        <p:tgtEl>
                                          <p:spTgt spid="42"/>
                                        </p:tgtEl>
                                        <p:attrNameLst>
                                          <p:attrName>ppt_x</p:attrName>
                                          <p:attrName>ppt_y</p:attrName>
                                        </p:attrNameLst>
                                      </p:cBhvr>
                                      <p:rCtr x="-16569" y="26328"/>
                                    </p:animMotion>
                                  </p:childTnLst>
                                </p:cTn>
                              </p:par>
                              <p:par>
                                <p:cTn id="42" presetID="42" presetClass="path" presetSubtype="0" accel="50000" decel="50000" fill="hold" grpId="0" nodeType="withEffect">
                                  <p:stCondLst>
                                    <p:cond delay="0"/>
                                  </p:stCondLst>
                                  <p:childTnLst>
                                    <p:animMotion origin="layout" path="M -2.85423E-6 1.89287E-6 L -0.21955 0.54607 " pathEditMode="relative" rAng="0" ptsTypes="AA">
                                      <p:cBhvr>
                                        <p:cTn id="43" dur="2000" fill="hold"/>
                                        <p:tgtEl>
                                          <p:spTgt spid="16"/>
                                        </p:tgtEl>
                                        <p:attrNameLst>
                                          <p:attrName>ppt_x</p:attrName>
                                          <p:attrName>ppt_y</p:attrName>
                                        </p:attrNameLst>
                                      </p:cBhvr>
                                      <p:rCtr x="-10978" y="27304"/>
                                    </p:animMotion>
                                  </p:childTnLst>
                                </p:cTn>
                              </p:par>
                              <p:par>
                                <p:cTn id="44" presetID="42" presetClass="path" presetSubtype="0" accel="50000" decel="50000" fill="hold" grpId="0" nodeType="withEffect">
                                  <p:stCondLst>
                                    <p:cond delay="0"/>
                                  </p:stCondLst>
                                  <p:childTnLst>
                                    <p:animMotion origin="layout" path="M 3.75032E-6 3.69496E-6 L -0.21177 0.36178 " pathEditMode="relative" rAng="0" ptsTypes="AA">
                                      <p:cBhvr>
                                        <p:cTn id="45" dur="2000" fill="hold"/>
                                        <p:tgtEl>
                                          <p:spTgt spid="21"/>
                                        </p:tgtEl>
                                        <p:attrNameLst>
                                          <p:attrName>ppt_x</p:attrName>
                                          <p:attrName>ppt_y</p:attrName>
                                        </p:attrNameLst>
                                      </p:cBhvr>
                                      <p:rCtr x="-10595" y="18089"/>
                                    </p:animMotion>
                                  </p:childTnLst>
                                </p:cTn>
                              </p:par>
                              <p:par>
                                <p:cTn id="46" presetID="42" presetClass="path" presetSubtype="0" accel="50000" decel="50000" fill="hold" grpId="0" nodeType="withEffect">
                                  <p:stCondLst>
                                    <p:cond delay="0"/>
                                  </p:stCondLst>
                                  <p:childTnLst>
                                    <p:animMotion origin="layout" path="M -4.4677E-7 -2.72356E-6 L -0.23768 0.46346 " pathEditMode="relative" rAng="0" ptsTypes="AA">
                                      <p:cBhvr>
                                        <p:cTn id="47" dur="2000" fill="hold"/>
                                        <p:tgtEl>
                                          <p:spTgt spid="53"/>
                                        </p:tgtEl>
                                        <p:attrNameLst>
                                          <p:attrName>ppt_x</p:attrName>
                                          <p:attrName>ppt_y</p:attrName>
                                        </p:attrNameLst>
                                      </p:cBhvr>
                                      <p:rCtr x="-11884" y="23173"/>
                                    </p:animMotion>
                                  </p:childTnLst>
                                </p:cTn>
                              </p:par>
                              <p:par>
                                <p:cTn id="48" presetID="42" presetClass="path" presetSubtype="0" accel="50000" decel="50000" fill="hold" grpId="0" nodeType="withEffect">
                                  <p:stCondLst>
                                    <p:cond delay="0"/>
                                  </p:stCondLst>
                                  <p:childTnLst>
                                    <p:animMotion origin="layout" path="M -0.00957 2.26055E-6 L -0.20896 0.66273 " pathEditMode="relative" rAng="0" ptsTypes="AA">
                                      <p:cBhvr>
                                        <p:cTn id="49" dur="2000" fill="hold"/>
                                        <p:tgtEl>
                                          <p:spTgt spid="54"/>
                                        </p:tgtEl>
                                        <p:attrNameLst>
                                          <p:attrName>ppt_x</p:attrName>
                                          <p:attrName>ppt_y</p:attrName>
                                        </p:attrNameLst>
                                      </p:cBhvr>
                                      <p:rCtr x="-9969" y="33137"/>
                                    </p:animMotion>
                                  </p:childTnLst>
                                </p:cTn>
                              </p:par>
                              <p:par>
                                <p:cTn id="50" presetID="42" presetClass="path" presetSubtype="0" accel="50000" decel="50000" fill="hold" grpId="0" nodeType="withEffect">
                                  <p:stCondLst>
                                    <p:cond delay="0"/>
                                  </p:stCondLst>
                                  <p:childTnLst>
                                    <p:animMotion origin="layout" path="M 1.85857E-6 -1.51158E-6 L -0.06115 0.55947 " pathEditMode="relative" rAng="0" ptsTypes="AA">
                                      <p:cBhvr>
                                        <p:cTn id="51" dur="2000" fill="hold"/>
                                        <p:tgtEl>
                                          <p:spTgt spid="56"/>
                                        </p:tgtEl>
                                        <p:attrNameLst>
                                          <p:attrName>ppt_x</p:attrName>
                                          <p:attrName>ppt_y</p:attrName>
                                        </p:attrNameLst>
                                      </p:cBhvr>
                                      <p:rCtr x="-3064" y="27962"/>
                                    </p:animMotion>
                                  </p:childTnLst>
                                </p:cTn>
                              </p:par>
                              <p:par>
                                <p:cTn id="52" presetID="42" presetClass="path" presetSubtype="0" accel="50000" decel="50000" fill="hold" grpId="0" nodeType="withEffect">
                                  <p:stCondLst>
                                    <p:cond delay="0"/>
                                  </p:stCondLst>
                                  <p:childTnLst>
                                    <p:animMotion origin="layout" path="M -4.43707E-6 5.03858E-7 L -0.14475 0.23763 " pathEditMode="relative" rAng="0" ptsTypes="AA">
                                      <p:cBhvr>
                                        <p:cTn id="53" dur="2000" fill="hold"/>
                                        <p:tgtEl>
                                          <p:spTgt spid="57"/>
                                        </p:tgtEl>
                                        <p:attrNameLst>
                                          <p:attrName>ppt_x</p:attrName>
                                          <p:attrName>ppt_y</p:attrName>
                                        </p:attrNameLst>
                                      </p:cBhvr>
                                      <p:rCtr x="-7238" y="11870"/>
                                    </p:animMotion>
                                  </p:childTnLst>
                                </p:cTn>
                              </p:par>
                              <p:par>
                                <p:cTn id="54" presetID="42" presetClass="path" presetSubtype="0" accel="50000" decel="50000" fill="hold" grpId="0" nodeType="withEffect">
                                  <p:stCondLst>
                                    <p:cond delay="0"/>
                                  </p:stCondLst>
                                  <p:childTnLst>
                                    <p:animMotion origin="layout" path="M -2.33852E-6 4.27599E-6 L 0.01711 0.53245 " pathEditMode="relative" rAng="0" ptsTypes="AA">
                                      <p:cBhvr>
                                        <p:cTn id="55" dur="2000" fill="hold"/>
                                        <p:tgtEl>
                                          <p:spTgt spid="58"/>
                                        </p:tgtEl>
                                        <p:attrNameLst>
                                          <p:attrName>ppt_x</p:attrName>
                                          <p:attrName>ppt_y</p:attrName>
                                        </p:attrNameLst>
                                      </p:cBhvr>
                                      <p:rCtr x="855" y="26623"/>
                                    </p:animMotion>
                                  </p:childTnLst>
                                </p:cTn>
                              </p:par>
                            </p:childTnLst>
                          </p:cTn>
                        </p:par>
                        <p:par>
                          <p:cTn id="56" fill="hold">
                            <p:stCondLst>
                              <p:cond delay="4000"/>
                            </p:stCondLst>
                            <p:childTnLst>
                              <p:par>
                                <p:cTn id="57" presetID="10" presetClass="entr" presetSubtype="0" fill="hold" nodeType="afterEffect">
                                  <p:stCondLst>
                                    <p:cond delay="1000"/>
                                  </p:stCondLst>
                                  <p:childTnLst>
                                    <p:set>
                                      <p:cBhvr>
                                        <p:cTn id="58" dur="1" fill="hold">
                                          <p:stCondLst>
                                            <p:cond delay="0"/>
                                          </p:stCondLst>
                                        </p:cTn>
                                        <p:tgtEl>
                                          <p:spTgt spid="72"/>
                                        </p:tgtEl>
                                        <p:attrNameLst>
                                          <p:attrName>style.visibility</p:attrName>
                                        </p:attrNameLst>
                                      </p:cBhvr>
                                      <p:to>
                                        <p:strVal val="visible"/>
                                      </p:to>
                                    </p:set>
                                    <p:animEffect transition="in" filter="fade">
                                      <p:cBhvr>
                                        <p:cTn id="59" dur="500"/>
                                        <p:tgtEl>
                                          <p:spTgt spid="72"/>
                                        </p:tgtEl>
                                      </p:cBhvr>
                                    </p:animEffect>
                                  </p:childTnLst>
                                </p:cTn>
                              </p:par>
                            </p:childTnLst>
                          </p:cTn>
                        </p:par>
                        <p:par>
                          <p:cTn id="60" fill="hold">
                            <p:stCondLst>
                              <p:cond delay="5500"/>
                            </p:stCondLst>
                            <p:childTnLst>
                              <p:par>
                                <p:cTn id="61" presetID="10" presetClass="entr" presetSubtype="0" fill="hold" nodeType="afterEffect">
                                  <p:stCondLst>
                                    <p:cond delay="0"/>
                                  </p:stCondLst>
                                  <p:childTnLst>
                                    <p:set>
                                      <p:cBhvr>
                                        <p:cTn id="62" dur="1" fill="hold">
                                          <p:stCondLst>
                                            <p:cond delay="0"/>
                                          </p:stCondLst>
                                        </p:cTn>
                                        <p:tgtEl>
                                          <p:spTgt spid="75"/>
                                        </p:tgtEl>
                                        <p:attrNameLst>
                                          <p:attrName>style.visibility</p:attrName>
                                        </p:attrNameLst>
                                      </p:cBhvr>
                                      <p:to>
                                        <p:strVal val="visible"/>
                                      </p:to>
                                    </p:set>
                                    <p:animEffect transition="in" filter="fade">
                                      <p:cBhvr>
                                        <p:cTn id="63" dur="500"/>
                                        <p:tgtEl>
                                          <p:spTgt spid="7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6"/>
                                        </p:tgtEl>
                                        <p:attrNameLst>
                                          <p:attrName>style.visibility</p:attrName>
                                        </p:attrNameLst>
                                      </p:cBhvr>
                                      <p:to>
                                        <p:strVal val="visible"/>
                                      </p:to>
                                    </p:set>
                                    <p:animEffect transition="in" filter="fade">
                                      <p:cBhvr>
                                        <p:cTn id="68" dur="500"/>
                                        <p:tgtEl>
                                          <p:spTgt spid="66"/>
                                        </p:tgtEl>
                                      </p:cBhvr>
                                    </p:animEffect>
                                  </p:childTnLst>
                                </p:cTn>
                              </p:par>
                            </p:childTnLst>
                          </p:cTn>
                        </p:par>
                        <p:par>
                          <p:cTn id="69" fill="hold">
                            <p:stCondLst>
                              <p:cond delay="500"/>
                            </p:stCondLst>
                            <p:childTnLst>
                              <p:par>
                                <p:cTn id="70" presetID="10" presetClass="entr" presetSubtype="0" fill="hold" nodeType="afterEffect">
                                  <p:stCondLst>
                                    <p:cond delay="0"/>
                                  </p:stCondLst>
                                  <p:childTnLst>
                                    <p:set>
                                      <p:cBhvr>
                                        <p:cTn id="71" dur="1" fill="hold">
                                          <p:stCondLst>
                                            <p:cond delay="0"/>
                                          </p:stCondLst>
                                        </p:cTn>
                                        <p:tgtEl>
                                          <p:spTgt spid="78"/>
                                        </p:tgtEl>
                                        <p:attrNameLst>
                                          <p:attrName>style.visibility</p:attrName>
                                        </p:attrNameLst>
                                      </p:cBhvr>
                                      <p:to>
                                        <p:strVal val="visible"/>
                                      </p:to>
                                    </p:set>
                                    <p:animEffect transition="in" filter="fade">
                                      <p:cBhvr>
                                        <p:cTn id="7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8" grpId="0" animBg="1"/>
      <p:bldP spid="19" grpId="0" animBg="1"/>
      <p:bldP spid="20" grpId="0" animBg="1"/>
      <p:bldP spid="21" grpId="0" animBg="1"/>
      <p:bldP spid="22" grpId="0" animBg="1"/>
      <p:bldP spid="38" grpId="0" animBg="1"/>
      <p:bldP spid="39" grpId="0" animBg="1"/>
      <p:bldP spid="40" grpId="0" animBg="1"/>
      <p:bldP spid="41" grpId="0" animBg="1"/>
      <p:bldP spid="42" grpId="0" animBg="1"/>
      <p:bldP spid="43" grpId="0" animBg="1"/>
      <p:bldP spid="44" grpId="0" animBg="1"/>
      <p:bldP spid="53" grpId="0" animBg="1"/>
      <p:bldP spid="54" grpId="0" animBg="1"/>
      <p:bldP spid="56" grpId="0" animBg="1"/>
      <p:bldP spid="57" grpId="0" animBg="1"/>
      <p:bldP spid="5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11887200" cy="3730252"/>
          </a:xfrm>
        </p:spPr>
        <p:txBody>
          <a:bodyPr/>
          <a:lstStyle/>
          <a:p>
            <a:r>
              <a:rPr lang="en-US"/>
              <a:t>What are Microservices?</a:t>
            </a:r>
          </a:p>
          <a:p>
            <a:r>
              <a:rPr lang="en-US"/>
              <a:t>Microservices Patterns </a:t>
            </a:r>
          </a:p>
          <a:p>
            <a:r>
              <a:rPr lang="en-US"/>
              <a:t>Microservices Real World Case Studies </a:t>
            </a:r>
          </a:p>
          <a:p>
            <a:r>
              <a:rPr lang="en-US"/>
              <a:t>Microsoft Platform and Microservices</a:t>
            </a:r>
          </a:p>
          <a:p>
            <a:r>
              <a:rPr lang="en-US"/>
              <a:t>Containers &amp; Microservices</a:t>
            </a:r>
          </a:p>
          <a:p>
            <a:r>
              <a:rPr lang="en-US"/>
              <a:t>Demo</a:t>
            </a:r>
          </a:p>
        </p:txBody>
      </p:sp>
      <p:sp>
        <p:nvSpPr>
          <p:cNvPr id="2" name="Title 1"/>
          <p:cNvSpPr>
            <a:spLocks noGrp="1"/>
          </p:cNvSpPr>
          <p:nvPr>
            <p:ph type="title"/>
          </p:nvPr>
        </p:nvSpPr>
        <p:spPr/>
        <p:txBody>
          <a:bodyPr/>
          <a:lstStyle/>
          <a:p>
            <a:r>
              <a:rPr lang="en-US">
                <a:solidFill>
                  <a:schemeClr val="accent3"/>
                </a:solidFill>
              </a:rPr>
              <a:t>Objectives</a:t>
            </a:r>
            <a:endParaRPr lang="en-US" sz="400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lowchart: Magnetic Disk 5"/>
          <p:cNvSpPr/>
          <p:nvPr/>
        </p:nvSpPr>
        <p:spPr>
          <a:xfrm>
            <a:off x="1679942" y="4971404"/>
            <a:ext cx="2168747" cy="1673036"/>
          </a:xfrm>
          <a:prstGeom prst="flowChartMagneticDisk">
            <a:avLst/>
          </a:prstGeom>
          <a:solidFill>
            <a:srgbClr val="92D050"/>
          </a:solidFill>
          <a:ln w="15875" cap="flat" cmpd="sng" algn="ctr">
            <a:solidFill>
              <a:sysClr val="window" lastClr="FFFFFF"/>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grpSp>
        <p:nvGrpSpPr>
          <p:cNvPr id="7" name="Group 6"/>
          <p:cNvGrpSpPr/>
          <p:nvPr/>
        </p:nvGrpSpPr>
        <p:grpSpPr>
          <a:xfrm>
            <a:off x="1922461" y="5630862"/>
            <a:ext cx="274413" cy="336378"/>
            <a:chOff x="4818580" y="4212404"/>
            <a:chExt cx="441789" cy="544531"/>
          </a:xfrm>
        </p:grpSpPr>
        <p:sp>
          <p:nvSpPr>
            <p:cNvPr id="8" name="Rectangle 7"/>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9" name="Rectangle 8"/>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0" name="Group 9"/>
          <p:cNvGrpSpPr/>
          <p:nvPr/>
        </p:nvGrpSpPr>
        <p:grpSpPr>
          <a:xfrm>
            <a:off x="2373916" y="5630862"/>
            <a:ext cx="274413" cy="336378"/>
            <a:chOff x="4818580" y="4212404"/>
            <a:chExt cx="441789" cy="544531"/>
          </a:xfrm>
        </p:grpSpPr>
        <p:sp>
          <p:nvSpPr>
            <p:cNvPr id="11" name="Rectangle 10"/>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2" name="Rectangle 11"/>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3" name="Group 12"/>
          <p:cNvGrpSpPr/>
          <p:nvPr/>
        </p:nvGrpSpPr>
        <p:grpSpPr>
          <a:xfrm>
            <a:off x="2825371" y="5630862"/>
            <a:ext cx="274413" cy="336378"/>
            <a:chOff x="4818580" y="4212404"/>
            <a:chExt cx="441789" cy="544531"/>
          </a:xfrm>
        </p:grpSpPr>
        <p:sp>
          <p:nvSpPr>
            <p:cNvPr id="14" name="Rectangle 13"/>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5" name="Rectangle 14"/>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6" name="Group 15"/>
          <p:cNvGrpSpPr/>
          <p:nvPr/>
        </p:nvGrpSpPr>
        <p:grpSpPr>
          <a:xfrm>
            <a:off x="3276824" y="5630862"/>
            <a:ext cx="274413" cy="336378"/>
            <a:chOff x="4818580" y="4212404"/>
            <a:chExt cx="441789" cy="544531"/>
          </a:xfrm>
        </p:grpSpPr>
        <p:sp>
          <p:nvSpPr>
            <p:cNvPr id="17" name="Rectangle 16"/>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8" name="Rectangle 17"/>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9" name="Group 18"/>
          <p:cNvGrpSpPr/>
          <p:nvPr/>
        </p:nvGrpSpPr>
        <p:grpSpPr>
          <a:xfrm>
            <a:off x="1922461" y="6080840"/>
            <a:ext cx="274413" cy="336378"/>
            <a:chOff x="4818580" y="4212404"/>
            <a:chExt cx="441789" cy="544531"/>
          </a:xfrm>
        </p:grpSpPr>
        <p:sp>
          <p:nvSpPr>
            <p:cNvPr id="20" name="Rectangle 19"/>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21" name="Rectangle 20"/>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22" name="Group 21"/>
          <p:cNvGrpSpPr/>
          <p:nvPr/>
        </p:nvGrpSpPr>
        <p:grpSpPr>
          <a:xfrm>
            <a:off x="2373916" y="6080840"/>
            <a:ext cx="274413" cy="336378"/>
            <a:chOff x="4818580" y="4212404"/>
            <a:chExt cx="441789" cy="544531"/>
          </a:xfrm>
        </p:grpSpPr>
        <p:sp>
          <p:nvSpPr>
            <p:cNvPr id="23" name="Rectangle 22"/>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24" name="Rectangle 23"/>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25" name="Group 24"/>
          <p:cNvGrpSpPr/>
          <p:nvPr/>
        </p:nvGrpSpPr>
        <p:grpSpPr>
          <a:xfrm>
            <a:off x="2825371" y="6080840"/>
            <a:ext cx="274413" cy="336378"/>
            <a:chOff x="4818580" y="4212404"/>
            <a:chExt cx="441789" cy="544531"/>
          </a:xfrm>
        </p:grpSpPr>
        <p:sp>
          <p:nvSpPr>
            <p:cNvPr id="26" name="Rectangle 25"/>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27" name="Rectangle 26"/>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28" name="Group 27"/>
          <p:cNvGrpSpPr/>
          <p:nvPr/>
        </p:nvGrpSpPr>
        <p:grpSpPr>
          <a:xfrm>
            <a:off x="3276824" y="6080840"/>
            <a:ext cx="274413" cy="336378"/>
            <a:chOff x="4818580" y="4212404"/>
            <a:chExt cx="441789" cy="544531"/>
          </a:xfrm>
        </p:grpSpPr>
        <p:sp>
          <p:nvSpPr>
            <p:cNvPr id="29" name="Rectangle 28"/>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30" name="Rectangle 29"/>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sp>
        <p:nvSpPr>
          <p:cNvPr id="31" name="Rectangle 30"/>
          <p:cNvSpPr/>
          <p:nvPr/>
        </p:nvSpPr>
        <p:spPr>
          <a:xfrm>
            <a:off x="993216" y="1064789"/>
            <a:ext cx="3409189" cy="682087"/>
          </a:xfrm>
          <a:prstGeom prst="rect">
            <a:avLst/>
          </a:prstGeom>
        </p:spPr>
        <p:txBody>
          <a:bodyPr wrap="none">
            <a:spAutoFit/>
          </a:bodyPr>
          <a:lstStyle/>
          <a:p>
            <a:pPr marL="291380" indent="-291380" defTabSz="932417">
              <a:buFont typeface="Arial" panose="020B0604020202020204" pitchFamily="34" charset="0"/>
              <a:buChar char="•"/>
              <a:defRPr/>
            </a:pPr>
            <a:r>
              <a:rPr lang="en-US" sz="1873" kern="0">
                <a:solidFill>
                  <a:srgbClr val="000000"/>
                </a:solidFill>
                <a:latin typeface="+mj-lt"/>
              </a:rPr>
              <a:t>Single monolithic database</a:t>
            </a:r>
          </a:p>
          <a:p>
            <a:pPr marL="291380" indent="-291380" defTabSz="932417">
              <a:buFont typeface="Arial" panose="020B0604020202020204" pitchFamily="34" charset="0"/>
              <a:buChar char="•"/>
              <a:defRPr/>
            </a:pPr>
            <a:r>
              <a:rPr lang="en-US" sz="1873" kern="0">
                <a:solidFill>
                  <a:srgbClr val="000000"/>
                </a:solidFill>
                <a:latin typeface="+mj-lt"/>
              </a:rPr>
              <a:t>Tiers of specific technologies</a:t>
            </a:r>
          </a:p>
        </p:txBody>
      </p:sp>
      <p:cxnSp>
        <p:nvCxnSpPr>
          <p:cNvPr id="32" name="Straight Arrow Connector 31"/>
          <p:cNvCxnSpPr>
            <a:stCxn id="35" idx="0"/>
            <a:endCxn id="89" idx="2"/>
          </p:cNvCxnSpPr>
          <p:nvPr/>
        </p:nvCxnSpPr>
        <p:spPr>
          <a:xfrm flipV="1">
            <a:off x="2764316" y="2611787"/>
            <a:ext cx="0" cy="302281"/>
          </a:xfrm>
          <a:prstGeom prst="straightConnector1">
            <a:avLst/>
          </a:prstGeom>
          <a:noFill/>
          <a:ln w="12700" cap="flat" cmpd="sng" algn="ctr">
            <a:solidFill>
              <a:srgbClr val="000000"/>
            </a:solidFill>
            <a:prstDash val="solid"/>
            <a:miter lim="800000"/>
            <a:tailEnd type="triangle"/>
          </a:ln>
          <a:effectLst/>
        </p:spPr>
      </p:cxnSp>
      <p:sp>
        <p:nvSpPr>
          <p:cNvPr id="33" name="Rectangle 32"/>
          <p:cNvSpPr/>
          <p:nvPr/>
        </p:nvSpPr>
        <p:spPr>
          <a:xfrm>
            <a:off x="862786" y="248331"/>
            <a:ext cx="5077031" cy="584775"/>
          </a:xfrm>
          <a:prstGeom prst="rect">
            <a:avLst/>
          </a:prstGeom>
        </p:spPr>
        <p:txBody>
          <a:bodyPr wrap="none">
            <a:spAutoFit/>
          </a:bodyPr>
          <a:lstStyle/>
          <a:p>
            <a:pPr defTabSz="932417">
              <a:defRPr/>
            </a:pPr>
            <a:r>
              <a:rPr lang="en-US" sz="3200" kern="0">
                <a:solidFill>
                  <a:srgbClr val="000000"/>
                </a:solidFill>
                <a:latin typeface="+mj-lt"/>
              </a:rPr>
              <a:t>Data in Traditional approach</a:t>
            </a:r>
          </a:p>
        </p:txBody>
      </p:sp>
      <p:sp>
        <p:nvSpPr>
          <p:cNvPr id="34" name="Rectangle 33"/>
          <p:cNvSpPr/>
          <p:nvPr/>
        </p:nvSpPr>
        <p:spPr>
          <a:xfrm>
            <a:off x="6985705" y="284586"/>
            <a:ext cx="5564344" cy="584775"/>
          </a:xfrm>
          <a:prstGeom prst="rect">
            <a:avLst/>
          </a:prstGeom>
        </p:spPr>
        <p:txBody>
          <a:bodyPr wrap="none">
            <a:spAutoFit/>
          </a:bodyPr>
          <a:lstStyle/>
          <a:p>
            <a:pPr defTabSz="932417">
              <a:defRPr/>
            </a:pPr>
            <a:r>
              <a:rPr lang="en-US" sz="3200" kern="0">
                <a:solidFill>
                  <a:srgbClr val="000000"/>
                </a:solidFill>
                <a:latin typeface="+mj-lt"/>
              </a:rPr>
              <a:t>Data in Microservices approach</a:t>
            </a:r>
          </a:p>
        </p:txBody>
      </p:sp>
      <p:sp>
        <p:nvSpPr>
          <p:cNvPr id="37" name="Rectangle 36"/>
          <p:cNvSpPr/>
          <p:nvPr/>
        </p:nvSpPr>
        <p:spPr>
          <a:xfrm>
            <a:off x="6541337" y="1134181"/>
            <a:ext cx="4616585" cy="956993"/>
          </a:xfrm>
          <a:prstGeom prst="rect">
            <a:avLst/>
          </a:prstGeom>
        </p:spPr>
        <p:txBody>
          <a:bodyPr wrap="none">
            <a:spAutoFit/>
          </a:bodyPr>
          <a:lstStyle/>
          <a:p>
            <a:pPr marL="291380" indent="-291380" defTabSz="932417">
              <a:buFont typeface="Arial" panose="020B0604020202020204" pitchFamily="34" charset="0"/>
              <a:buChar char="•"/>
              <a:defRPr/>
            </a:pPr>
            <a:r>
              <a:rPr lang="en-US" sz="1873" kern="0">
                <a:solidFill>
                  <a:srgbClr val="000000"/>
                </a:solidFill>
                <a:latin typeface="+mj-lt"/>
              </a:rPr>
              <a:t>Graph of interconnected microservices</a:t>
            </a:r>
          </a:p>
          <a:p>
            <a:pPr marL="291380" indent="-291380" defTabSz="932417">
              <a:buFont typeface="Arial" panose="020B0604020202020204" pitchFamily="34" charset="0"/>
              <a:buChar char="•"/>
              <a:defRPr/>
            </a:pPr>
            <a:r>
              <a:rPr lang="en-US" sz="1873" kern="0">
                <a:solidFill>
                  <a:srgbClr val="000000"/>
                </a:solidFill>
                <a:latin typeface="+mj-lt"/>
              </a:rPr>
              <a:t>State typically scoped to the microservice</a:t>
            </a:r>
          </a:p>
          <a:p>
            <a:pPr marL="291380" indent="-291380" defTabSz="932417">
              <a:buFont typeface="Arial" panose="020B0604020202020204" pitchFamily="34" charset="0"/>
              <a:buChar char="•"/>
              <a:defRPr/>
            </a:pPr>
            <a:r>
              <a:rPr lang="en-US" sz="1873" kern="0">
                <a:solidFill>
                  <a:srgbClr val="000000"/>
                </a:solidFill>
                <a:latin typeface="+mj-lt"/>
              </a:rPr>
              <a:t>Remote Storage for cold data</a:t>
            </a:r>
          </a:p>
        </p:txBody>
      </p:sp>
      <p:sp>
        <p:nvSpPr>
          <p:cNvPr id="42" name="Rounded Rectangle 41"/>
          <p:cNvSpPr/>
          <p:nvPr/>
        </p:nvSpPr>
        <p:spPr bwMode="auto">
          <a:xfrm>
            <a:off x="6890724" y="4801436"/>
            <a:ext cx="1303502" cy="1421132"/>
          </a:xfrm>
          <a:prstGeom prst="roundRect">
            <a:avLst/>
          </a:prstGeom>
          <a:noFill/>
          <a:ln w="10795" cap="flat" cmpd="sng" algn="ctr">
            <a:solidFill>
              <a:schemeClr val="bg1">
                <a:lumMod val="50000"/>
              </a:schemeClr>
            </a:solidFill>
            <a:prstDash val="lgDash"/>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43" name="Flowchart: Magnetic Disk 42"/>
          <p:cNvSpPr/>
          <p:nvPr/>
        </p:nvSpPr>
        <p:spPr>
          <a:xfrm>
            <a:off x="7254868" y="5577883"/>
            <a:ext cx="582757" cy="585192"/>
          </a:xfrm>
          <a:prstGeom prst="flowChartMagneticDisk">
            <a:avLst/>
          </a:prstGeom>
          <a:solidFill>
            <a:srgbClr val="92D050"/>
          </a:solidFill>
          <a:ln w="15875" cap="flat" cmpd="sng" algn="ctr">
            <a:solidFill>
              <a:sysClr val="window" lastClr="FFFFFF"/>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grpSp>
        <p:nvGrpSpPr>
          <p:cNvPr id="44" name="Group 43"/>
          <p:cNvGrpSpPr/>
          <p:nvPr/>
        </p:nvGrpSpPr>
        <p:grpSpPr>
          <a:xfrm>
            <a:off x="7349833" y="5854410"/>
            <a:ext cx="156918" cy="206608"/>
            <a:chOff x="4818580" y="4212404"/>
            <a:chExt cx="441789" cy="544531"/>
          </a:xfrm>
        </p:grpSpPr>
        <p:sp>
          <p:nvSpPr>
            <p:cNvPr id="76" name="Rectangle 75"/>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77" name="Rectangle 76"/>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45" name="Group 44"/>
          <p:cNvGrpSpPr/>
          <p:nvPr/>
        </p:nvGrpSpPr>
        <p:grpSpPr>
          <a:xfrm>
            <a:off x="7591777" y="5854410"/>
            <a:ext cx="156918" cy="206608"/>
            <a:chOff x="4818580" y="4212404"/>
            <a:chExt cx="441789" cy="544531"/>
          </a:xfrm>
        </p:grpSpPr>
        <p:sp>
          <p:nvSpPr>
            <p:cNvPr id="74" name="Rectangle 73"/>
            <p:cNvSpPr/>
            <p:nvPr/>
          </p:nvSpPr>
          <p:spPr>
            <a:xfrm>
              <a:off x="4818580" y="4212404"/>
              <a:ext cx="441789" cy="544531"/>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75" name="Rectangle 74"/>
            <p:cNvSpPr/>
            <p:nvPr/>
          </p:nvSpPr>
          <p:spPr>
            <a:xfrm>
              <a:off x="4818580" y="4212405"/>
              <a:ext cx="441789" cy="113016"/>
            </a:xfrm>
            <a:prstGeom prst="rect">
              <a:avLst/>
            </a:prstGeom>
            <a:noFill/>
            <a:ln w="15875" cap="flat" cmpd="sng" algn="ctr">
              <a:solidFill>
                <a:sysClr val="window" lastClr="FFFFFF"/>
              </a:solid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cxnSp>
        <p:nvCxnSpPr>
          <p:cNvPr id="46" name="Straight Arrow Connector 45"/>
          <p:cNvCxnSpPr>
            <a:stCxn id="43" idx="1"/>
          </p:cNvCxnSpPr>
          <p:nvPr/>
        </p:nvCxnSpPr>
        <p:spPr>
          <a:xfrm flipV="1">
            <a:off x="7546245" y="5425834"/>
            <a:ext cx="0" cy="152050"/>
          </a:xfrm>
          <a:prstGeom prst="straightConnector1">
            <a:avLst/>
          </a:prstGeom>
          <a:noFill/>
          <a:ln w="12700" cap="flat" cmpd="sng" algn="ctr">
            <a:solidFill>
              <a:sysClr val="windowText" lastClr="000000"/>
            </a:solidFill>
            <a:prstDash val="solid"/>
            <a:miter lim="800000"/>
            <a:tailEnd type="triangle"/>
          </a:ln>
          <a:effectLst/>
        </p:spPr>
      </p:cxnSp>
      <p:sp>
        <p:nvSpPr>
          <p:cNvPr id="47" name="Hexagon 46"/>
          <p:cNvSpPr>
            <a:spLocks noChangeAspect="1"/>
          </p:cNvSpPr>
          <p:nvPr/>
        </p:nvSpPr>
        <p:spPr bwMode="auto">
          <a:xfrm>
            <a:off x="7250700" y="4874352"/>
            <a:ext cx="591093" cy="551481"/>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48" name="Hexagon 47"/>
          <p:cNvSpPr>
            <a:spLocks noChangeAspect="1"/>
          </p:cNvSpPr>
          <p:nvPr/>
        </p:nvSpPr>
        <p:spPr bwMode="auto">
          <a:xfrm>
            <a:off x="9082407" y="4892531"/>
            <a:ext cx="591093" cy="551481"/>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49" name="Hexagon 48"/>
          <p:cNvSpPr>
            <a:spLocks noChangeAspect="1"/>
          </p:cNvSpPr>
          <p:nvPr/>
        </p:nvSpPr>
        <p:spPr bwMode="auto">
          <a:xfrm>
            <a:off x="10235292" y="4899539"/>
            <a:ext cx="591093" cy="551481"/>
          </a:xfrm>
          <a:prstGeom prst="hexagon">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50" name="Flowchart: Magnetic Disk 49"/>
          <p:cNvSpPr/>
          <p:nvPr/>
        </p:nvSpPr>
        <p:spPr>
          <a:xfrm>
            <a:off x="10451453" y="5264538"/>
            <a:ext cx="161095" cy="143680"/>
          </a:xfrm>
          <a:prstGeom prst="flowChartMagneticDisk">
            <a:avLst/>
          </a:prstGeom>
          <a:solidFill>
            <a:srgbClr val="92D050"/>
          </a:solidFill>
          <a:ln w="15875" cap="flat" cmpd="sng" algn="ctr">
            <a:solidFill>
              <a:schemeClr val="tx1"/>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51" name="Hexagon 50"/>
          <p:cNvSpPr>
            <a:spLocks noChangeAspect="1"/>
          </p:cNvSpPr>
          <p:nvPr/>
        </p:nvSpPr>
        <p:spPr bwMode="auto">
          <a:xfrm>
            <a:off x="10235292" y="5952044"/>
            <a:ext cx="591093" cy="551481"/>
          </a:xfrm>
          <a:prstGeom prst="hexagon">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52" name="Flowchart: Magnetic Disk 51"/>
          <p:cNvSpPr/>
          <p:nvPr/>
        </p:nvSpPr>
        <p:spPr>
          <a:xfrm>
            <a:off x="10460987" y="6302510"/>
            <a:ext cx="161095" cy="143680"/>
          </a:xfrm>
          <a:prstGeom prst="flowChartMagneticDisk">
            <a:avLst/>
          </a:prstGeom>
          <a:solidFill>
            <a:srgbClr val="92D050"/>
          </a:solidFill>
          <a:ln w="15875" cap="flat" cmpd="sng" algn="ctr">
            <a:solidFill>
              <a:schemeClr val="tx1"/>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cxnSp>
        <p:nvCxnSpPr>
          <p:cNvPr id="55" name="Straight Arrow Connector 54"/>
          <p:cNvCxnSpPr>
            <a:stCxn id="49" idx="3"/>
            <a:endCxn id="48" idx="0"/>
          </p:cNvCxnSpPr>
          <p:nvPr/>
        </p:nvCxnSpPr>
        <p:spPr>
          <a:xfrm flipH="1" flipV="1">
            <a:off x="9673500" y="5168272"/>
            <a:ext cx="561792" cy="7008"/>
          </a:xfrm>
          <a:prstGeom prst="straightConnector1">
            <a:avLst/>
          </a:prstGeom>
          <a:noFill/>
          <a:ln w="12700" cap="flat" cmpd="sng" algn="ctr">
            <a:solidFill>
              <a:schemeClr val="bg1">
                <a:lumMod val="50000"/>
              </a:schemeClr>
            </a:solidFill>
            <a:prstDash val="solid"/>
            <a:miter lim="800000"/>
            <a:tailEnd type="triangle"/>
          </a:ln>
          <a:effectLst/>
        </p:spPr>
      </p:cxnSp>
      <p:cxnSp>
        <p:nvCxnSpPr>
          <p:cNvPr id="57" name="Straight Arrow Connector 56"/>
          <p:cNvCxnSpPr>
            <a:stCxn id="51" idx="3"/>
            <a:endCxn id="48" idx="1"/>
          </p:cNvCxnSpPr>
          <p:nvPr/>
        </p:nvCxnSpPr>
        <p:spPr>
          <a:xfrm flipH="1" flipV="1">
            <a:off x="9535629" y="5444012"/>
            <a:ext cx="699663" cy="783773"/>
          </a:xfrm>
          <a:prstGeom prst="straightConnector1">
            <a:avLst/>
          </a:prstGeom>
          <a:noFill/>
          <a:ln w="12700" cap="flat" cmpd="sng" algn="ctr">
            <a:solidFill>
              <a:schemeClr val="bg1">
                <a:lumMod val="50000"/>
              </a:schemeClr>
            </a:solidFill>
            <a:prstDash val="solid"/>
            <a:miter lim="800000"/>
            <a:tailEnd type="triangle"/>
          </a:ln>
          <a:effectLst/>
        </p:spPr>
      </p:cxnSp>
      <p:sp>
        <p:nvSpPr>
          <p:cNvPr id="59" name="Rectangle 58"/>
          <p:cNvSpPr/>
          <p:nvPr/>
        </p:nvSpPr>
        <p:spPr>
          <a:xfrm>
            <a:off x="10138814" y="5432874"/>
            <a:ext cx="885048" cy="523220"/>
          </a:xfrm>
          <a:prstGeom prst="rect">
            <a:avLst/>
          </a:prstGeom>
        </p:spPr>
        <p:txBody>
          <a:bodyPr wrap="square">
            <a:spAutoFit/>
          </a:bodyPr>
          <a:lstStyle/>
          <a:p>
            <a:pPr defTabSz="932417">
              <a:defRPr/>
            </a:pPr>
            <a:r>
              <a:rPr lang="en-US" sz="1400" b="1" kern="0">
                <a:solidFill>
                  <a:srgbClr val="000000"/>
                </a:solidFill>
                <a:latin typeface="+mj-lt"/>
                <a:cs typeface="Segoe UI" panose="020B0502040204020203" pitchFamily="34" charset="0"/>
              </a:rPr>
              <a:t>Stateful services</a:t>
            </a:r>
          </a:p>
        </p:txBody>
      </p:sp>
      <p:sp>
        <p:nvSpPr>
          <p:cNvPr id="61" name="Rectangle 60"/>
          <p:cNvSpPr/>
          <p:nvPr/>
        </p:nvSpPr>
        <p:spPr>
          <a:xfrm>
            <a:off x="10266811" y="3697220"/>
            <a:ext cx="1623436" cy="523220"/>
          </a:xfrm>
          <a:prstGeom prst="rect">
            <a:avLst/>
          </a:prstGeom>
        </p:spPr>
        <p:txBody>
          <a:bodyPr wrap="square">
            <a:spAutoFit/>
          </a:bodyPr>
          <a:lstStyle/>
          <a:p>
            <a:pPr defTabSz="932417">
              <a:defRPr/>
            </a:pPr>
            <a:r>
              <a:rPr lang="en-US" sz="1400" kern="0">
                <a:solidFill>
                  <a:srgbClr val="000000"/>
                </a:solidFill>
                <a:latin typeface="+mj-lt"/>
              </a:rPr>
              <a:t>Web presentation services</a:t>
            </a:r>
          </a:p>
        </p:txBody>
      </p:sp>
      <p:pic>
        <p:nvPicPr>
          <p:cNvPr id="62"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7418677" y="5038499"/>
            <a:ext cx="271471" cy="22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9243365" y="5063059"/>
            <a:ext cx="271471" cy="22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433634" y="5025464"/>
            <a:ext cx="203955" cy="16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445332" y="6058575"/>
            <a:ext cx="203955" cy="16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6" name="Group 65"/>
          <p:cNvGrpSpPr>
            <a:grpSpLocks noChangeAspect="1"/>
          </p:cNvGrpSpPr>
          <p:nvPr/>
        </p:nvGrpSpPr>
        <p:grpSpPr>
          <a:xfrm>
            <a:off x="9422597" y="2803049"/>
            <a:ext cx="579014" cy="646540"/>
            <a:chOff x="5499394" y="1899253"/>
            <a:chExt cx="1132765" cy="1226322"/>
          </a:xfrm>
        </p:grpSpPr>
        <p:sp>
          <p:nvSpPr>
            <p:cNvPr id="70" name="Hexagon 69"/>
            <p:cNvSpPr/>
            <p:nvPr/>
          </p:nvSpPr>
          <p:spPr bwMode="auto">
            <a:xfrm rot="16200000">
              <a:off x="5452616" y="1946031"/>
              <a:ext cx="1226322" cy="1132765"/>
            </a:xfrm>
            <a:prstGeom prst="hexagon">
              <a:avLst/>
            </a:prstGeom>
            <a:solidFill>
              <a:srgbClr val="FFB900"/>
            </a:solidFill>
            <a:ln w="10795" cap="flat" cmpd="sng" algn="ctr">
              <a:noFill/>
              <a:prstDash val="solid"/>
              <a:headEnd type="none" w="med" len="med"/>
              <a:tailEnd type="none" w="med" len="med"/>
            </a:ln>
            <a:effectLst/>
          </p:spPr>
          <p:txBody>
            <a:bodyPr vert="horz" wrap="square" lIns="0" tIns="47558" rIns="0" bIns="47558" numCol="1" rtlCol="0" anchor="ctr" anchorCtr="0" compatLnSpc="1">
              <a:prstTxWarp prst="textNoShape">
                <a:avLst/>
              </a:prstTxWarp>
            </a:bodyPr>
            <a:lstStyle/>
            <a:p>
              <a:pPr algn="ctr" defTabSz="950846" fontAlgn="base">
                <a:spcBef>
                  <a:spcPct val="0"/>
                </a:spcBef>
                <a:spcAft>
                  <a:spcPct val="0"/>
                </a:spcAft>
                <a:defRPr/>
              </a:pPr>
              <a:endParaRPr lang="en-US" sz="2040" kern="0">
                <a:solidFill>
                  <a:srgbClr val="000000"/>
                </a:solidFill>
                <a:latin typeface="+mj-lt"/>
              </a:endParaRPr>
            </a:p>
          </p:txBody>
        </p:sp>
        <p:pic>
          <p:nvPicPr>
            <p:cNvPr id="71"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780027" y="2304620"/>
              <a:ext cx="5715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cxnSp>
        <p:nvCxnSpPr>
          <p:cNvPr id="118" name="Straight Arrow Connector 117"/>
          <p:cNvCxnSpPr>
            <a:stCxn id="6" idx="1"/>
            <a:endCxn id="35" idx="2"/>
          </p:cNvCxnSpPr>
          <p:nvPr/>
        </p:nvCxnSpPr>
        <p:spPr>
          <a:xfrm flipV="1">
            <a:off x="2764316" y="3637639"/>
            <a:ext cx="0" cy="1333765"/>
          </a:xfrm>
          <a:prstGeom prst="straightConnector1">
            <a:avLst/>
          </a:prstGeom>
          <a:noFill/>
          <a:ln w="12700" cap="flat" cmpd="sng" algn="ctr">
            <a:solidFill>
              <a:schemeClr val="bg1">
                <a:lumMod val="50000"/>
              </a:schemeClr>
            </a:solidFill>
            <a:prstDash val="solid"/>
            <a:miter lim="800000"/>
            <a:tailEnd type="triangle"/>
          </a:ln>
          <a:effectLst/>
        </p:spPr>
      </p:cxnSp>
      <p:sp>
        <p:nvSpPr>
          <p:cNvPr id="149" name="Rectangle 148"/>
          <p:cNvSpPr/>
          <p:nvPr/>
        </p:nvSpPr>
        <p:spPr>
          <a:xfrm>
            <a:off x="8171102" y="4885857"/>
            <a:ext cx="1002715" cy="523220"/>
          </a:xfrm>
          <a:prstGeom prst="rect">
            <a:avLst/>
          </a:prstGeom>
        </p:spPr>
        <p:txBody>
          <a:bodyPr wrap="square">
            <a:spAutoFit/>
          </a:bodyPr>
          <a:lstStyle/>
          <a:p>
            <a:pPr defTabSz="932417">
              <a:defRPr/>
            </a:pPr>
            <a:r>
              <a:rPr lang="en-US" sz="1400" b="1" kern="0">
                <a:solidFill>
                  <a:srgbClr val="000000"/>
                </a:solidFill>
                <a:latin typeface="+mj-lt"/>
                <a:cs typeface="Segoe UI" panose="020B0502040204020203" pitchFamily="34" charset="0"/>
              </a:rPr>
              <a:t>Stateless services</a:t>
            </a:r>
          </a:p>
        </p:txBody>
      </p:sp>
      <p:sp>
        <p:nvSpPr>
          <p:cNvPr id="2" name="Rectangle 1"/>
          <p:cNvSpPr/>
          <p:nvPr/>
        </p:nvSpPr>
        <p:spPr>
          <a:xfrm>
            <a:off x="3671103" y="5097234"/>
            <a:ext cx="1058545" cy="738664"/>
          </a:xfrm>
          <a:prstGeom prst="rect">
            <a:avLst/>
          </a:prstGeom>
        </p:spPr>
        <p:txBody>
          <a:bodyPr wrap="square">
            <a:spAutoFit/>
          </a:bodyPr>
          <a:lstStyle/>
          <a:p>
            <a:pPr algn="ctr" defTabSz="914400">
              <a:defRPr/>
            </a:pPr>
            <a:r>
              <a:rPr lang="en-US" sz="1400" kern="0">
                <a:solidFill>
                  <a:srgbClr val="000000"/>
                </a:solidFill>
                <a:latin typeface="+mj-lt"/>
              </a:rPr>
              <a:t>SQL DB</a:t>
            </a:r>
          </a:p>
          <a:p>
            <a:pPr algn="ctr" defTabSz="914400">
              <a:defRPr/>
            </a:pPr>
            <a:r>
              <a:rPr lang="en-US" sz="1400" kern="0">
                <a:solidFill>
                  <a:srgbClr val="000000"/>
                </a:solidFill>
                <a:latin typeface="+mj-lt"/>
              </a:rPr>
              <a:t>or</a:t>
            </a:r>
          </a:p>
          <a:p>
            <a:pPr algn="ctr" defTabSz="914400">
              <a:defRPr/>
            </a:pPr>
            <a:r>
              <a:rPr lang="en-US" sz="1400" kern="0">
                <a:solidFill>
                  <a:srgbClr val="000000"/>
                </a:solidFill>
                <a:latin typeface="+mj-lt"/>
              </a:rPr>
              <a:t>No-SQL</a:t>
            </a:r>
          </a:p>
        </p:txBody>
      </p:sp>
      <p:pic>
        <p:nvPicPr>
          <p:cNvPr id="80" name="Picture 79"/>
          <p:cNvPicPr>
            <a:picLocks noChangeAspect="1"/>
          </p:cNvPicPr>
          <p:nvPr/>
        </p:nvPicPr>
        <p:blipFill>
          <a:blip r:embed="rId5"/>
          <a:stretch>
            <a:fillRect/>
          </a:stretch>
        </p:blipFill>
        <p:spPr>
          <a:xfrm>
            <a:off x="10001611" y="2528527"/>
            <a:ext cx="1737589" cy="1193014"/>
          </a:xfrm>
          <a:prstGeom prst="rect">
            <a:avLst/>
          </a:prstGeom>
        </p:spPr>
      </p:pic>
      <p:grpSp>
        <p:nvGrpSpPr>
          <p:cNvPr id="60" name="Group 59"/>
          <p:cNvGrpSpPr>
            <a:grpSpLocks noChangeAspect="1"/>
          </p:cNvGrpSpPr>
          <p:nvPr/>
        </p:nvGrpSpPr>
        <p:grpSpPr>
          <a:xfrm>
            <a:off x="9704513" y="3332168"/>
            <a:ext cx="579014" cy="646540"/>
            <a:chOff x="5499394" y="1899253"/>
            <a:chExt cx="1132765" cy="1226322"/>
          </a:xfrm>
        </p:grpSpPr>
        <p:sp>
          <p:nvSpPr>
            <p:cNvPr id="72" name="Hexagon 71"/>
            <p:cNvSpPr/>
            <p:nvPr/>
          </p:nvSpPr>
          <p:spPr bwMode="auto">
            <a:xfrm rot="16200000">
              <a:off x="5452616" y="1946031"/>
              <a:ext cx="1226322" cy="1132765"/>
            </a:xfrm>
            <a:prstGeom prst="hexagon">
              <a:avLst/>
            </a:prstGeom>
            <a:solidFill>
              <a:srgbClr val="FFB900"/>
            </a:solidFill>
            <a:ln w="10795" cap="flat" cmpd="sng" algn="ctr">
              <a:noFill/>
              <a:prstDash val="solid"/>
              <a:headEnd type="none" w="med" len="med"/>
              <a:tailEnd type="none" w="med" len="med"/>
            </a:ln>
            <a:effectLst/>
          </p:spPr>
          <p:txBody>
            <a:bodyPr vert="horz" wrap="square" lIns="0" tIns="47558" rIns="0" bIns="47558" numCol="1" rtlCol="0" anchor="ctr" anchorCtr="0" compatLnSpc="1">
              <a:prstTxWarp prst="textNoShape">
                <a:avLst/>
              </a:prstTxWarp>
            </a:bodyPr>
            <a:lstStyle/>
            <a:p>
              <a:pPr algn="ctr" defTabSz="950846" fontAlgn="base">
                <a:spcBef>
                  <a:spcPct val="0"/>
                </a:spcBef>
                <a:spcAft>
                  <a:spcPct val="0"/>
                </a:spcAft>
                <a:defRPr/>
              </a:pPr>
              <a:endParaRPr lang="en-US" sz="2040" kern="0">
                <a:solidFill>
                  <a:srgbClr val="000000"/>
                </a:solidFill>
                <a:latin typeface="+mj-lt"/>
              </a:endParaRPr>
            </a:p>
          </p:txBody>
        </p:sp>
        <p:pic>
          <p:nvPicPr>
            <p:cNvPr id="73"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780027" y="2304620"/>
              <a:ext cx="5715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4" name="Rectangle 83"/>
          <p:cNvSpPr/>
          <p:nvPr/>
        </p:nvSpPr>
        <p:spPr bwMode="auto">
          <a:xfrm>
            <a:off x="4237037" y="6644440"/>
            <a:ext cx="4038600" cy="350085"/>
          </a:xfrm>
          <a:prstGeom prst="rect">
            <a:avLst/>
          </a:prstGeom>
          <a:solidFill>
            <a:srgbClr val="FFFF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kern="0">
              <a:solidFill>
                <a:srgbClr val="000000"/>
              </a:solidFill>
              <a:latin typeface="+mj-lt"/>
            </a:endParaRPr>
          </a:p>
        </p:txBody>
      </p:sp>
      <p:cxnSp>
        <p:nvCxnSpPr>
          <p:cNvPr id="5" name="Straight Connector 4"/>
          <p:cNvCxnSpPr/>
          <p:nvPr/>
        </p:nvCxnSpPr>
        <p:spPr>
          <a:xfrm flipH="1">
            <a:off x="6088114" y="1261983"/>
            <a:ext cx="31781" cy="5382457"/>
          </a:xfrm>
          <a:prstGeom prst="line">
            <a:avLst/>
          </a:prstGeom>
          <a:noFill/>
          <a:ln w="15875" cap="flat" cmpd="sng" algn="ctr">
            <a:solidFill>
              <a:sysClr val="windowText" lastClr="000000"/>
            </a:solidFill>
            <a:prstDash val="solid"/>
            <a:miter lim="800000"/>
          </a:ln>
          <a:effectLst/>
        </p:spPr>
      </p:cxnSp>
      <p:pic>
        <p:nvPicPr>
          <p:cNvPr id="158" name="Picture 157"/>
          <p:cNvPicPr>
            <a:picLocks noChangeAspect="1"/>
          </p:cNvPicPr>
          <p:nvPr/>
        </p:nvPicPr>
        <p:blipFill>
          <a:blip r:embed="rId6"/>
          <a:stretch>
            <a:fillRect/>
          </a:stretch>
        </p:blipFill>
        <p:spPr>
          <a:xfrm>
            <a:off x="7292130" y="2537945"/>
            <a:ext cx="1499175" cy="1346392"/>
          </a:xfrm>
          <a:prstGeom prst="rect">
            <a:avLst/>
          </a:prstGeom>
        </p:spPr>
      </p:pic>
      <p:sp>
        <p:nvSpPr>
          <p:cNvPr id="140" name="Rectangle 139"/>
          <p:cNvSpPr/>
          <p:nvPr/>
        </p:nvSpPr>
        <p:spPr>
          <a:xfrm>
            <a:off x="6937794" y="3680096"/>
            <a:ext cx="797510" cy="523220"/>
          </a:xfrm>
          <a:prstGeom prst="rect">
            <a:avLst/>
          </a:prstGeom>
        </p:spPr>
        <p:txBody>
          <a:bodyPr wrap="square">
            <a:spAutoFit/>
          </a:bodyPr>
          <a:lstStyle/>
          <a:p>
            <a:pPr defTabSz="932417">
              <a:defRPr/>
            </a:pPr>
            <a:r>
              <a:rPr lang="en-US" sz="1400" kern="0">
                <a:solidFill>
                  <a:srgbClr val="000000"/>
                </a:solidFill>
                <a:latin typeface="+mj-lt"/>
              </a:rPr>
              <a:t>Mobile</a:t>
            </a:r>
          </a:p>
          <a:p>
            <a:pPr defTabSz="932417">
              <a:defRPr/>
            </a:pPr>
            <a:r>
              <a:rPr lang="en-US" sz="1400" kern="0">
                <a:solidFill>
                  <a:srgbClr val="000000"/>
                </a:solidFill>
                <a:latin typeface="+mj-lt"/>
              </a:rPr>
              <a:t>apps</a:t>
            </a:r>
          </a:p>
        </p:txBody>
      </p:sp>
      <p:cxnSp>
        <p:nvCxnSpPr>
          <p:cNvPr id="159" name="Straight Arrow Connector 158"/>
          <p:cNvCxnSpPr>
            <a:stCxn id="48" idx="5"/>
            <a:endCxn id="72" idx="3"/>
          </p:cNvCxnSpPr>
          <p:nvPr/>
        </p:nvCxnSpPr>
        <p:spPr>
          <a:xfrm flipV="1">
            <a:off x="9535630" y="3978708"/>
            <a:ext cx="458390" cy="913823"/>
          </a:xfrm>
          <a:prstGeom prst="straightConnector1">
            <a:avLst/>
          </a:prstGeom>
          <a:noFill/>
          <a:ln w="12700" cap="flat" cmpd="sng" algn="ctr">
            <a:solidFill>
              <a:schemeClr val="bg1">
                <a:lumMod val="50000"/>
              </a:schemeClr>
            </a:solidFill>
            <a:prstDash val="solid"/>
            <a:miter lim="800000"/>
            <a:tailEnd type="triangle"/>
          </a:ln>
          <a:effectLst/>
        </p:spPr>
      </p:cxnSp>
      <p:cxnSp>
        <p:nvCxnSpPr>
          <p:cNvPr id="54" name="Straight Arrow Connector 53"/>
          <p:cNvCxnSpPr>
            <a:stCxn id="48" idx="4"/>
          </p:cNvCxnSpPr>
          <p:nvPr/>
        </p:nvCxnSpPr>
        <p:spPr>
          <a:xfrm flipH="1" flipV="1">
            <a:off x="8275637" y="3829375"/>
            <a:ext cx="944640" cy="1063156"/>
          </a:xfrm>
          <a:prstGeom prst="straightConnector1">
            <a:avLst/>
          </a:prstGeom>
          <a:noFill/>
          <a:ln w="12700" cap="flat" cmpd="sng" algn="ctr">
            <a:solidFill>
              <a:schemeClr val="tx1"/>
            </a:solidFill>
            <a:prstDash val="solid"/>
            <a:miter lim="800000"/>
            <a:tailEnd type="triangle"/>
          </a:ln>
          <a:effectLst/>
        </p:spPr>
      </p:cxnSp>
      <p:cxnSp>
        <p:nvCxnSpPr>
          <p:cNvPr id="53" name="Straight Arrow Connector 52"/>
          <p:cNvCxnSpPr>
            <a:stCxn id="42" idx="0"/>
          </p:cNvCxnSpPr>
          <p:nvPr/>
        </p:nvCxnSpPr>
        <p:spPr>
          <a:xfrm flipV="1">
            <a:off x="7542475" y="3860547"/>
            <a:ext cx="386435" cy="940889"/>
          </a:xfrm>
          <a:prstGeom prst="straightConnector1">
            <a:avLst/>
          </a:prstGeom>
          <a:noFill/>
          <a:ln w="12700" cap="flat" cmpd="sng" algn="ctr">
            <a:solidFill>
              <a:schemeClr val="bg1">
                <a:lumMod val="50000"/>
              </a:schemeClr>
            </a:solidFill>
            <a:prstDash val="solid"/>
            <a:miter lim="800000"/>
            <a:tailEnd type="triangle"/>
          </a:ln>
          <a:effectLst/>
        </p:spPr>
      </p:cxnSp>
      <p:pic>
        <p:nvPicPr>
          <p:cNvPr id="199" name="Picture 198"/>
          <p:cNvPicPr>
            <a:picLocks noChangeAspect="1"/>
          </p:cNvPicPr>
          <p:nvPr/>
        </p:nvPicPr>
        <p:blipFill>
          <a:blip r:embed="rId6"/>
          <a:stretch>
            <a:fillRect/>
          </a:stretch>
        </p:blipFill>
        <p:spPr>
          <a:xfrm>
            <a:off x="4109596" y="1749339"/>
            <a:ext cx="1499175" cy="1346392"/>
          </a:xfrm>
          <a:prstGeom prst="rect">
            <a:avLst/>
          </a:prstGeom>
        </p:spPr>
      </p:pic>
      <p:cxnSp>
        <p:nvCxnSpPr>
          <p:cNvPr id="200" name="Straight Arrow Connector 199"/>
          <p:cNvCxnSpPr>
            <a:stCxn id="35" idx="0"/>
          </p:cNvCxnSpPr>
          <p:nvPr/>
        </p:nvCxnSpPr>
        <p:spPr>
          <a:xfrm flipV="1">
            <a:off x="2764316" y="2611787"/>
            <a:ext cx="1548921" cy="302281"/>
          </a:xfrm>
          <a:prstGeom prst="straightConnector1">
            <a:avLst/>
          </a:prstGeom>
          <a:noFill/>
          <a:ln w="12700" cap="flat" cmpd="sng" algn="ctr">
            <a:solidFill>
              <a:srgbClr val="000000"/>
            </a:solidFill>
            <a:prstDash val="solid"/>
            <a:miter lim="800000"/>
            <a:tailEnd type="triangle"/>
          </a:ln>
          <a:effectLst/>
        </p:spPr>
      </p:cxnSp>
      <p:grpSp>
        <p:nvGrpSpPr>
          <p:cNvPr id="38" name="Group 37"/>
          <p:cNvGrpSpPr/>
          <p:nvPr/>
        </p:nvGrpSpPr>
        <p:grpSpPr>
          <a:xfrm>
            <a:off x="614542" y="1888215"/>
            <a:ext cx="3056882" cy="723571"/>
            <a:chOff x="614542" y="1888215"/>
            <a:chExt cx="3056882" cy="723571"/>
          </a:xfrm>
        </p:grpSpPr>
        <p:sp>
          <p:nvSpPr>
            <p:cNvPr id="89" name="Rounded Rectangle 88"/>
            <p:cNvSpPr/>
            <p:nvPr/>
          </p:nvSpPr>
          <p:spPr bwMode="auto">
            <a:xfrm>
              <a:off x="1857208" y="1888215"/>
              <a:ext cx="1814216" cy="723571"/>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pic>
          <p:nvPicPr>
            <p:cNvPr id="90" name="Picture 21"/>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1979949" y="2023877"/>
              <a:ext cx="518536" cy="43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6" name="Group 95"/>
            <p:cNvGrpSpPr/>
            <p:nvPr/>
          </p:nvGrpSpPr>
          <p:grpSpPr>
            <a:xfrm>
              <a:off x="2599594" y="1982254"/>
              <a:ext cx="419794" cy="241736"/>
              <a:chOff x="3116191" y="1999422"/>
              <a:chExt cx="411600" cy="237018"/>
            </a:xfrm>
          </p:grpSpPr>
          <p:sp>
            <p:nvSpPr>
              <p:cNvPr id="97" name="Rectangle 96"/>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98" name="Rectangle 97"/>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99" name="Rectangle 98"/>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00" name="Rectangle 99"/>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02" name="Group 101"/>
            <p:cNvGrpSpPr/>
            <p:nvPr/>
          </p:nvGrpSpPr>
          <p:grpSpPr>
            <a:xfrm>
              <a:off x="3113737" y="1991406"/>
              <a:ext cx="419794" cy="241736"/>
              <a:chOff x="3116191" y="1999422"/>
              <a:chExt cx="411600" cy="237018"/>
            </a:xfrm>
          </p:grpSpPr>
          <p:sp>
            <p:nvSpPr>
              <p:cNvPr id="103" name="Rectangle 102"/>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04" name="Rectangle 103"/>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05" name="Rectangle 104"/>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06" name="Rectangle 105"/>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07" name="Group 106"/>
            <p:cNvGrpSpPr/>
            <p:nvPr/>
          </p:nvGrpSpPr>
          <p:grpSpPr>
            <a:xfrm>
              <a:off x="2606886" y="2283975"/>
              <a:ext cx="419794" cy="241736"/>
              <a:chOff x="3116191" y="1999422"/>
              <a:chExt cx="411600" cy="237018"/>
            </a:xfrm>
          </p:grpSpPr>
          <p:sp>
            <p:nvSpPr>
              <p:cNvPr id="108" name="Rectangle 107"/>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09" name="Rectangle 108"/>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10" name="Rectangle 109"/>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11" name="Rectangle 110"/>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12" name="Group 111"/>
            <p:cNvGrpSpPr/>
            <p:nvPr/>
          </p:nvGrpSpPr>
          <p:grpSpPr>
            <a:xfrm>
              <a:off x="3113737" y="2296209"/>
              <a:ext cx="419794" cy="241736"/>
              <a:chOff x="3116191" y="1999422"/>
              <a:chExt cx="411600" cy="237018"/>
            </a:xfrm>
          </p:grpSpPr>
          <p:sp>
            <p:nvSpPr>
              <p:cNvPr id="113" name="Rectangle 112"/>
              <p:cNvSpPr/>
              <p:nvPr/>
            </p:nvSpPr>
            <p:spPr>
              <a:xfrm>
                <a:off x="3116191" y="1999422"/>
                <a:ext cx="411600" cy="237018"/>
              </a:xfrm>
              <a:prstGeom prst="rect">
                <a:avLst/>
              </a:prstGeom>
              <a:solidFill>
                <a:srgbClr val="FFC00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14" name="Rectangle 113"/>
              <p:cNvSpPr/>
              <p:nvPr/>
            </p:nvSpPr>
            <p:spPr>
              <a:xfrm>
                <a:off x="3148111" y="2048525"/>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15" name="Rectangle 114"/>
              <p:cNvSpPr/>
              <p:nvPr/>
            </p:nvSpPr>
            <p:spPr>
              <a:xfrm>
                <a:off x="3148111" y="2089042"/>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16" name="Rectangle 115"/>
              <p:cNvSpPr/>
              <p:nvPr/>
            </p:nvSpPr>
            <p:spPr>
              <a:xfrm>
                <a:off x="3149955" y="21694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sp>
          <p:nvSpPr>
            <p:cNvPr id="204" name="Rectangle 203"/>
            <p:cNvSpPr/>
            <p:nvPr/>
          </p:nvSpPr>
          <p:spPr>
            <a:xfrm>
              <a:off x="614542" y="2080723"/>
              <a:ext cx="1209452" cy="338554"/>
            </a:xfrm>
            <a:prstGeom prst="rect">
              <a:avLst/>
            </a:prstGeom>
          </p:spPr>
          <p:txBody>
            <a:bodyPr wrap="square">
              <a:spAutoFit/>
            </a:bodyPr>
            <a:lstStyle/>
            <a:p>
              <a:pPr defTabSz="914400">
                <a:defRPr/>
              </a:pPr>
              <a:r>
                <a:rPr lang="en-US" sz="1600" kern="0">
                  <a:solidFill>
                    <a:srgbClr val="000000"/>
                  </a:solidFill>
                  <a:latin typeface="+mj-lt"/>
                </a:rPr>
                <a:t>Web Tier</a:t>
              </a:r>
            </a:p>
          </p:txBody>
        </p:sp>
      </p:grpSp>
      <p:grpSp>
        <p:nvGrpSpPr>
          <p:cNvPr id="3" name="Group 2"/>
          <p:cNvGrpSpPr/>
          <p:nvPr/>
        </p:nvGrpSpPr>
        <p:grpSpPr>
          <a:xfrm>
            <a:off x="603239" y="2914068"/>
            <a:ext cx="3068185" cy="723571"/>
            <a:chOff x="603239" y="2914068"/>
            <a:chExt cx="3068185" cy="723571"/>
          </a:xfrm>
        </p:grpSpPr>
        <p:sp>
          <p:nvSpPr>
            <p:cNvPr id="35" name="Rounded Rectangle 34"/>
            <p:cNvSpPr/>
            <p:nvPr/>
          </p:nvSpPr>
          <p:spPr bwMode="auto">
            <a:xfrm>
              <a:off x="1857208" y="2914068"/>
              <a:ext cx="1814216" cy="723571"/>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pic>
          <p:nvPicPr>
            <p:cNvPr id="36" name="Picture 2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975380" y="3060887"/>
              <a:ext cx="494851" cy="407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1" name="Group 90"/>
            <p:cNvGrpSpPr/>
            <p:nvPr/>
          </p:nvGrpSpPr>
          <p:grpSpPr>
            <a:xfrm>
              <a:off x="2512464" y="3027216"/>
              <a:ext cx="419794" cy="241736"/>
              <a:chOff x="2526540" y="1999422"/>
              <a:chExt cx="411600" cy="237018"/>
            </a:xfrm>
          </p:grpSpPr>
          <p:sp>
            <p:nvSpPr>
              <p:cNvPr id="92" name="Rectangle 91"/>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93" name="Rectangle 92"/>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94" name="Rectangle 93"/>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95" name="Rectangle 94"/>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30" name="Group 129"/>
            <p:cNvGrpSpPr/>
            <p:nvPr/>
          </p:nvGrpSpPr>
          <p:grpSpPr>
            <a:xfrm>
              <a:off x="2748705" y="3328639"/>
              <a:ext cx="419794" cy="241736"/>
              <a:chOff x="2526540" y="1999422"/>
              <a:chExt cx="411600" cy="237018"/>
            </a:xfrm>
          </p:grpSpPr>
          <p:sp>
            <p:nvSpPr>
              <p:cNvPr id="131" name="Rectangle 130"/>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32" name="Rectangle 131"/>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33" name="Rectangle 132"/>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34" name="Rectangle 133"/>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35" name="Group 134"/>
            <p:cNvGrpSpPr/>
            <p:nvPr/>
          </p:nvGrpSpPr>
          <p:grpSpPr>
            <a:xfrm>
              <a:off x="3132219" y="3020717"/>
              <a:ext cx="419794" cy="241736"/>
              <a:chOff x="2526540" y="1999422"/>
              <a:chExt cx="411600" cy="237018"/>
            </a:xfrm>
          </p:grpSpPr>
          <p:sp>
            <p:nvSpPr>
              <p:cNvPr id="136" name="Rectangle 135"/>
              <p:cNvSpPr/>
              <p:nvPr/>
            </p:nvSpPr>
            <p:spPr>
              <a:xfrm>
                <a:off x="2526540" y="1999422"/>
                <a:ext cx="411600" cy="237018"/>
              </a:xfrm>
              <a:prstGeom prst="rect">
                <a:avLst/>
              </a:prstGeom>
              <a:solidFill>
                <a:srgbClr val="92D05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37" name="Rectangle 136"/>
              <p:cNvSpPr/>
              <p:nvPr/>
            </p:nvSpPr>
            <p:spPr>
              <a:xfrm>
                <a:off x="2561226" y="2050391"/>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38" name="Rectangle 137"/>
              <p:cNvSpPr/>
              <p:nvPr/>
            </p:nvSpPr>
            <p:spPr>
              <a:xfrm>
                <a:off x="2561226" y="2090907"/>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39" name="Rectangle 138"/>
              <p:cNvSpPr/>
              <p:nvPr/>
            </p:nvSpPr>
            <p:spPr>
              <a:xfrm>
                <a:off x="2563071" y="2171356"/>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sp>
          <p:nvSpPr>
            <p:cNvPr id="205" name="Rectangle 204"/>
            <p:cNvSpPr/>
            <p:nvPr/>
          </p:nvSpPr>
          <p:spPr>
            <a:xfrm>
              <a:off x="603239" y="3093176"/>
              <a:ext cx="1311380" cy="338554"/>
            </a:xfrm>
            <a:prstGeom prst="rect">
              <a:avLst/>
            </a:prstGeom>
          </p:spPr>
          <p:txBody>
            <a:bodyPr wrap="square">
              <a:spAutoFit/>
            </a:bodyPr>
            <a:lstStyle/>
            <a:p>
              <a:pPr defTabSz="914400">
                <a:defRPr/>
              </a:pPr>
              <a:r>
                <a:rPr lang="en-US" sz="1600" kern="0">
                  <a:solidFill>
                    <a:srgbClr val="000000"/>
                  </a:solidFill>
                  <a:latin typeface="+mj-lt"/>
                </a:rPr>
                <a:t>Services Tier</a:t>
              </a:r>
            </a:p>
          </p:txBody>
        </p:sp>
      </p:grpSp>
      <p:sp>
        <p:nvSpPr>
          <p:cNvPr id="207" name="Rectangle 206"/>
          <p:cNvSpPr/>
          <p:nvPr/>
        </p:nvSpPr>
        <p:spPr>
          <a:xfrm>
            <a:off x="607126" y="5630862"/>
            <a:ext cx="1311380" cy="338554"/>
          </a:xfrm>
          <a:prstGeom prst="rect">
            <a:avLst/>
          </a:prstGeom>
        </p:spPr>
        <p:txBody>
          <a:bodyPr wrap="square">
            <a:spAutoFit/>
          </a:bodyPr>
          <a:lstStyle/>
          <a:p>
            <a:pPr defTabSz="914400">
              <a:defRPr/>
            </a:pPr>
            <a:r>
              <a:rPr lang="en-US" sz="1600" kern="0">
                <a:solidFill>
                  <a:srgbClr val="000000"/>
                </a:solidFill>
                <a:latin typeface="+mj-lt"/>
              </a:rPr>
              <a:t>Data Tier</a:t>
            </a:r>
          </a:p>
        </p:txBody>
      </p:sp>
      <p:grpSp>
        <p:nvGrpSpPr>
          <p:cNvPr id="208" name="Group 207"/>
          <p:cNvGrpSpPr/>
          <p:nvPr/>
        </p:nvGrpSpPr>
        <p:grpSpPr>
          <a:xfrm>
            <a:off x="3915381" y="6128656"/>
            <a:ext cx="2087162" cy="577124"/>
            <a:chOff x="8625119" y="4346288"/>
            <a:chExt cx="1013503" cy="568383"/>
          </a:xfrm>
        </p:grpSpPr>
        <p:sp>
          <p:nvSpPr>
            <p:cNvPr id="209" name="Rounded Rectangular Callout 208"/>
            <p:cNvSpPr/>
            <p:nvPr/>
          </p:nvSpPr>
          <p:spPr bwMode="auto">
            <a:xfrm>
              <a:off x="8625119" y="4346288"/>
              <a:ext cx="1013503" cy="568383"/>
            </a:xfrm>
            <a:prstGeom prst="wedgeRoundRectCallout">
              <a:avLst>
                <a:gd name="adj1" fmla="val -53457"/>
                <a:gd name="adj2" fmla="val -77919"/>
                <a:gd name="adj3" fmla="val 16667"/>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400" kern="0" err="1">
                <a:solidFill>
                  <a:srgbClr val="FFFFFF"/>
                </a:solidFill>
                <a:latin typeface="+mj-lt"/>
                <a:ea typeface="Segoe UI" pitchFamily="34" charset="0"/>
                <a:cs typeface="Segoe UI" pitchFamily="34" charset="0"/>
              </a:endParaRPr>
            </a:p>
          </p:txBody>
        </p:sp>
        <p:sp>
          <p:nvSpPr>
            <p:cNvPr id="210" name="Rectangle 209"/>
            <p:cNvSpPr/>
            <p:nvPr/>
          </p:nvSpPr>
          <p:spPr>
            <a:xfrm>
              <a:off x="8625119" y="4420487"/>
              <a:ext cx="1000892" cy="445579"/>
            </a:xfrm>
            <a:prstGeom prst="rect">
              <a:avLst/>
            </a:prstGeom>
          </p:spPr>
          <p:txBody>
            <a:bodyPr wrap="square">
              <a:spAutoFit/>
            </a:bodyPr>
            <a:lstStyle/>
            <a:p>
              <a:pPr algn="ctr" defTabSz="932472" fontAlgn="base">
                <a:lnSpc>
                  <a:spcPct val="90000"/>
                </a:lnSpc>
                <a:spcBef>
                  <a:spcPct val="0"/>
                </a:spcBef>
                <a:spcAft>
                  <a:spcPct val="0"/>
                </a:spcAft>
                <a:defRPr/>
              </a:pPr>
              <a:r>
                <a:rPr lang="en-US" sz="1300" kern="0">
                  <a:solidFill>
                    <a:srgbClr val="FFFFFF"/>
                  </a:solidFill>
                  <a:latin typeface="+mj-lt"/>
                  <a:ea typeface="Segoe UI" pitchFamily="34" charset="0"/>
                  <a:cs typeface="Segoe UI" pitchFamily="34" charset="0"/>
                </a:rPr>
                <a:t>Monolithic Databases are shared across services.</a:t>
              </a:r>
            </a:p>
          </p:txBody>
        </p:sp>
      </p:grpSp>
      <p:sp>
        <p:nvSpPr>
          <p:cNvPr id="58" name="Rectangle 57"/>
          <p:cNvSpPr/>
          <p:nvPr/>
        </p:nvSpPr>
        <p:spPr>
          <a:xfrm>
            <a:off x="6751638" y="6176664"/>
            <a:ext cx="1676399" cy="738664"/>
          </a:xfrm>
          <a:prstGeom prst="rect">
            <a:avLst/>
          </a:prstGeom>
        </p:spPr>
        <p:txBody>
          <a:bodyPr wrap="square">
            <a:spAutoFit/>
          </a:bodyPr>
          <a:lstStyle/>
          <a:p>
            <a:pPr defTabSz="932417">
              <a:defRPr/>
            </a:pPr>
            <a:r>
              <a:rPr lang="en-US" sz="1400" kern="0">
                <a:solidFill>
                  <a:srgbClr val="000000"/>
                </a:solidFill>
                <a:latin typeface="+mj-lt"/>
              </a:rPr>
              <a:t>Stateless services </a:t>
            </a:r>
          </a:p>
          <a:p>
            <a:pPr defTabSz="932417">
              <a:defRPr/>
            </a:pPr>
            <a:r>
              <a:rPr lang="en-US" sz="1400" kern="0">
                <a:solidFill>
                  <a:srgbClr val="000000"/>
                </a:solidFill>
                <a:latin typeface="+mj-lt"/>
              </a:rPr>
              <a:t>with </a:t>
            </a:r>
          </a:p>
          <a:p>
            <a:pPr defTabSz="932417">
              <a:defRPr/>
            </a:pPr>
            <a:r>
              <a:rPr lang="en-US" sz="1400" kern="0">
                <a:solidFill>
                  <a:srgbClr val="000000"/>
                </a:solidFill>
                <a:latin typeface="+mj-lt"/>
              </a:rPr>
              <a:t>separate stores</a:t>
            </a:r>
          </a:p>
        </p:txBody>
      </p:sp>
      <p:grpSp>
        <p:nvGrpSpPr>
          <p:cNvPr id="215" name="Group 214"/>
          <p:cNvGrpSpPr/>
          <p:nvPr/>
        </p:nvGrpSpPr>
        <p:grpSpPr>
          <a:xfrm>
            <a:off x="8199437" y="6128656"/>
            <a:ext cx="2222407" cy="577124"/>
            <a:chOff x="8199437" y="6128656"/>
            <a:chExt cx="2222407" cy="577124"/>
          </a:xfrm>
        </p:grpSpPr>
        <p:grpSp>
          <p:nvGrpSpPr>
            <p:cNvPr id="211" name="Group 210"/>
            <p:cNvGrpSpPr/>
            <p:nvPr/>
          </p:nvGrpSpPr>
          <p:grpSpPr>
            <a:xfrm>
              <a:off x="8199437" y="6128656"/>
              <a:ext cx="1838720" cy="577124"/>
              <a:chOff x="8625119" y="4346287"/>
              <a:chExt cx="1013503" cy="568383"/>
            </a:xfrm>
          </p:grpSpPr>
          <p:sp>
            <p:nvSpPr>
              <p:cNvPr id="212" name="Rounded Rectangular Callout 211"/>
              <p:cNvSpPr/>
              <p:nvPr/>
            </p:nvSpPr>
            <p:spPr bwMode="auto">
              <a:xfrm>
                <a:off x="8625119" y="4346287"/>
                <a:ext cx="1013503" cy="568383"/>
              </a:xfrm>
              <a:prstGeom prst="wedgeRoundRectCallout">
                <a:avLst>
                  <a:gd name="adj1" fmla="val -73934"/>
                  <a:gd name="adj2" fmla="val -126590"/>
                  <a:gd name="adj3" fmla="val 16667"/>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400" kern="0" err="1">
                  <a:solidFill>
                    <a:srgbClr val="FFFFFF"/>
                  </a:solidFill>
                  <a:latin typeface="+mj-lt"/>
                  <a:ea typeface="Segoe UI" pitchFamily="34" charset="0"/>
                  <a:cs typeface="Segoe UI" pitchFamily="34" charset="0"/>
                </a:endParaRPr>
              </a:p>
            </p:txBody>
          </p:sp>
          <p:sp>
            <p:nvSpPr>
              <p:cNvPr id="213" name="Rectangle 212"/>
              <p:cNvSpPr/>
              <p:nvPr/>
            </p:nvSpPr>
            <p:spPr>
              <a:xfrm>
                <a:off x="8625119" y="4420487"/>
                <a:ext cx="1000892" cy="445579"/>
              </a:xfrm>
              <a:prstGeom prst="rect">
                <a:avLst/>
              </a:prstGeom>
            </p:spPr>
            <p:txBody>
              <a:bodyPr wrap="square">
                <a:spAutoFit/>
              </a:bodyPr>
              <a:lstStyle/>
              <a:p>
                <a:pPr algn="ctr" defTabSz="932472" fontAlgn="base">
                  <a:lnSpc>
                    <a:spcPct val="90000"/>
                  </a:lnSpc>
                  <a:spcBef>
                    <a:spcPct val="0"/>
                  </a:spcBef>
                  <a:spcAft>
                    <a:spcPct val="0"/>
                  </a:spcAft>
                  <a:defRPr/>
                </a:pPr>
                <a:r>
                  <a:rPr lang="en-US" sz="1300" kern="0">
                    <a:solidFill>
                      <a:sysClr val="windowText" lastClr="000000"/>
                    </a:solidFill>
                    <a:latin typeface="+mj-lt"/>
                    <a:ea typeface="Segoe UI" pitchFamily="34" charset="0"/>
                    <a:cs typeface="Segoe UI" pitchFamily="34" charset="0"/>
                  </a:rPr>
                  <a:t>Each microservice </a:t>
                </a:r>
                <a:r>
                  <a:rPr lang="en-US" sz="1300" b="1" kern="0">
                    <a:solidFill>
                      <a:sysClr val="windowText" lastClr="000000"/>
                    </a:solidFill>
                    <a:latin typeface="+mj-lt"/>
                    <a:ea typeface="Segoe UI" pitchFamily="34" charset="0"/>
                    <a:cs typeface="Segoe UI" pitchFamily="34" charset="0"/>
                  </a:rPr>
                  <a:t>owns</a:t>
                </a:r>
                <a:r>
                  <a:rPr lang="en-US" sz="1300" kern="0">
                    <a:solidFill>
                      <a:sysClr val="windowText" lastClr="000000"/>
                    </a:solidFill>
                    <a:latin typeface="+mj-lt"/>
                    <a:ea typeface="Segoe UI" pitchFamily="34" charset="0"/>
                    <a:cs typeface="Segoe UI" pitchFamily="34" charset="0"/>
                  </a:rPr>
                  <a:t> its </a:t>
                </a:r>
                <a:r>
                  <a:rPr lang="en-US" sz="1300" b="1" kern="0">
                    <a:solidFill>
                      <a:sysClr val="windowText" lastClr="000000"/>
                    </a:solidFill>
                    <a:latin typeface="+mj-lt"/>
                    <a:ea typeface="Segoe UI" pitchFamily="34" charset="0"/>
                    <a:cs typeface="Segoe UI" pitchFamily="34" charset="0"/>
                  </a:rPr>
                  <a:t>model/data</a:t>
                </a:r>
                <a:r>
                  <a:rPr lang="en-US" sz="1300" kern="0">
                    <a:solidFill>
                      <a:sysClr val="windowText" lastClr="000000"/>
                    </a:solidFill>
                    <a:latin typeface="+mj-lt"/>
                    <a:ea typeface="Segoe UI" pitchFamily="34" charset="0"/>
                    <a:cs typeface="Segoe UI" pitchFamily="34" charset="0"/>
                  </a:rPr>
                  <a:t>!</a:t>
                </a:r>
              </a:p>
            </p:txBody>
          </p:sp>
        </p:grpSp>
        <p:sp>
          <p:nvSpPr>
            <p:cNvPr id="214" name="Right Triangle 213"/>
            <p:cNvSpPr/>
            <p:nvPr/>
          </p:nvSpPr>
          <p:spPr bwMode="auto">
            <a:xfrm rot="20306585">
              <a:off x="9954063" y="6257313"/>
              <a:ext cx="467781" cy="244156"/>
            </a:xfrm>
            <a:prstGeom prst="rtTriangle">
              <a:avLst/>
            </a:prstGeom>
            <a:solidFill>
              <a:srgbClr val="92D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defRPr/>
              </a:pPr>
              <a:endParaRPr lang="en-US" sz="2000" kern="0">
                <a:gradFill>
                  <a:gsLst>
                    <a:gs pos="5439">
                      <a:srgbClr val="F8F8F8"/>
                    </a:gs>
                    <a:gs pos="10000">
                      <a:srgbClr val="F8F8F8"/>
                    </a:gs>
                  </a:gsLst>
                  <a:lin ang="5400000" scaled="0"/>
                </a:gradFill>
                <a:latin typeface="+mj-lt"/>
              </a:endParaRPr>
            </a:p>
          </p:txBody>
        </p:sp>
      </p:grpSp>
      <p:sp>
        <p:nvSpPr>
          <p:cNvPr id="216" name="Rectangle 215"/>
          <p:cNvSpPr/>
          <p:nvPr/>
        </p:nvSpPr>
        <p:spPr>
          <a:xfrm>
            <a:off x="6850265" y="5641042"/>
            <a:ext cx="510972" cy="523220"/>
          </a:xfrm>
          <a:prstGeom prst="rect">
            <a:avLst/>
          </a:prstGeom>
        </p:spPr>
        <p:txBody>
          <a:bodyPr wrap="square">
            <a:spAutoFit/>
          </a:bodyPr>
          <a:lstStyle/>
          <a:p>
            <a:pPr algn="ctr" defTabSz="914400">
              <a:defRPr/>
            </a:pPr>
            <a:r>
              <a:rPr lang="en-US" sz="1400" kern="0">
                <a:solidFill>
                  <a:srgbClr val="000000"/>
                </a:solidFill>
                <a:latin typeface="+mj-lt"/>
              </a:rPr>
              <a:t>SQL</a:t>
            </a:r>
          </a:p>
          <a:p>
            <a:pPr algn="ctr" defTabSz="914400">
              <a:defRPr/>
            </a:pPr>
            <a:r>
              <a:rPr lang="en-US" sz="1400" kern="0">
                <a:solidFill>
                  <a:srgbClr val="000000"/>
                </a:solidFill>
                <a:latin typeface="+mj-lt"/>
              </a:rPr>
              <a:t>[…]</a:t>
            </a:r>
          </a:p>
        </p:txBody>
      </p:sp>
      <p:grpSp>
        <p:nvGrpSpPr>
          <p:cNvPr id="141" name="Group 140"/>
          <p:cNvGrpSpPr/>
          <p:nvPr/>
        </p:nvGrpSpPr>
        <p:grpSpPr>
          <a:xfrm>
            <a:off x="3992331" y="4310892"/>
            <a:ext cx="2010212" cy="577124"/>
            <a:chOff x="8625119" y="4346288"/>
            <a:chExt cx="1013503" cy="568383"/>
          </a:xfrm>
        </p:grpSpPr>
        <p:sp>
          <p:nvSpPr>
            <p:cNvPr id="142" name="Rounded Rectangular Callout 141"/>
            <p:cNvSpPr/>
            <p:nvPr/>
          </p:nvSpPr>
          <p:spPr bwMode="auto">
            <a:xfrm>
              <a:off x="8625119" y="4346288"/>
              <a:ext cx="1013503" cy="568383"/>
            </a:xfrm>
            <a:prstGeom prst="wedgeRoundRectCallout">
              <a:avLst>
                <a:gd name="adj1" fmla="val -108220"/>
                <a:gd name="adj2" fmla="val 48114"/>
                <a:gd name="adj3" fmla="val 16667"/>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400" kern="0" err="1">
                <a:solidFill>
                  <a:srgbClr val="FFFFFF"/>
                </a:solidFill>
                <a:latin typeface="+mj-lt"/>
                <a:ea typeface="Segoe UI" pitchFamily="34" charset="0"/>
                <a:cs typeface="Segoe UI" pitchFamily="34" charset="0"/>
              </a:endParaRPr>
            </a:p>
          </p:txBody>
        </p:sp>
        <p:sp>
          <p:nvSpPr>
            <p:cNvPr id="143" name="Rectangle 142"/>
            <p:cNvSpPr/>
            <p:nvPr/>
          </p:nvSpPr>
          <p:spPr>
            <a:xfrm>
              <a:off x="8625119" y="4420487"/>
              <a:ext cx="1000892" cy="445580"/>
            </a:xfrm>
            <a:prstGeom prst="rect">
              <a:avLst/>
            </a:prstGeom>
          </p:spPr>
          <p:txBody>
            <a:bodyPr wrap="square">
              <a:spAutoFit/>
            </a:bodyPr>
            <a:lstStyle/>
            <a:p>
              <a:pPr algn="ctr" defTabSz="932472" fontAlgn="base">
                <a:lnSpc>
                  <a:spcPct val="90000"/>
                </a:lnSpc>
                <a:spcBef>
                  <a:spcPct val="0"/>
                </a:spcBef>
                <a:spcAft>
                  <a:spcPct val="0"/>
                </a:spcAft>
                <a:defRPr/>
              </a:pPr>
              <a:r>
                <a:rPr lang="en-US" sz="1300" kern="0">
                  <a:solidFill>
                    <a:srgbClr val="FFFFFF"/>
                  </a:solidFill>
                  <a:latin typeface="+mj-lt"/>
                  <a:ea typeface="Segoe UI" pitchFamily="34" charset="0"/>
                  <a:cs typeface="Segoe UI" pitchFamily="34" charset="0"/>
                </a:rPr>
                <a:t>Database servers are usually the bottleneck</a:t>
              </a:r>
            </a:p>
          </p:txBody>
        </p:sp>
      </p:grpSp>
      <p:grpSp>
        <p:nvGrpSpPr>
          <p:cNvPr id="4" name="Group 3"/>
          <p:cNvGrpSpPr/>
          <p:nvPr/>
        </p:nvGrpSpPr>
        <p:grpSpPr>
          <a:xfrm>
            <a:off x="603239" y="3983880"/>
            <a:ext cx="3068185" cy="723571"/>
            <a:chOff x="603239" y="3983880"/>
            <a:chExt cx="3068185" cy="723571"/>
          </a:xfrm>
        </p:grpSpPr>
        <p:sp>
          <p:nvSpPr>
            <p:cNvPr id="144" name="Rounded Rectangle 143"/>
            <p:cNvSpPr/>
            <p:nvPr/>
          </p:nvSpPr>
          <p:spPr bwMode="auto">
            <a:xfrm>
              <a:off x="1857208" y="3983880"/>
              <a:ext cx="1814216" cy="723571"/>
            </a:xfrm>
            <a:prstGeom prst="roundRect">
              <a:avLst/>
            </a:prstGeom>
            <a:solidFill>
              <a:sysClr val="window" lastClr="FFFFFF">
                <a:lumMod val="75000"/>
              </a:sysClr>
            </a:solidFill>
            <a:ln w="10795" cap="flat" cmpd="sng" algn="ctr">
              <a:solidFill>
                <a:srgbClr val="404040"/>
              </a:solid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grpSp>
          <p:nvGrpSpPr>
            <p:cNvPr id="145" name="Group 144"/>
            <p:cNvGrpSpPr/>
            <p:nvPr/>
          </p:nvGrpSpPr>
          <p:grpSpPr>
            <a:xfrm>
              <a:off x="3079205" y="4361210"/>
              <a:ext cx="419794" cy="241736"/>
              <a:chOff x="2821368" y="2314683"/>
              <a:chExt cx="411600" cy="237018"/>
            </a:xfrm>
          </p:grpSpPr>
          <p:sp>
            <p:nvSpPr>
              <p:cNvPr id="146" name="Rectangle 145"/>
              <p:cNvSpPr/>
              <p:nvPr/>
            </p:nvSpPr>
            <p:spPr>
              <a:xfrm>
                <a:off x="2821368" y="2314683"/>
                <a:ext cx="411600" cy="237018"/>
              </a:xfrm>
              <a:prstGeom prst="rect">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47" name="Rectangle 146"/>
              <p:cNvSpPr/>
              <p:nvPr/>
            </p:nvSpPr>
            <p:spPr>
              <a:xfrm>
                <a:off x="2853286" y="2363787"/>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48" name="Rectangle 147"/>
              <p:cNvSpPr/>
              <p:nvPr/>
            </p:nvSpPr>
            <p:spPr>
              <a:xfrm>
                <a:off x="2853286" y="2404304"/>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50" name="Rectangle 149"/>
              <p:cNvSpPr/>
              <p:nvPr/>
            </p:nvSpPr>
            <p:spPr>
              <a:xfrm>
                <a:off x="2855130" y="2484753"/>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grpSp>
          <p:nvGrpSpPr>
            <p:cNvPr id="151" name="Group 150"/>
            <p:cNvGrpSpPr/>
            <p:nvPr/>
          </p:nvGrpSpPr>
          <p:grpSpPr>
            <a:xfrm>
              <a:off x="2538808" y="4164623"/>
              <a:ext cx="419794" cy="241736"/>
              <a:chOff x="2821368" y="2314683"/>
              <a:chExt cx="411600" cy="237018"/>
            </a:xfrm>
          </p:grpSpPr>
          <p:sp>
            <p:nvSpPr>
              <p:cNvPr id="152" name="Rectangle 151"/>
              <p:cNvSpPr/>
              <p:nvPr/>
            </p:nvSpPr>
            <p:spPr>
              <a:xfrm>
                <a:off x="2821368" y="2314683"/>
                <a:ext cx="411600" cy="237018"/>
              </a:xfrm>
              <a:prstGeom prst="rect">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algn="ctr" defTabSz="950596">
                  <a:defRPr/>
                </a:pPr>
                <a:endParaRPr lang="en-US" sz="816" kern="0">
                  <a:solidFill>
                    <a:srgbClr val="000000"/>
                  </a:solidFill>
                  <a:latin typeface="+mj-lt"/>
                  <a:ea typeface="Segoe UI" pitchFamily="34" charset="0"/>
                  <a:cs typeface="Segoe UI" pitchFamily="34" charset="0"/>
                </a:endParaRPr>
              </a:p>
            </p:txBody>
          </p:sp>
          <p:sp>
            <p:nvSpPr>
              <p:cNvPr id="153" name="Rectangle 152"/>
              <p:cNvSpPr/>
              <p:nvPr/>
            </p:nvSpPr>
            <p:spPr>
              <a:xfrm>
                <a:off x="2853286" y="2363787"/>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54" name="Rectangle 153"/>
              <p:cNvSpPr/>
              <p:nvPr/>
            </p:nvSpPr>
            <p:spPr>
              <a:xfrm>
                <a:off x="2853286" y="2404304"/>
                <a:ext cx="347861" cy="64158"/>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sp>
            <p:nvSpPr>
              <p:cNvPr id="155" name="Rectangle 154"/>
              <p:cNvSpPr/>
              <p:nvPr/>
            </p:nvSpPr>
            <p:spPr>
              <a:xfrm>
                <a:off x="2855130" y="2484753"/>
                <a:ext cx="347861" cy="23302"/>
              </a:xfrm>
              <a:prstGeom prst="rect">
                <a:avLst/>
              </a:prstGeom>
              <a:solidFill>
                <a:sysClr val="window" lastClr="FFFFFF"/>
              </a:solidFill>
              <a:ln w="12700" cap="flat" cmpd="sng" algn="ctr">
                <a:noFill/>
                <a:prstDash val="solid"/>
                <a:miter lim="800000"/>
              </a:ln>
              <a:effectLst/>
            </p:spPr>
            <p:txBody>
              <a:bodyPr rtlCol="0" anchor="ctr"/>
              <a:lstStyle/>
              <a:p>
                <a:pPr algn="ctr" defTabSz="932417">
                  <a:defRPr/>
                </a:pPr>
                <a:endParaRPr lang="en-US" sz="1836" kern="0">
                  <a:solidFill>
                    <a:srgbClr val="000000"/>
                  </a:solidFill>
                  <a:latin typeface="+mj-lt"/>
                </a:endParaRPr>
              </a:p>
            </p:txBody>
          </p:sp>
        </p:grpSp>
        <p:pic>
          <p:nvPicPr>
            <p:cNvPr id="156" name="Picture 155"/>
            <p:cNvPicPr>
              <a:picLocks noChangeAspect="1"/>
            </p:cNvPicPr>
            <p:nvPr/>
          </p:nvPicPr>
          <p:blipFill>
            <a:blip r:embed="rId7">
              <a:biLevel thresh="25000"/>
            </a:blip>
            <a:stretch>
              <a:fillRect/>
            </a:stretch>
          </p:blipFill>
          <p:spPr>
            <a:xfrm>
              <a:off x="2031028" y="4126711"/>
              <a:ext cx="415013" cy="415013"/>
            </a:xfrm>
            <a:prstGeom prst="rect">
              <a:avLst/>
            </a:prstGeom>
          </p:spPr>
        </p:pic>
        <p:sp>
          <p:nvSpPr>
            <p:cNvPr id="157" name="Rectangle 156"/>
            <p:cNvSpPr/>
            <p:nvPr/>
          </p:nvSpPr>
          <p:spPr>
            <a:xfrm>
              <a:off x="603239" y="4116214"/>
              <a:ext cx="1311380" cy="338554"/>
            </a:xfrm>
            <a:prstGeom prst="rect">
              <a:avLst/>
            </a:prstGeom>
          </p:spPr>
          <p:txBody>
            <a:bodyPr wrap="square">
              <a:spAutoFit/>
            </a:bodyPr>
            <a:lstStyle/>
            <a:p>
              <a:pPr defTabSz="914400">
                <a:defRPr/>
              </a:pPr>
              <a:r>
                <a:rPr lang="en-US" sz="1600" kern="0">
                  <a:solidFill>
                    <a:srgbClr val="000000"/>
                  </a:solidFill>
                  <a:latin typeface="+mj-lt"/>
                </a:rPr>
                <a:t>Cache Tier</a:t>
              </a:r>
            </a:p>
          </p:txBody>
        </p:sp>
      </p:grpSp>
      <p:grpSp>
        <p:nvGrpSpPr>
          <p:cNvPr id="160" name="Group 159"/>
          <p:cNvGrpSpPr/>
          <p:nvPr/>
        </p:nvGrpSpPr>
        <p:grpSpPr>
          <a:xfrm>
            <a:off x="3998276" y="3345876"/>
            <a:ext cx="2010212" cy="680549"/>
            <a:chOff x="8625119" y="4346288"/>
            <a:chExt cx="1013503" cy="568383"/>
          </a:xfrm>
        </p:grpSpPr>
        <p:sp>
          <p:nvSpPr>
            <p:cNvPr id="161" name="Rounded Rectangular Callout 160"/>
            <p:cNvSpPr/>
            <p:nvPr/>
          </p:nvSpPr>
          <p:spPr bwMode="auto">
            <a:xfrm>
              <a:off x="8625119" y="4346288"/>
              <a:ext cx="1013503" cy="568383"/>
            </a:xfrm>
            <a:prstGeom prst="wedgeRoundRectCallout">
              <a:avLst>
                <a:gd name="adj1" fmla="val -65834"/>
                <a:gd name="adj2" fmla="val 56516"/>
                <a:gd name="adj3" fmla="val 16667"/>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1400" kern="0" err="1">
                <a:solidFill>
                  <a:srgbClr val="FFFFFF"/>
                </a:solidFill>
                <a:latin typeface="+mj-lt"/>
                <a:ea typeface="Segoe UI" pitchFamily="34" charset="0"/>
                <a:cs typeface="Segoe UI" pitchFamily="34" charset="0"/>
              </a:endParaRPr>
            </a:p>
          </p:txBody>
        </p:sp>
        <p:sp>
          <p:nvSpPr>
            <p:cNvPr id="162" name="Rectangle 161"/>
            <p:cNvSpPr/>
            <p:nvPr/>
          </p:nvSpPr>
          <p:spPr>
            <a:xfrm>
              <a:off x="8625119" y="4356081"/>
              <a:ext cx="1000892" cy="528237"/>
            </a:xfrm>
            <a:prstGeom prst="rect">
              <a:avLst/>
            </a:prstGeom>
          </p:spPr>
          <p:txBody>
            <a:bodyPr wrap="square">
              <a:spAutoFit/>
            </a:bodyPr>
            <a:lstStyle/>
            <a:p>
              <a:pPr algn="ctr" defTabSz="932472" fontAlgn="base">
                <a:lnSpc>
                  <a:spcPct val="90000"/>
                </a:lnSpc>
                <a:spcBef>
                  <a:spcPct val="0"/>
                </a:spcBef>
                <a:spcAft>
                  <a:spcPct val="0"/>
                </a:spcAft>
                <a:defRPr/>
              </a:pPr>
              <a:r>
                <a:rPr lang="en-US" sz="1300" kern="0">
                  <a:solidFill>
                    <a:srgbClr val="FFFFFF"/>
                  </a:solidFill>
                  <a:latin typeface="+mj-lt"/>
                  <a:ea typeface="Segoe UI" pitchFamily="34" charset="0"/>
                  <a:cs typeface="Segoe UI" pitchFamily="34" charset="0"/>
                </a:rPr>
                <a:t>Cache doesn’t help much for massive data ingress (Events, IoT, etc.)</a:t>
              </a:r>
            </a:p>
          </p:txBody>
        </p:sp>
      </p:grpSp>
      <p:pic>
        <p:nvPicPr>
          <p:cNvPr id="163" name="Picture 162"/>
          <p:cNvPicPr>
            <a:picLocks noChangeAspect="1"/>
          </p:cNvPicPr>
          <p:nvPr/>
        </p:nvPicPr>
        <p:blipFill>
          <a:blip r:embed="rId8"/>
          <a:stretch>
            <a:fillRect/>
          </a:stretch>
        </p:blipFill>
        <p:spPr>
          <a:xfrm>
            <a:off x="8613856" y="2570877"/>
            <a:ext cx="423781" cy="838547"/>
          </a:xfrm>
          <a:prstGeom prst="rect">
            <a:avLst/>
          </a:prstGeom>
        </p:spPr>
      </p:pic>
      <p:cxnSp>
        <p:nvCxnSpPr>
          <p:cNvPr id="164" name="Straight Arrow Connector 163"/>
          <p:cNvCxnSpPr>
            <a:stCxn id="48" idx="4"/>
            <a:endCxn id="158" idx="2"/>
          </p:cNvCxnSpPr>
          <p:nvPr/>
        </p:nvCxnSpPr>
        <p:spPr>
          <a:xfrm flipH="1" flipV="1">
            <a:off x="8041718" y="3884337"/>
            <a:ext cx="1178559" cy="1008194"/>
          </a:xfrm>
          <a:prstGeom prst="straightConnector1">
            <a:avLst/>
          </a:prstGeom>
          <a:noFill/>
          <a:ln w="12700" cap="flat" cmpd="sng" algn="ctr">
            <a:solidFill>
              <a:schemeClr val="bg1">
                <a:lumMod val="50000"/>
              </a:schemeClr>
            </a:solidFill>
            <a:prstDash val="solid"/>
            <a:miter lim="800000"/>
            <a:tailEnd type="triangle"/>
          </a:ln>
          <a:effectLst/>
        </p:spPr>
      </p:cxnSp>
    </p:spTree>
    <p:extLst>
      <p:ext uri="{BB962C8B-B14F-4D97-AF65-F5344CB8AC3E}">
        <p14:creationId xmlns:p14="http://schemas.microsoft.com/office/powerpoint/2010/main" val="17086597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fade">
                                      <p:cBhvr>
                                        <p:cTn id="7" dur="1000"/>
                                        <p:tgtEl>
                                          <p:spTgt spid="208"/>
                                        </p:tgtEl>
                                      </p:cBhvr>
                                    </p:animEffect>
                                    <p:anim calcmode="lin" valueType="num">
                                      <p:cBhvr>
                                        <p:cTn id="8" dur="1000" fill="hold"/>
                                        <p:tgtEl>
                                          <p:spTgt spid="208"/>
                                        </p:tgtEl>
                                        <p:attrNameLst>
                                          <p:attrName>ppt_x</p:attrName>
                                        </p:attrNameLst>
                                      </p:cBhvr>
                                      <p:tavLst>
                                        <p:tav tm="0">
                                          <p:val>
                                            <p:strVal val="#ppt_x"/>
                                          </p:val>
                                        </p:tav>
                                        <p:tav tm="100000">
                                          <p:val>
                                            <p:strVal val="#ppt_x"/>
                                          </p:val>
                                        </p:tav>
                                      </p:tavLst>
                                    </p:anim>
                                    <p:anim calcmode="lin" valueType="num">
                                      <p:cBhvr>
                                        <p:cTn id="9" dur="1000" fill="hold"/>
                                        <p:tgtEl>
                                          <p:spTgt spid="20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15"/>
                                        </p:tgtEl>
                                        <p:attrNameLst>
                                          <p:attrName>style.visibility</p:attrName>
                                        </p:attrNameLst>
                                      </p:cBhvr>
                                      <p:to>
                                        <p:strVal val="visible"/>
                                      </p:to>
                                    </p:set>
                                    <p:animEffect transition="in" filter="fade">
                                      <p:cBhvr>
                                        <p:cTn id="13" dur="1000"/>
                                        <p:tgtEl>
                                          <p:spTgt spid="215"/>
                                        </p:tgtEl>
                                      </p:cBhvr>
                                    </p:animEffect>
                                    <p:anim calcmode="lin" valueType="num">
                                      <p:cBhvr>
                                        <p:cTn id="14" dur="1000" fill="hold"/>
                                        <p:tgtEl>
                                          <p:spTgt spid="215"/>
                                        </p:tgtEl>
                                        <p:attrNameLst>
                                          <p:attrName>ppt_x</p:attrName>
                                        </p:attrNameLst>
                                      </p:cBhvr>
                                      <p:tavLst>
                                        <p:tav tm="0">
                                          <p:val>
                                            <p:strVal val="#ppt_x"/>
                                          </p:val>
                                        </p:tav>
                                        <p:tav tm="100000">
                                          <p:val>
                                            <p:strVal val="#ppt_x"/>
                                          </p:val>
                                        </p:tav>
                                      </p:tavLst>
                                    </p:anim>
                                    <p:anim calcmode="lin" valueType="num">
                                      <p:cBhvr>
                                        <p:cTn id="15" dur="1000" fill="hold"/>
                                        <p:tgtEl>
                                          <p:spTgt spid="2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7 Título"/>
          <p:cNvSpPr txBox="1">
            <a:spLocks/>
          </p:cNvSpPr>
          <p:nvPr/>
        </p:nvSpPr>
        <p:spPr>
          <a:xfrm>
            <a:off x="2484437" y="373062"/>
            <a:ext cx="7663020" cy="777167"/>
          </a:xfrm>
          <a:prstGeom prst="rect">
            <a:avLst/>
          </a:prstGeom>
        </p:spPr>
        <p:txBody>
          <a:bodyPr>
            <a:noAutofit/>
          </a:bodyPr>
          <a:lstStyle>
            <a:lvl1pPr algn="ctr" defTabSz="457200" rtl="0" eaLnBrk="1" latinLnBrk="0" hangingPunct="1">
              <a:spcBef>
                <a:spcPct val="0"/>
              </a:spcBef>
              <a:buNone/>
              <a:defRPr sz="3600" b="1" kern="1200">
                <a:solidFill>
                  <a:schemeClr val="accent1"/>
                </a:solidFill>
                <a:latin typeface="+mj-lt"/>
                <a:ea typeface="+mj-ea"/>
                <a:cs typeface="+mj-cs"/>
              </a:defRPr>
            </a:lvl1pPr>
          </a:lstStyle>
          <a:p>
            <a:pPr marL="0" marR="0" lvl="0" indent="0" algn="l" defTabSz="466298" rtl="0" eaLnBrk="1" fontAlgn="auto" latinLnBrk="0" hangingPunct="1">
              <a:lnSpc>
                <a:spcPct val="100000"/>
              </a:lnSpc>
              <a:spcBef>
                <a:spcPct val="0"/>
              </a:spcBef>
              <a:spcAft>
                <a:spcPts val="0"/>
              </a:spcAft>
              <a:buClrTx/>
              <a:buSzTx/>
              <a:buFontTx/>
              <a:buNone/>
              <a:tabLst/>
              <a:defRPr/>
            </a:pPr>
            <a:r>
              <a:rPr kumimoji="0" lang="es-ES" sz="4080" b="1" i="0" u="none" strike="noStrike" kern="1200" cap="none" spc="0" normalizeH="0" baseline="0" noProof="0" err="1">
                <a:ln>
                  <a:noFill/>
                </a:ln>
                <a:solidFill>
                  <a:srgbClr val="505050">
                    <a:lumMod val="50000"/>
                  </a:srgbClr>
                </a:solidFill>
                <a:effectLst/>
                <a:uLnTx/>
                <a:uFillTx/>
                <a:latin typeface="Segoe UI"/>
                <a:ea typeface="+mj-ea"/>
                <a:cs typeface="Segoe UI Light" pitchFamily="34" charset="0"/>
              </a:rPr>
              <a:t>The</a:t>
            </a:r>
            <a:r>
              <a:rPr kumimoji="0" lang="es-ES" sz="4080" b="1" i="0" u="none" strike="noStrike" kern="1200" cap="none" spc="0" normalizeH="0" baseline="0" noProof="0">
                <a:ln>
                  <a:noFill/>
                </a:ln>
                <a:solidFill>
                  <a:srgbClr val="505050">
                    <a:lumMod val="50000"/>
                  </a:srgbClr>
                </a:solidFill>
                <a:effectLst/>
                <a:uLnTx/>
                <a:uFillTx/>
                <a:latin typeface="Segoe UI"/>
                <a:ea typeface="+mj-ea"/>
                <a:cs typeface="Segoe UI Light" pitchFamily="34" charset="0"/>
              </a:rPr>
              <a:t> </a:t>
            </a:r>
            <a:r>
              <a:rPr kumimoji="0" lang="es-ES" sz="4080" b="1" i="0" u="none" strike="noStrike" kern="1200" cap="none" spc="0" normalizeH="0" baseline="0" noProof="0" err="1">
                <a:ln>
                  <a:noFill/>
                </a:ln>
                <a:solidFill>
                  <a:srgbClr val="505050">
                    <a:lumMod val="50000"/>
                  </a:srgbClr>
                </a:solidFill>
                <a:effectLst/>
                <a:uLnTx/>
                <a:uFillTx/>
                <a:latin typeface="Segoe UI"/>
                <a:ea typeface="+mj-ea"/>
                <a:cs typeface="Segoe UI Light" pitchFamily="34" charset="0"/>
              </a:rPr>
              <a:t>Bounded</a:t>
            </a:r>
            <a:r>
              <a:rPr kumimoji="0" lang="es-ES" sz="4080" b="1" i="0" u="none" strike="noStrike" kern="1200" cap="none" spc="0" normalizeH="0" baseline="0" noProof="0">
                <a:ln>
                  <a:noFill/>
                </a:ln>
                <a:solidFill>
                  <a:srgbClr val="505050">
                    <a:lumMod val="50000"/>
                  </a:srgbClr>
                </a:solidFill>
                <a:effectLst/>
                <a:uLnTx/>
                <a:uFillTx/>
                <a:latin typeface="Segoe UI"/>
                <a:ea typeface="+mj-ea"/>
                <a:cs typeface="Segoe UI Light" pitchFamily="34" charset="0"/>
              </a:rPr>
              <a:t> </a:t>
            </a:r>
            <a:r>
              <a:rPr kumimoji="0" lang="es-ES" sz="4080" b="1" i="0" u="none" strike="noStrike" kern="1200" cap="none" spc="0" normalizeH="0" baseline="0" noProof="0" err="1">
                <a:ln>
                  <a:noFill/>
                </a:ln>
                <a:solidFill>
                  <a:srgbClr val="505050">
                    <a:lumMod val="50000"/>
                  </a:srgbClr>
                </a:solidFill>
                <a:effectLst/>
                <a:uLnTx/>
                <a:uFillTx/>
                <a:latin typeface="Segoe UI"/>
                <a:ea typeface="+mj-ea"/>
                <a:cs typeface="Segoe UI Light" pitchFamily="34" charset="0"/>
              </a:rPr>
              <a:t>Context</a:t>
            </a:r>
            <a:r>
              <a:rPr kumimoji="0" lang="es-ES" sz="4080" b="1" i="0" u="none" strike="noStrike" kern="1200" cap="none" spc="0" normalizeH="0" baseline="0" noProof="0">
                <a:ln>
                  <a:noFill/>
                </a:ln>
                <a:solidFill>
                  <a:srgbClr val="505050">
                    <a:lumMod val="50000"/>
                  </a:srgbClr>
                </a:solidFill>
                <a:effectLst/>
                <a:uLnTx/>
                <a:uFillTx/>
                <a:latin typeface="Segoe UI"/>
                <a:ea typeface="+mj-ea"/>
                <a:cs typeface="Segoe UI Light" pitchFamily="34" charset="0"/>
              </a:rPr>
              <a:t> </a:t>
            </a:r>
            <a:r>
              <a:rPr kumimoji="0" lang="es-ES" sz="4080" b="1" i="0" u="none" strike="noStrike" kern="1200" cap="none" spc="0" normalizeH="0" baseline="0" noProof="0" err="1">
                <a:ln>
                  <a:noFill/>
                </a:ln>
                <a:solidFill>
                  <a:srgbClr val="505050">
                    <a:lumMod val="50000"/>
                  </a:srgbClr>
                </a:solidFill>
                <a:effectLst/>
                <a:uLnTx/>
                <a:uFillTx/>
                <a:latin typeface="Segoe UI"/>
                <a:ea typeface="+mj-ea"/>
                <a:cs typeface="Segoe UI Light" pitchFamily="34" charset="0"/>
              </a:rPr>
              <a:t>pattern</a:t>
            </a:r>
            <a:endParaRPr kumimoji="0" lang="es-ES" sz="4080" b="1" i="0" u="none" strike="noStrike" kern="1200" cap="none" spc="0" normalizeH="0" baseline="0" noProof="0">
              <a:ln>
                <a:noFill/>
              </a:ln>
              <a:solidFill>
                <a:srgbClr val="505050">
                  <a:lumMod val="50000"/>
                </a:srgbClr>
              </a:solidFill>
              <a:effectLst/>
              <a:uLnTx/>
              <a:uFillTx/>
              <a:latin typeface="Segoe UI Light" pitchFamily="34" charset="0"/>
              <a:ea typeface="+mj-ea"/>
              <a:cs typeface="Segoe UI Light" pitchFamily="34" charset="0"/>
            </a:endParaRPr>
          </a:p>
        </p:txBody>
      </p:sp>
      <p:pic>
        <p:nvPicPr>
          <p:cNvPr id="3" name="Picture 2">
            <a:extLst>
              <a:ext uri="{FF2B5EF4-FFF2-40B4-BE49-F238E27FC236}">
                <a16:creationId xmlns:a16="http://schemas.microsoft.com/office/drawing/2014/main" id="{E974E546-1DB9-47E5-B78A-A1DE75556542}"/>
              </a:ext>
            </a:extLst>
          </p:cNvPr>
          <p:cNvPicPr>
            <a:picLocks noChangeAspect="1"/>
          </p:cNvPicPr>
          <p:nvPr/>
        </p:nvPicPr>
        <p:blipFill>
          <a:blip r:embed="rId3"/>
          <a:stretch>
            <a:fillRect/>
          </a:stretch>
        </p:blipFill>
        <p:spPr>
          <a:xfrm>
            <a:off x="3170237" y="1668462"/>
            <a:ext cx="5795962" cy="3834252"/>
          </a:xfrm>
          <a:prstGeom prst="rect">
            <a:avLst/>
          </a:prstGeom>
          <a:ln>
            <a:solidFill>
              <a:schemeClr val="bg1">
                <a:lumMod val="65000"/>
              </a:schemeClr>
            </a:solidFill>
          </a:ln>
        </p:spPr>
      </p:pic>
      <p:sp>
        <p:nvSpPr>
          <p:cNvPr id="7" name="Rectangle 6">
            <a:extLst>
              <a:ext uri="{FF2B5EF4-FFF2-40B4-BE49-F238E27FC236}">
                <a16:creationId xmlns:a16="http://schemas.microsoft.com/office/drawing/2014/main" id="{874BF2E9-927F-4FB5-936D-5891F761C0E0}"/>
              </a:ext>
            </a:extLst>
          </p:cNvPr>
          <p:cNvSpPr/>
          <p:nvPr/>
        </p:nvSpPr>
        <p:spPr>
          <a:xfrm>
            <a:off x="3553618" y="5630862"/>
            <a:ext cx="5029200" cy="923330"/>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srgbClr val="505050"/>
                </a:solidFill>
                <a:effectLst/>
                <a:uLnTx/>
                <a:uFillTx/>
                <a:latin typeface="Segoe UI"/>
                <a:ea typeface="+mn-ea"/>
                <a:cs typeface="+mn-cs"/>
              </a:rPr>
              <a:t>“Cells can exist because their membranes define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srgbClr val="505050"/>
                </a:solidFill>
                <a:effectLst/>
                <a:uLnTx/>
                <a:uFillTx/>
                <a:latin typeface="Segoe UI"/>
                <a:ea typeface="+mn-ea"/>
                <a:cs typeface="+mn-cs"/>
              </a:rPr>
              <a:t>what is in and out and determine what can pass”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srgbClr val="505050"/>
                </a:solidFill>
                <a:effectLst/>
                <a:uLnTx/>
                <a:uFillTx/>
                <a:latin typeface="Segoe UI"/>
                <a:ea typeface="+mn-ea"/>
                <a:cs typeface="+mn-cs"/>
              </a:rPr>
              <a:t>[Eric Evans]</a:t>
            </a:r>
          </a:p>
        </p:txBody>
      </p:sp>
      <p:sp>
        <p:nvSpPr>
          <p:cNvPr id="2" name="Rectangle 1">
            <a:extLst>
              <a:ext uri="{FF2B5EF4-FFF2-40B4-BE49-F238E27FC236}">
                <a16:creationId xmlns:a16="http://schemas.microsoft.com/office/drawing/2014/main" id="{980D75C8-CFB7-4316-9148-6C4C7C44A674}"/>
              </a:ext>
            </a:extLst>
          </p:cNvPr>
          <p:cNvSpPr/>
          <p:nvPr/>
        </p:nvSpPr>
        <p:spPr>
          <a:xfrm>
            <a:off x="3224842" y="1706153"/>
            <a:ext cx="657552" cy="369332"/>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Cells</a:t>
            </a:r>
          </a:p>
        </p:txBody>
      </p:sp>
      <p:sp>
        <p:nvSpPr>
          <p:cNvPr id="6" name="Rectangle 5">
            <a:extLst>
              <a:ext uri="{FF2B5EF4-FFF2-40B4-BE49-F238E27FC236}">
                <a16:creationId xmlns:a16="http://schemas.microsoft.com/office/drawing/2014/main" id="{32645D20-D00E-45A0-B359-FC2A244462DF}"/>
              </a:ext>
            </a:extLst>
          </p:cNvPr>
          <p:cNvSpPr/>
          <p:nvPr/>
        </p:nvSpPr>
        <p:spPr>
          <a:xfrm>
            <a:off x="9190037" y="2963862"/>
            <a:ext cx="3159839" cy="923330"/>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Independent</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Autonomous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Loosely coupled composition</a:t>
            </a:r>
          </a:p>
        </p:txBody>
      </p:sp>
    </p:spTree>
    <p:extLst>
      <p:ext uri="{BB962C8B-B14F-4D97-AF65-F5344CB8AC3E}">
        <p14:creationId xmlns:p14="http://schemas.microsoft.com/office/powerpoint/2010/main" val="835462387"/>
      </p:ext>
    </p:extLst>
  </p:cSld>
  <p:clrMapOvr>
    <a:masterClrMapping/>
  </p:clrMapOvr>
  <p:transition>
    <p:fade thruBlk="1"/>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9">
            <a:extLst>
              <a:ext uri="{FF2B5EF4-FFF2-40B4-BE49-F238E27FC236}">
                <a16:creationId xmlns:a16="http://schemas.microsoft.com/office/drawing/2014/main" id="{BFFCD001-B6D7-4A71-B4F7-79B23C7D401B}"/>
              </a:ext>
            </a:extLst>
          </p:cNvPr>
          <p:cNvSpPr txBox="1">
            <a:spLocks/>
          </p:cNvSpPr>
          <p:nvPr/>
        </p:nvSpPr>
        <p:spPr>
          <a:xfrm>
            <a:off x="655637" y="1897062"/>
            <a:ext cx="10972800" cy="685800"/>
          </a:xfrm>
          <a:prstGeom prst="rect">
            <a:avLst/>
          </a:prstGeom>
        </p:spPr>
        <p:txBody>
          <a:bodyPr>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rPr>
              <a:t>Bounded Context == “Business Microservice” boundary</a:t>
            </a:r>
          </a:p>
        </p:txBody>
      </p:sp>
      <p:sp>
        <p:nvSpPr>
          <p:cNvPr id="4" name="Rectangle 3">
            <a:extLst>
              <a:ext uri="{FF2B5EF4-FFF2-40B4-BE49-F238E27FC236}">
                <a16:creationId xmlns:a16="http://schemas.microsoft.com/office/drawing/2014/main" id="{6A9F70A5-0D30-4B77-9B79-CFE454124862}"/>
              </a:ext>
            </a:extLst>
          </p:cNvPr>
          <p:cNvSpPr/>
          <p:nvPr/>
        </p:nvSpPr>
        <p:spPr>
          <a:xfrm>
            <a:off x="579437" y="373062"/>
            <a:ext cx="10223120" cy="830997"/>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a:ln>
                  <a:noFill/>
                </a:ln>
                <a:solidFill>
                  <a:srgbClr val="505050">
                    <a:lumMod val="50000"/>
                  </a:srgbClr>
                </a:solidFill>
                <a:effectLst/>
                <a:uLnTx/>
                <a:uFillTx/>
                <a:latin typeface="Segoe UI"/>
                <a:ea typeface="+mn-ea"/>
                <a:cs typeface="+mn-cs"/>
              </a:rPr>
              <a:t>Bounded Contexts and Microservices</a:t>
            </a:r>
            <a:endParaRPr kumimoji="0" lang="en-US" sz="4800" b="0" i="1" u="none" strike="noStrike" kern="1200" cap="none" spc="0" normalizeH="0" baseline="0" noProof="0">
              <a:ln>
                <a:noFill/>
              </a:ln>
              <a:solidFill>
                <a:srgbClr val="505050">
                  <a:lumMod val="50000"/>
                </a:srgbClr>
              </a:solidFill>
              <a:effectLst/>
              <a:uLnTx/>
              <a:uFillTx/>
              <a:latin typeface="Segoe UI"/>
              <a:ea typeface="+mn-ea"/>
              <a:cs typeface="+mn-cs"/>
            </a:endParaRPr>
          </a:p>
        </p:txBody>
      </p:sp>
      <p:sp>
        <p:nvSpPr>
          <p:cNvPr id="5" name="Marcador de texto 9">
            <a:extLst>
              <a:ext uri="{FF2B5EF4-FFF2-40B4-BE49-F238E27FC236}">
                <a16:creationId xmlns:a16="http://schemas.microsoft.com/office/drawing/2014/main" id="{8AFFB9F4-20C5-4010-B727-728B75B47ADB}"/>
              </a:ext>
            </a:extLst>
          </p:cNvPr>
          <p:cNvSpPr txBox="1">
            <a:spLocks/>
          </p:cNvSpPr>
          <p:nvPr/>
        </p:nvSpPr>
        <p:spPr>
          <a:xfrm>
            <a:off x="681322" y="3497262"/>
            <a:ext cx="11353800" cy="2514600"/>
          </a:xfrm>
          <a:prstGeom prst="rect">
            <a:avLst/>
          </a:prstGeom>
        </p:spPr>
        <p:txBody>
          <a:bodyPr>
            <a:normAutofit/>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rPr>
              <a:t>Each Bounded Context has:</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rPr>
              <a:t>	- Its own Domain Model </a:t>
            </a: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sym typeface="Wingdings" panose="05000000000000000000" pitchFamily="2" charset="2"/>
              </a:rPr>
              <a:t> i.e. Database</a:t>
            </a:r>
            <a:endPar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rPr>
              <a:t>	- Its own context, invariants, rules, code!</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a:ln>
                  <a:noFill/>
                </a:ln>
                <a:solidFill>
                  <a:srgbClr val="505050">
                    <a:lumMod val="50000"/>
                  </a:srgbClr>
                </a:solidFill>
                <a:effectLst/>
                <a:uLnTx/>
                <a:uFillTx/>
                <a:latin typeface="Segoe UI Light"/>
                <a:ea typeface="+mn-ea"/>
                <a:cs typeface="+mn-cs"/>
              </a:rPr>
              <a:t>	- IT IS AUTONOMOUS!</a:t>
            </a:r>
          </a:p>
        </p:txBody>
      </p:sp>
    </p:spTree>
    <p:extLst>
      <p:ext uri="{BB962C8B-B14F-4D97-AF65-F5344CB8AC3E}">
        <p14:creationId xmlns:p14="http://schemas.microsoft.com/office/powerpoint/2010/main" val="99383388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8674574-2454-4D1F-9E64-EDEC4AD66971}"/>
              </a:ext>
            </a:extLst>
          </p:cNvPr>
          <p:cNvGrpSpPr/>
          <p:nvPr/>
        </p:nvGrpSpPr>
        <p:grpSpPr>
          <a:xfrm>
            <a:off x="5239754" y="4127783"/>
            <a:ext cx="601163" cy="337001"/>
            <a:chOff x="1601399" y="2288295"/>
            <a:chExt cx="601248" cy="337049"/>
          </a:xfrm>
        </p:grpSpPr>
        <p:grpSp>
          <p:nvGrpSpPr>
            <p:cNvPr id="3" name="Group 2">
              <a:extLst>
                <a:ext uri="{FF2B5EF4-FFF2-40B4-BE49-F238E27FC236}">
                  <a16:creationId xmlns:a16="http://schemas.microsoft.com/office/drawing/2014/main" id="{2C10EEAD-3839-466C-8225-4E4F7BA3CED8}"/>
                </a:ext>
              </a:extLst>
            </p:cNvPr>
            <p:cNvGrpSpPr/>
            <p:nvPr/>
          </p:nvGrpSpPr>
          <p:grpSpPr>
            <a:xfrm>
              <a:off x="1601399" y="2288295"/>
              <a:ext cx="601248" cy="337049"/>
              <a:chOff x="3523102" y="1791568"/>
              <a:chExt cx="6746733" cy="3782104"/>
            </a:xfrm>
            <a:solidFill>
              <a:srgbClr val="002060"/>
            </a:solidFill>
          </p:grpSpPr>
          <p:sp>
            <p:nvSpPr>
              <p:cNvPr id="5" name="Rectangle 4">
                <a:extLst>
                  <a:ext uri="{FF2B5EF4-FFF2-40B4-BE49-F238E27FC236}">
                    <a16:creationId xmlns:a16="http://schemas.microsoft.com/office/drawing/2014/main" id="{0ED609DF-3E98-4074-8581-4871DC992922}"/>
                  </a:ext>
                </a:extLst>
              </p:cNvPr>
              <p:cNvSpPr/>
              <p:nvPr/>
            </p:nvSpPr>
            <p:spPr>
              <a:xfrm>
                <a:off x="3757139" y="2148421"/>
                <a:ext cx="6278658" cy="3068399"/>
              </a:xfrm>
              <a:prstGeom prst="rect">
                <a:avLst/>
              </a:pr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 name="Freeform 96">
                <a:extLst>
                  <a:ext uri="{FF2B5EF4-FFF2-40B4-BE49-F238E27FC236}">
                    <a16:creationId xmlns:a16="http://schemas.microsoft.com/office/drawing/2014/main" id="{CE6593F4-D34F-4718-917A-2715639BAE00}"/>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7" name="Freeform 97">
                <a:extLst>
                  <a:ext uri="{FF2B5EF4-FFF2-40B4-BE49-F238E27FC236}">
                    <a16:creationId xmlns:a16="http://schemas.microsoft.com/office/drawing/2014/main" id="{8967A81F-4BFF-493F-9E64-604EDBB99FFA}"/>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4" name="Hexagon 3">
              <a:extLst>
                <a:ext uri="{FF2B5EF4-FFF2-40B4-BE49-F238E27FC236}">
                  <a16:creationId xmlns:a16="http://schemas.microsoft.com/office/drawing/2014/main" id="{003F4C27-8B80-43BB-9A00-0BE3EB9C356B}"/>
                </a:ext>
              </a:extLst>
            </p:cNvPr>
            <p:cNvSpPr/>
            <p:nvPr/>
          </p:nvSpPr>
          <p:spPr bwMode="auto">
            <a:xfrm>
              <a:off x="1759502" y="2333937"/>
              <a:ext cx="278243" cy="248925"/>
            </a:xfrm>
            <a:prstGeom prst="hexagon">
              <a:avLst/>
            </a:prstGeom>
            <a:solidFill>
              <a:srgbClr val="002060"/>
            </a:solidFill>
            <a:ln w="9525" cap="flat" cmpd="sng" algn="ctr">
              <a:solidFill>
                <a:srgbClr val="FFFFFF"/>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8" name="Flowchart: Magnetic Disk 7">
            <a:extLst>
              <a:ext uri="{FF2B5EF4-FFF2-40B4-BE49-F238E27FC236}">
                <a16:creationId xmlns:a16="http://schemas.microsoft.com/office/drawing/2014/main" id="{9C8CF1DB-5C8B-4EE1-86AD-5F62CB38DAFE}"/>
              </a:ext>
            </a:extLst>
          </p:cNvPr>
          <p:cNvSpPr/>
          <p:nvPr/>
        </p:nvSpPr>
        <p:spPr>
          <a:xfrm>
            <a:off x="6534786" y="4538254"/>
            <a:ext cx="339891" cy="347953"/>
          </a:xfrm>
          <a:prstGeom prst="flowChartMagneticDisk">
            <a:avLst/>
          </a:prstGeom>
          <a:solidFill>
            <a:srgbClr val="00206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ounded Rectangle 66">
            <a:extLst>
              <a:ext uri="{FF2B5EF4-FFF2-40B4-BE49-F238E27FC236}">
                <a16:creationId xmlns:a16="http://schemas.microsoft.com/office/drawing/2014/main" id="{FE08B61D-6EF4-4679-BA43-13CE703F3537}"/>
              </a:ext>
            </a:extLst>
          </p:cNvPr>
          <p:cNvSpPr/>
          <p:nvPr/>
        </p:nvSpPr>
        <p:spPr bwMode="auto">
          <a:xfrm>
            <a:off x="4770437" y="3216030"/>
            <a:ext cx="3581400" cy="24175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EDF6FD50-E243-4694-9545-62A67B7809CF}"/>
              </a:ext>
            </a:extLst>
          </p:cNvPr>
          <p:cNvSpPr/>
          <p:nvPr/>
        </p:nvSpPr>
        <p:spPr>
          <a:xfrm>
            <a:off x="4866121" y="3262070"/>
            <a:ext cx="3390031"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a:ea typeface="+mn-ea"/>
                <a:cs typeface="Segoe UI" panose="020B0502040204020203" pitchFamily="34" charset="0"/>
              </a:rPr>
              <a:t>Ordering “business” microservice</a:t>
            </a:r>
          </a:p>
        </p:txBody>
      </p:sp>
      <p:sp>
        <p:nvSpPr>
          <p:cNvPr id="11" name="Rectangle 10">
            <a:extLst>
              <a:ext uri="{FF2B5EF4-FFF2-40B4-BE49-F238E27FC236}">
                <a16:creationId xmlns:a16="http://schemas.microsoft.com/office/drawing/2014/main" id="{BC2392DA-6DAC-469E-88C8-89310509CD8E}"/>
              </a:ext>
            </a:extLst>
          </p:cNvPr>
          <p:cNvSpPr/>
          <p:nvPr/>
        </p:nvSpPr>
        <p:spPr>
          <a:xfrm>
            <a:off x="5170063" y="4410258"/>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12" name="Rectangle 11">
            <a:extLst>
              <a:ext uri="{FF2B5EF4-FFF2-40B4-BE49-F238E27FC236}">
                <a16:creationId xmlns:a16="http://schemas.microsoft.com/office/drawing/2014/main" id="{E94B768C-ABA2-43C2-A9ED-5B899276EC4C}"/>
              </a:ext>
            </a:extLst>
          </p:cNvPr>
          <p:cNvSpPr/>
          <p:nvPr/>
        </p:nvSpPr>
        <p:spPr>
          <a:xfrm>
            <a:off x="4987406" y="3894075"/>
            <a:ext cx="1125629"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srgbClr val="505050"/>
                </a:solidFill>
                <a:effectLst/>
                <a:uLnTx/>
                <a:uFillTx/>
                <a:latin typeface="Segoe UI" panose="020B0502040204020203" pitchFamily="34" charset="0"/>
                <a:ea typeface="+mn-ea"/>
                <a:cs typeface="Segoe UI" panose="020B0502040204020203" pitchFamily="34" charset="0"/>
              </a:rPr>
              <a:t>Ordering.API</a:t>
            </a:r>
            <a:endPar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endParaRPr>
          </a:p>
        </p:txBody>
      </p:sp>
      <p:sp>
        <p:nvSpPr>
          <p:cNvPr id="13" name="Rectangle 12">
            <a:extLst>
              <a:ext uri="{FF2B5EF4-FFF2-40B4-BE49-F238E27FC236}">
                <a16:creationId xmlns:a16="http://schemas.microsoft.com/office/drawing/2014/main" id="{92FF6046-7A62-4557-9A38-50B0987D198D}"/>
              </a:ext>
            </a:extLst>
          </p:cNvPr>
          <p:cNvSpPr/>
          <p:nvPr/>
        </p:nvSpPr>
        <p:spPr>
          <a:xfrm>
            <a:off x="6951269" y="4413424"/>
            <a:ext cx="1144544" cy="584775"/>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SQL Server</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cxnSp>
        <p:nvCxnSpPr>
          <p:cNvPr id="14" name="Straight Arrow Connector 13">
            <a:extLst>
              <a:ext uri="{FF2B5EF4-FFF2-40B4-BE49-F238E27FC236}">
                <a16:creationId xmlns:a16="http://schemas.microsoft.com/office/drawing/2014/main" id="{30AEFA4D-00BC-40D9-AF76-FE96FBCFF882}"/>
              </a:ext>
            </a:extLst>
          </p:cNvPr>
          <p:cNvCxnSpPr>
            <a:cxnSpLocks/>
            <a:endCxn id="8" idx="2"/>
          </p:cNvCxnSpPr>
          <p:nvPr/>
        </p:nvCxnSpPr>
        <p:spPr>
          <a:xfrm>
            <a:off x="5861771" y="4338144"/>
            <a:ext cx="673015" cy="374087"/>
          </a:xfrm>
          <a:prstGeom prst="straightConnector1">
            <a:avLst/>
          </a:prstGeom>
          <a:noFill/>
          <a:ln w="12700" cap="flat" cmpd="sng" algn="ctr">
            <a:solidFill>
              <a:sysClr val="windowText" lastClr="000000"/>
            </a:solidFill>
            <a:prstDash val="solid"/>
            <a:miter lim="800000"/>
            <a:tailEnd type="triangle"/>
          </a:ln>
          <a:effectLst/>
        </p:spPr>
      </p:cxnSp>
      <p:grpSp>
        <p:nvGrpSpPr>
          <p:cNvPr id="15" name="Group 14">
            <a:extLst>
              <a:ext uri="{FF2B5EF4-FFF2-40B4-BE49-F238E27FC236}">
                <a16:creationId xmlns:a16="http://schemas.microsoft.com/office/drawing/2014/main" id="{EE9CBA55-2244-46ED-8ED4-98A7518771E1}"/>
              </a:ext>
            </a:extLst>
          </p:cNvPr>
          <p:cNvGrpSpPr/>
          <p:nvPr/>
        </p:nvGrpSpPr>
        <p:grpSpPr>
          <a:xfrm>
            <a:off x="5260608" y="5023103"/>
            <a:ext cx="601163" cy="337001"/>
            <a:chOff x="1601399" y="2288295"/>
            <a:chExt cx="601248" cy="337049"/>
          </a:xfrm>
        </p:grpSpPr>
        <p:grpSp>
          <p:nvGrpSpPr>
            <p:cNvPr id="16" name="Group 15">
              <a:extLst>
                <a:ext uri="{FF2B5EF4-FFF2-40B4-BE49-F238E27FC236}">
                  <a16:creationId xmlns:a16="http://schemas.microsoft.com/office/drawing/2014/main" id="{392F5B6B-E216-4423-9300-437405D78044}"/>
                </a:ext>
              </a:extLst>
            </p:cNvPr>
            <p:cNvGrpSpPr/>
            <p:nvPr/>
          </p:nvGrpSpPr>
          <p:grpSpPr>
            <a:xfrm>
              <a:off x="1601399" y="2288295"/>
              <a:ext cx="601248" cy="337049"/>
              <a:chOff x="3523102" y="1791568"/>
              <a:chExt cx="6746733" cy="3782104"/>
            </a:xfrm>
            <a:solidFill>
              <a:srgbClr val="002060"/>
            </a:solidFill>
          </p:grpSpPr>
          <p:sp>
            <p:nvSpPr>
              <p:cNvPr id="18" name="Rectangle 17">
                <a:extLst>
                  <a:ext uri="{FF2B5EF4-FFF2-40B4-BE49-F238E27FC236}">
                    <a16:creationId xmlns:a16="http://schemas.microsoft.com/office/drawing/2014/main" id="{65E737B0-041B-4297-9981-D73CD293846F}"/>
                  </a:ext>
                </a:extLst>
              </p:cNvPr>
              <p:cNvSpPr/>
              <p:nvPr/>
            </p:nvSpPr>
            <p:spPr>
              <a:xfrm>
                <a:off x="3757139" y="2148421"/>
                <a:ext cx="6278658" cy="3068399"/>
              </a:xfrm>
              <a:prstGeom prst="rect">
                <a:avLst/>
              </a:pr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Freeform 96">
                <a:extLst>
                  <a:ext uri="{FF2B5EF4-FFF2-40B4-BE49-F238E27FC236}">
                    <a16:creationId xmlns:a16="http://schemas.microsoft.com/office/drawing/2014/main" id="{29EA4390-EBD3-45CB-ABE4-7C4CB8042FB7}"/>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 name="Freeform 97">
                <a:extLst>
                  <a:ext uri="{FF2B5EF4-FFF2-40B4-BE49-F238E27FC236}">
                    <a16:creationId xmlns:a16="http://schemas.microsoft.com/office/drawing/2014/main" id="{B8D75AE4-23EA-4C8C-AE93-459AC86EF75A}"/>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7" name="Hexagon 16">
              <a:extLst>
                <a:ext uri="{FF2B5EF4-FFF2-40B4-BE49-F238E27FC236}">
                  <a16:creationId xmlns:a16="http://schemas.microsoft.com/office/drawing/2014/main" id="{22624642-A648-4DF9-94AB-8A3F21F83283}"/>
                </a:ext>
              </a:extLst>
            </p:cNvPr>
            <p:cNvSpPr/>
            <p:nvPr/>
          </p:nvSpPr>
          <p:spPr bwMode="auto">
            <a:xfrm>
              <a:off x="1759502" y="2333937"/>
              <a:ext cx="278243" cy="248925"/>
            </a:xfrm>
            <a:prstGeom prst="hexagon">
              <a:avLst/>
            </a:prstGeom>
            <a:solidFill>
              <a:srgbClr val="002060"/>
            </a:solidFill>
            <a:ln w="9525" cap="flat" cmpd="sng" algn="ctr">
              <a:solidFill>
                <a:srgbClr val="FFFFFF"/>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21" name="Rectangle 20">
            <a:extLst>
              <a:ext uri="{FF2B5EF4-FFF2-40B4-BE49-F238E27FC236}">
                <a16:creationId xmlns:a16="http://schemas.microsoft.com/office/drawing/2014/main" id="{FB4AF3A3-169B-4745-992D-3E5995B0BF90}"/>
              </a:ext>
            </a:extLst>
          </p:cNvPr>
          <p:cNvSpPr/>
          <p:nvPr/>
        </p:nvSpPr>
        <p:spPr>
          <a:xfrm>
            <a:off x="5090623" y="5305021"/>
            <a:ext cx="943720"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Worker Svc.</a:t>
            </a:r>
          </a:p>
        </p:txBody>
      </p:sp>
      <p:sp>
        <p:nvSpPr>
          <p:cNvPr id="22" name="Rectangle 21">
            <a:extLst>
              <a:ext uri="{FF2B5EF4-FFF2-40B4-BE49-F238E27FC236}">
                <a16:creationId xmlns:a16="http://schemas.microsoft.com/office/drawing/2014/main" id="{DD3DE982-F42C-4DF1-85E4-209B7135B774}"/>
              </a:ext>
            </a:extLst>
          </p:cNvPr>
          <p:cNvSpPr/>
          <p:nvPr/>
        </p:nvSpPr>
        <p:spPr>
          <a:xfrm>
            <a:off x="5071051" y="4793352"/>
            <a:ext cx="1062342"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srgbClr val="505050"/>
                </a:solidFill>
                <a:effectLst/>
                <a:uLnTx/>
                <a:uFillTx/>
                <a:latin typeface="Segoe UI" panose="020B0502040204020203" pitchFamily="34" charset="0"/>
                <a:ea typeface="+mn-ea"/>
                <a:cs typeface="Segoe UI" panose="020B0502040204020203" pitchFamily="34" charset="0"/>
              </a:rPr>
              <a:t>GracePeriod</a:t>
            </a:r>
            <a:endPar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endParaRPr>
          </a:p>
        </p:txBody>
      </p:sp>
      <p:cxnSp>
        <p:nvCxnSpPr>
          <p:cNvPr id="23" name="Straight Arrow Connector 22">
            <a:extLst>
              <a:ext uri="{FF2B5EF4-FFF2-40B4-BE49-F238E27FC236}">
                <a16:creationId xmlns:a16="http://schemas.microsoft.com/office/drawing/2014/main" id="{71624CB8-7E73-4857-A7F4-ECB21F810EA5}"/>
              </a:ext>
            </a:extLst>
          </p:cNvPr>
          <p:cNvCxnSpPr>
            <a:cxnSpLocks/>
          </p:cNvCxnSpPr>
          <p:nvPr/>
        </p:nvCxnSpPr>
        <p:spPr>
          <a:xfrm flipV="1">
            <a:off x="5885796" y="4834324"/>
            <a:ext cx="663304" cy="329511"/>
          </a:xfrm>
          <a:prstGeom prst="straightConnector1">
            <a:avLst/>
          </a:prstGeom>
          <a:noFill/>
          <a:ln w="12700" cap="flat" cmpd="sng" algn="ctr">
            <a:solidFill>
              <a:sysClr val="windowText" lastClr="000000"/>
            </a:solidFill>
            <a:prstDash val="solid"/>
            <a:miter lim="800000"/>
            <a:tailEnd type="triangle"/>
          </a:ln>
          <a:effectLst/>
        </p:spPr>
      </p:cxnSp>
      <p:sp>
        <p:nvSpPr>
          <p:cNvPr id="24" name="Hexagon 23">
            <a:extLst>
              <a:ext uri="{FF2B5EF4-FFF2-40B4-BE49-F238E27FC236}">
                <a16:creationId xmlns:a16="http://schemas.microsoft.com/office/drawing/2014/main" id="{6FFDF298-5101-4FE7-BEB8-CFA939ACFBD7}"/>
              </a:ext>
            </a:extLst>
          </p:cNvPr>
          <p:cNvSpPr>
            <a:spLocks noChangeAspect="1"/>
          </p:cNvSpPr>
          <p:nvPr/>
        </p:nvSpPr>
        <p:spPr bwMode="auto">
          <a:xfrm>
            <a:off x="10104019" y="3940309"/>
            <a:ext cx="591093" cy="551481"/>
          </a:xfrm>
          <a:prstGeom prst="hexagon">
            <a:avLst/>
          </a:prstGeom>
          <a:solidFill>
            <a:srgbClr val="7030A0"/>
          </a:solidFill>
          <a:ln w="9525" cap="flat" cmpd="sng" algn="ctr">
            <a:noFill/>
            <a:prstDash val="solid"/>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25" name="Hexagon 24">
            <a:extLst>
              <a:ext uri="{FF2B5EF4-FFF2-40B4-BE49-F238E27FC236}">
                <a16:creationId xmlns:a16="http://schemas.microsoft.com/office/drawing/2014/main" id="{6F01D5FF-7C0B-4BD0-8F21-AE551F05F733}"/>
              </a:ext>
            </a:extLst>
          </p:cNvPr>
          <p:cNvSpPr>
            <a:spLocks noChangeAspect="1"/>
          </p:cNvSpPr>
          <p:nvPr/>
        </p:nvSpPr>
        <p:spPr bwMode="auto">
          <a:xfrm>
            <a:off x="9494837" y="4678037"/>
            <a:ext cx="591093" cy="551481"/>
          </a:xfrm>
          <a:prstGeom prst="hexagon">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26" name="Flowchart: Magnetic Disk 25">
            <a:extLst>
              <a:ext uri="{FF2B5EF4-FFF2-40B4-BE49-F238E27FC236}">
                <a16:creationId xmlns:a16="http://schemas.microsoft.com/office/drawing/2014/main" id="{BFF9071B-7E98-4B1F-970C-AF6DF2E40CFB}"/>
              </a:ext>
            </a:extLst>
          </p:cNvPr>
          <p:cNvSpPr/>
          <p:nvPr/>
        </p:nvSpPr>
        <p:spPr>
          <a:xfrm>
            <a:off x="9710998" y="5043036"/>
            <a:ext cx="161095" cy="143680"/>
          </a:xfrm>
          <a:prstGeom prst="flowChartMagneticDisk">
            <a:avLst/>
          </a:prstGeom>
          <a:solidFill>
            <a:srgbClr val="92D050"/>
          </a:solidFill>
          <a:ln w="15875" cap="flat" cmpd="sng" algn="ctr">
            <a:solidFill>
              <a:schemeClr val="tx1"/>
            </a:solidFill>
            <a:prstDash val="solid"/>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27" name="Hexagon 26">
            <a:extLst>
              <a:ext uri="{FF2B5EF4-FFF2-40B4-BE49-F238E27FC236}">
                <a16:creationId xmlns:a16="http://schemas.microsoft.com/office/drawing/2014/main" id="{B5471680-1F06-4FD1-A656-24A7CE64BAF5}"/>
              </a:ext>
            </a:extLst>
          </p:cNvPr>
          <p:cNvSpPr>
            <a:spLocks noChangeAspect="1"/>
          </p:cNvSpPr>
          <p:nvPr/>
        </p:nvSpPr>
        <p:spPr bwMode="auto">
          <a:xfrm>
            <a:off x="10780566" y="4681256"/>
            <a:ext cx="591093" cy="551481"/>
          </a:xfrm>
          <a:prstGeom prst="hexagon">
            <a:avLst/>
          </a:prstGeom>
          <a:solidFill>
            <a:srgbClr val="4D7620"/>
          </a:solidFill>
          <a:ln w="9525" cap="flat" cmpd="sng" algn="ctr">
            <a:noFill/>
            <a:prstDash val="solid"/>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28" name="Flowchart: Magnetic Disk 27">
            <a:extLst>
              <a:ext uri="{FF2B5EF4-FFF2-40B4-BE49-F238E27FC236}">
                <a16:creationId xmlns:a16="http://schemas.microsoft.com/office/drawing/2014/main" id="{34087182-6935-42F6-A18B-E8B806917BFE}"/>
              </a:ext>
            </a:extLst>
          </p:cNvPr>
          <p:cNvSpPr/>
          <p:nvPr/>
        </p:nvSpPr>
        <p:spPr>
          <a:xfrm>
            <a:off x="11006261" y="5031722"/>
            <a:ext cx="161095" cy="143680"/>
          </a:xfrm>
          <a:prstGeom prst="flowChartMagneticDisk">
            <a:avLst/>
          </a:prstGeom>
          <a:solidFill>
            <a:srgbClr val="92D050"/>
          </a:solidFill>
          <a:ln w="15875" cap="flat" cmpd="sng" algn="ctr">
            <a:solidFill>
              <a:schemeClr val="tx1"/>
            </a:solidFill>
            <a:prstDash val="solid"/>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cxnSp>
        <p:nvCxnSpPr>
          <p:cNvPr id="29" name="Straight Arrow Connector 28">
            <a:extLst>
              <a:ext uri="{FF2B5EF4-FFF2-40B4-BE49-F238E27FC236}">
                <a16:creationId xmlns:a16="http://schemas.microsoft.com/office/drawing/2014/main" id="{64455522-0234-4E0D-96CB-919C80AFBDA1}"/>
              </a:ext>
            </a:extLst>
          </p:cNvPr>
          <p:cNvCxnSpPr>
            <a:stCxn id="24" idx="2"/>
          </p:cNvCxnSpPr>
          <p:nvPr/>
        </p:nvCxnSpPr>
        <p:spPr>
          <a:xfrm flipH="1">
            <a:off x="9948060" y="4491790"/>
            <a:ext cx="293829" cy="200826"/>
          </a:xfrm>
          <a:prstGeom prst="straightConnector1">
            <a:avLst/>
          </a:prstGeom>
          <a:noFill/>
          <a:ln w="12700" cap="flat" cmpd="sng" algn="ctr">
            <a:solidFill>
              <a:schemeClr val="bg1">
                <a:lumMod val="50000"/>
              </a:schemeClr>
            </a:solidFill>
            <a:prstDash val="solid"/>
            <a:miter lim="800000"/>
            <a:tailEnd type="triangle"/>
          </a:ln>
          <a:effectLst/>
        </p:spPr>
      </p:cxnSp>
      <p:sp>
        <p:nvSpPr>
          <p:cNvPr id="30" name="Rectangle 29">
            <a:extLst>
              <a:ext uri="{FF2B5EF4-FFF2-40B4-BE49-F238E27FC236}">
                <a16:creationId xmlns:a16="http://schemas.microsoft.com/office/drawing/2014/main" id="{8CE70734-7594-494E-B417-EA757C95A86F}"/>
              </a:ext>
            </a:extLst>
          </p:cNvPr>
          <p:cNvSpPr/>
          <p:nvPr/>
        </p:nvSpPr>
        <p:spPr>
          <a:xfrm>
            <a:off x="10118842" y="4964480"/>
            <a:ext cx="885048" cy="6001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Stateful service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partitions</a:t>
            </a:r>
          </a:p>
        </p:txBody>
      </p:sp>
      <p:pic>
        <p:nvPicPr>
          <p:cNvPr id="31" name="Picture 23">
            <a:extLst>
              <a:ext uri="{FF2B5EF4-FFF2-40B4-BE49-F238E27FC236}">
                <a16:creationId xmlns:a16="http://schemas.microsoft.com/office/drawing/2014/main" id="{0E1FF229-A7D7-4141-BE29-CD0F06C04C7B}"/>
              </a:ext>
            </a:extLst>
          </p:cNvPr>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264977" y="4110837"/>
            <a:ext cx="271471" cy="22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23">
            <a:extLst>
              <a:ext uri="{FF2B5EF4-FFF2-40B4-BE49-F238E27FC236}">
                <a16:creationId xmlns:a16="http://schemas.microsoft.com/office/drawing/2014/main" id="{82C885D8-36FB-41F6-A507-DED85C8F9130}"/>
              </a:ext>
            </a:extLst>
          </p:cNvPr>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9693179" y="4803962"/>
            <a:ext cx="203955" cy="16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3">
            <a:extLst>
              <a:ext uri="{FF2B5EF4-FFF2-40B4-BE49-F238E27FC236}">
                <a16:creationId xmlns:a16="http://schemas.microsoft.com/office/drawing/2014/main" id="{E81CE884-300F-4122-BF5A-56FEC64BDD7F}"/>
              </a:ext>
            </a:extLst>
          </p:cNvPr>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0984203" y="4788003"/>
            <a:ext cx="203955" cy="16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Rectangle 33">
            <a:extLst>
              <a:ext uri="{FF2B5EF4-FFF2-40B4-BE49-F238E27FC236}">
                <a16:creationId xmlns:a16="http://schemas.microsoft.com/office/drawing/2014/main" id="{7B4B0526-58CA-41AC-A0D9-065A0AAA7BA6}"/>
              </a:ext>
            </a:extLst>
          </p:cNvPr>
          <p:cNvSpPr/>
          <p:nvPr/>
        </p:nvSpPr>
        <p:spPr>
          <a:xfrm>
            <a:off x="9262186" y="3144567"/>
            <a:ext cx="2377263" cy="523220"/>
          </a:xfrm>
          <a:prstGeom prst="rect">
            <a:avLst/>
          </a:prstGeom>
        </p:spPr>
        <p:txBody>
          <a:bodyPr wrap="square">
            <a:spAutoFit/>
          </a:bodyPr>
          <a:lstStyle/>
          <a:p>
            <a:pPr marL="0" marR="0" lvl="0" indent="0" algn="ctr" defTabSz="93241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Business/logical</a:t>
            </a:r>
          </a:p>
          <a:p>
            <a:pPr marL="0" marR="0" lvl="0" indent="0" algn="ctr" defTabSz="93241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m</a:t>
            </a:r>
            <a:r>
              <a:rPr kumimoji="0" lang="en-US" sz="1400" b="1" i="0" u="none" strike="noStrike" kern="0" cap="none" spc="0" normalizeH="0" baseline="0" noProof="0" err="1">
                <a:ln>
                  <a:noFill/>
                </a:ln>
                <a:solidFill>
                  <a:srgbClr val="000000"/>
                </a:solidFill>
                <a:effectLst/>
                <a:uLnTx/>
                <a:uFillTx/>
                <a:latin typeface="Segoe UI" panose="020B0502040204020203" pitchFamily="34" charset="0"/>
                <a:ea typeface="+mn-ea"/>
                <a:cs typeface="Segoe UI" panose="020B0502040204020203" pitchFamily="34" charset="0"/>
              </a:rPr>
              <a:t>icroservice</a:t>
            </a:r>
            <a:endParaRPr kumimoji="0" lang="en-US" sz="1400" b="1"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35" name="Rounded Rectangle 41">
            <a:extLst>
              <a:ext uri="{FF2B5EF4-FFF2-40B4-BE49-F238E27FC236}">
                <a16:creationId xmlns:a16="http://schemas.microsoft.com/office/drawing/2014/main" id="{EECD90E4-0D39-47CC-84A2-C473313441E8}"/>
              </a:ext>
            </a:extLst>
          </p:cNvPr>
          <p:cNvSpPr/>
          <p:nvPr/>
        </p:nvSpPr>
        <p:spPr bwMode="auto">
          <a:xfrm>
            <a:off x="9190037" y="3192462"/>
            <a:ext cx="2438400" cy="2429930"/>
          </a:xfrm>
          <a:prstGeom prst="roundRect">
            <a:avLst/>
          </a:prstGeom>
          <a:noFill/>
          <a:ln w="10795" cap="flat" cmpd="sng" algn="ctr">
            <a:solidFill>
              <a:schemeClr val="bg1">
                <a:lumMod val="50000"/>
              </a:schemeClr>
            </a:solidFill>
            <a:prstDash val="lgDash"/>
            <a:headEnd type="none" w="med" len="med"/>
            <a:tailEnd type="none" w="med" len="med"/>
          </a:ln>
          <a:effectLst/>
        </p:spPr>
        <p:txBody>
          <a:bodyPr lIns="93234" tIns="93234" rIns="34967" bIns="34967" rtlCol="0" anchor="b" anchorCtr="0"/>
          <a:lstStyle/>
          <a:p>
            <a:pPr marL="0" marR="0" lvl="0" indent="0" algn="ctr" defTabSz="950596"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61206956-C6A2-4ED2-98E0-5A0C00C4CD23}"/>
              </a:ext>
            </a:extLst>
          </p:cNvPr>
          <p:cNvSpPr/>
          <p:nvPr/>
        </p:nvSpPr>
        <p:spPr>
          <a:xfrm>
            <a:off x="10633152" y="3985216"/>
            <a:ext cx="840745" cy="43088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Gateway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service</a:t>
            </a:r>
          </a:p>
        </p:txBody>
      </p:sp>
      <p:cxnSp>
        <p:nvCxnSpPr>
          <p:cNvPr id="37" name="Straight Arrow Connector 36">
            <a:extLst>
              <a:ext uri="{FF2B5EF4-FFF2-40B4-BE49-F238E27FC236}">
                <a16:creationId xmlns:a16="http://schemas.microsoft.com/office/drawing/2014/main" id="{41CAADCC-7E5F-41C0-B992-057821AA3905}"/>
              </a:ext>
            </a:extLst>
          </p:cNvPr>
          <p:cNvCxnSpPr>
            <a:stCxn id="24" idx="1"/>
            <a:endCxn id="27" idx="4"/>
          </p:cNvCxnSpPr>
          <p:nvPr/>
        </p:nvCxnSpPr>
        <p:spPr>
          <a:xfrm>
            <a:off x="10557242" y="4491790"/>
            <a:ext cx="361194" cy="189466"/>
          </a:xfrm>
          <a:prstGeom prst="straightConnector1">
            <a:avLst/>
          </a:prstGeom>
          <a:noFill/>
          <a:ln w="12700" cap="flat" cmpd="sng" algn="ctr">
            <a:solidFill>
              <a:schemeClr val="bg1">
                <a:lumMod val="50000"/>
              </a:schemeClr>
            </a:solidFill>
            <a:prstDash val="solid"/>
            <a:miter lim="800000"/>
            <a:tailEnd type="triangle"/>
          </a:ln>
          <a:effectLst/>
        </p:spPr>
      </p:cxnSp>
      <p:cxnSp>
        <p:nvCxnSpPr>
          <p:cNvPr id="38" name="Straight Connector 37">
            <a:extLst>
              <a:ext uri="{FF2B5EF4-FFF2-40B4-BE49-F238E27FC236}">
                <a16:creationId xmlns:a16="http://schemas.microsoft.com/office/drawing/2014/main" id="{681370DE-3087-45DB-B739-123BBBE9E5D5}"/>
              </a:ext>
            </a:extLst>
          </p:cNvPr>
          <p:cNvCxnSpPr>
            <a:stCxn id="25" idx="0"/>
            <a:endCxn id="27" idx="3"/>
          </p:cNvCxnSpPr>
          <p:nvPr/>
        </p:nvCxnSpPr>
        <p:spPr>
          <a:xfrm>
            <a:off x="10085930" y="4953778"/>
            <a:ext cx="694636" cy="3219"/>
          </a:xfrm>
          <a:prstGeom prst="line">
            <a:avLst/>
          </a:prstGeom>
          <a:ln>
            <a:solidFill>
              <a:schemeClr val="bg1">
                <a:lumMod val="50000"/>
              </a:schemeClr>
            </a:solidFill>
            <a:prstDash val="lg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B4C37A1-B8AA-4DA9-8F37-799C1630F169}"/>
              </a:ext>
            </a:extLst>
          </p:cNvPr>
          <p:cNvCxnSpPr>
            <a:cxnSpLocks/>
          </p:cNvCxnSpPr>
          <p:nvPr/>
        </p:nvCxnSpPr>
        <p:spPr>
          <a:xfrm>
            <a:off x="10392034" y="3619660"/>
            <a:ext cx="7532" cy="313094"/>
          </a:xfrm>
          <a:prstGeom prst="straightConnector1">
            <a:avLst/>
          </a:prstGeom>
          <a:noFill/>
          <a:ln w="12700" cap="flat" cmpd="sng" algn="ctr">
            <a:solidFill>
              <a:sysClr val="windowText" lastClr="000000"/>
            </a:solidFill>
            <a:prstDash val="solid"/>
            <a:miter lim="800000"/>
            <a:tailEnd type="triangle"/>
          </a:ln>
          <a:effectLst/>
        </p:spPr>
      </p:cxnSp>
      <p:sp>
        <p:nvSpPr>
          <p:cNvPr id="40" name="Rectangle 39">
            <a:extLst>
              <a:ext uri="{FF2B5EF4-FFF2-40B4-BE49-F238E27FC236}">
                <a16:creationId xmlns:a16="http://schemas.microsoft.com/office/drawing/2014/main" id="{6482696F-3573-44C2-9551-4317E56264B1}"/>
              </a:ext>
            </a:extLst>
          </p:cNvPr>
          <p:cNvSpPr/>
          <p:nvPr/>
        </p:nvSpPr>
        <p:spPr>
          <a:xfrm>
            <a:off x="9370010" y="5198856"/>
            <a:ext cx="840745" cy="43088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Light" panose="020B0502040204020203" pitchFamily="34" charset="0"/>
                <a:ea typeface="+mn-ea"/>
                <a:cs typeface="Segoe UI Light" panose="020B0502040204020203" pitchFamily="34" charset="0"/>
              </a:rPr>
              <a:t>Partition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Light" panose="020B0502040204020203" pitchFamily="34" charset="0"/>
                <a:ea typeface="+mn-ea"/>
                <a:cs typeface="Segoe UI Light" panose="020B0502040204020203" pitchFamily="34" charset="0"/>
              </a:rPr>
              <a:t>A</a:t>
            </a:r>
          </a:p>
        </p:txBody>
      </p:sp>
      <p:sp>
        <p:nvSpPr>
          <p:cNvPr id="41" name="Rectangle 40">
            <a:extLst>
              <a:ext uri="{FF2B5EF4-FFF2-40B4-BE49-F238E27FC236}">
                <a16:creationId xmlns:a16="http://schemas.microsoft.com/office/drawing/2014/main" id="{81304012-61A0-4C4C-BD40-8F0137AF797B}"/>
              </a:ext>
            </a:extLst>
          </p:cNvPr>
          <p:cNvSpPr/>
          <p:nvPr/>
        </p:nvSpPr>
        <p:spPr>
          <a:xfrm>
            <a:off x="10665807" y="5198855"/>
            <a:ext cx="840745" cy="43088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Light" panose="020B0502040204020203" pitchFamily="34" charset="0"/>
                <a:ea typeface="+mn-ea"/>
                <a:cs typeface="Segoe UI Light" panose="020B0502040204020203" pitchFamily="34" charset="0"/>
              </a:rPr>
              <a:t>Partition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1" u="none" strike="noStrike" kern="0" cap="none" spc="0" normalizeH="0" baseline="0" noProof="0">
                <a:ln>
                  <a:noFill/>
                </a:ln>
                <a:solidFill>
                  <a:srgbClr val="000000"/>
                </a:solidFill>
                <a:effectLst/>
                <a:uLnTx/>
                <a:uFillTx/>
                <a:latin typeface="Segoe UI Light" panose="020B0502040204020203" pitchFamily="34" charset="0"/>
                <a:ea typeface="+mn-ea"/>
                <a:cs typeface="Segoe UI Light" panose="020B0502040204020203" pitchFamily="34" charset="0"/>
              </a:rPr>
              <a:t>n</a:t>
            </a:r>
          </a:p>
        </p:txBody>
      </p:sp>
      <p:sp>
        <p:nvSpPr>
          <p:cNvPr id="42" name="Rectangle 41">
            <a:extLst>
              <a:ext uri="{FF2B5EF4-FFF2-40B4-BE49-F238E27FC236}">
                <a16:creationId xmlns:a16="http://schemas.microsoft.com/office/drawing/2014/main" id="{604F5A08-EC87-4FB5-A3BC-36F081951CC0}"/>
              </a:ext>
            </a:extLst>
          </p:cNvPr>
          <p:cNvSpPr/>
          <p:nvPr/>
        </p:nvSpPr>
        <p:spPr>
          <a:xfrm>
            <a:off x="579437" y="373062"/>
            <a:ext cx="7112203" cy="132343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a:noFill/>
                </a:ln>
                <a:solidFill>
                  <a:srgbClr val="505050">
                    <a:lumMod val="50000"/>
                  </a:srgbClr>
                </a:solidFill>
                <a:effectLst/>
                <a:uLnTx/>
                <a:uFillTx/>
                <a:latin typeface="Segoe UI"/>
                <a:ea typeface="+mn-ea"/>
                <a:cs typeface="+mn-cs"/>
              </a:rPr>
              <a:t>Business/Logical Microservices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a:noFill/>
                </a:ln>
                <a:solidFill>
                  <a:srgbClr val="505050">
                    <a:lumMod val="50000"/>
                  </a:srgbClr>
                </a:solidFill>
                <a:effectLst/>
                <a:uLnTx/>
                <a:uFillTx/>
                <a:latin typeface="Segoe UI"/>
                <a:ea typeface="+mn-ea"/>
                <a:cs typeface="+mn-cs"/>
              </a:rPr>
              <a:t>(Bounded Contexts)</a:t>
            </a:r>
            <a:endParaRPr kumimoji="0" lang="en-US" sz="4000" b="0" i="1" u="none" strike="noStrike" kern="1200" cap="none" spc="0" normalizeH="0" baseline="0" noProof="0">
              <a:ln>
                <a:noFill/>
              </a:ln>
              <a:solidFill>
                <a:srgbClr val="505050">
                  <a:lumMod val="50000"/>
                </a:srgbClr>
              </a:solidFill>
              <a:effectLst/>
              <a:uLnTx/>
              <a:uFillTx/>
              <a:latin typeface="Segoe UI"/>
              <a:ea typeface="+mn-ea"/>
              <a:cs typeface="+mn-cs"/>
            </a:endParaRPr>
          </a:p>
        </p:txBody>
      </p:sp>
      <p:sp>
        <p:nvSpPr>
          <p:cNvPr id="43" name="Rectangle 42">
            <a:extLst>
              <a:ext uri="{FF2B5EF4-FFF2-40B4-BE49-F238E27FC236}">
                <a16:creationId xmlns:a16="http://schemas.microsoft.com/office/drawing/2014/main" id="{BE83C2E4-4314-4228-B7F5-5C65C5602E09}"/>
              </a:ext>
            </a:extLst>
          </p:cNvPr>
          <p:cNvSpPr/>
          <p:nvPr/>
        </p:nvSpPr>
        <p:spPr>
          <a:xfrm>
            <a:off x="5561254" y="2278473"/>
            <a:ext cx="2721030" cy="523220"/>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a:ea typeface="+mn-ea"/>
                <a:cs typeface="+mn-cs"/>
              </a:rPr>
              <a:t>Example 2</a:t>
            </a:r>
          </a:p>
        </p:txBody>
      </p:sp>
      <p:sp>
        <p:nvSpPr>
          <p:cNvPr id="44" name="Rectangle 43">
            <a:extLst>
              <a:ext uri="{FF2B5EF4-FFF2-40B4-BE49-F238E27FC236}">
                <a16:creationId xmlns:a16="http://schemas.microsoft.com/office/drawing/2014/main" id="{12B98DC7-3FFB-4162-B1BA-3022C2461A1F}"/>
              </a:ext>
            </a:extLst>
          </p:cNvPr>
          <p:cNvSpPr/>
          <p:nvPr/>
        </p:nvSpPr>
        <p:spPr>
          <a:xfrm>
            <a:off x="9672236" y="2283294"/>
            <a:ext cx="2721030" cy="523220"/>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a:ea typeface="+mn-ea"/>
                <a:cs typeface="+mn-cs"/>
              </a:rPr>
              <a:t>Example 3</a:t>
            </a:r>
          </a:p>
        </p:txBody>
      </p:sp>
      <p:sp>
        <p:nvSpPr>
          <p:cNvPr id="45" name="Rectangle 44">
            <a:extLst>
              <a:ext uri="{FF2B5EF4-FFF2-40B4-BE49-F238E27FC236}">
                <a16:creationId xmlns:a16="http://schemas.microsoft.com/office/drawing/2014/main" id="{85CBD5EB-092C-4869-85A2-929841D04152}"/>
              </a:ext>
            </a:extLst>
          </p:cNvPr>
          <p:cNvSpPr/>
          <p:nvPr/>
        </p:nvSpPr>
        <p:spPr>
          <a:xfrm>
            <a:off x="2034750" y="6062078"/>
            <a:ext cx="9071009" cy="646331"/>
          </a:xfrm>
          <a:prstGeom prst="rect">
            <a:avLst/>
          </a:prstGeom>
        </p:spPr>
        <p:txBody>
          <a:bodyPr wrap="none">
            <a:spAutoFit/>
          </a:bodyPr>
          <a:lstStyle/>
          <a:p>
            <a:pPr marL="285750" marR="0" lvl="0" indent="-285750" algn="l" defTabSz="932742"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The Logical Architecture can be different to the Physical/Deployment Architecture</a:t>
            </a:r>
          </a:p>
          <a:p>
            <a:pPr marL="285750" marR="0" lvl="0" indent="-285750" algn="l" defTabSz="932742" rtl="0" eaLnBrk="1" fontAlgn="auto" latinLnBrk="0" hangingPunct="1">
              <a:lnSpc>
                <a:spcPct val="100000"/>
              </a:lnSpc>
              <a:spcBef>
                <a:spcPts val="0"/>
              </a:spcBef>
              <a:spcAft>
                <a:spcPts val="0"/>
              </a:spcAft>
              <a:buClrTx/>
              <a:buSzTx/>
              <a:buFontTx/>
              <a:buChar char="-"/>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A Bounded Context can be implemented by 1 or more services (i.e. ASP.NET Web API)</a:t>
            </a:r>
          </a:p>
        </p:txBody>
      </p:sp>
      <p:sp>
        <p:nvSpPr>
          <p:cNvPr id="46" name="Rectangle 45">
            <a:extLst>
              <a:ext uri="{FF2B5EF4-FFF2-40B4-BE49-F238E27FC236}">
                <a16:creationId xmlns:a16="http://schemas.microsoft.com/office/drawing/2014/main" id="{91749EFF-9A6E-4A6D-8C40-98AAD7EC2858}"/>
              </a:ext>
            </a:extLst>
          </p:cNvPr>
          <p:cNvSpPr/>
          <p:nvPr/>
        </p:nvSpPr>
        <p:spPr>
          <a:xfrm>
            <a:off x="8688219" y="5660346"/>
            <a:ext cx="3490058" cy="261610"/>
          </a:xfrm>
          <a:prstGeom prst="rect">
            <a:avLst/>
          </a:prstGeom>
        </p:spPr>
        <p:txBody>
          <a:bodyPr wrap="none">
            <a:spAutoFit/>
          </a:bodyPr>
          <a:lstStyle/>
          <a:p>
            <a:pPr marL="0" marR="0" lvl="0" indent="0" algn="ctr" defTabSz="932417" rtl="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(Using Azure Service Fabric </a:t>
            </a:r>
            <a:r>
              <a:rPr kumimoji="0" lang="en-US" sz="1100" b="0" i="0" u="none" strike="noStrike" kern="0" cap="none" spc="0" normalizeH="0" baseline="0" noProof="0" err="1">
                <a:ln>
                  <a:noFill/>
                </a:ln>
                <a:solidFill>
                  <a:srgbClr val="000000"/>
                </a:solidFill>
                <a:effectLst/>
                <a:uLnTx/>
                <a:uFillTx/>
                <a:latin typeface="Segoe UI" panose="020B0502040204020203" pitchFamily="34" charset="0"/>
                <a:ea typeface="+mn-ea"/>
                <a:cs typeface="Segoe UI" panose="020B0502040204020203" pitchFamily="34" charset="0"/>
              </a:rPr>
              <a:t>Stateful</a:t>
            </a:r>
            <a:r>
              <a:rPr kumimoji="0" lang="en-US" sz="1100" b="0" i="0" u="none" strike="noStrike" kern="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 Reliable Services)</a:t>
            </a:r>
          </a:p>
        </p:txBody>
      </p:sp>
      <p:sp>
        <p:nvSpPr>
          <p:cNvPr id="47" name="Rectangle 46">
            <a:extLst>
              <a:ext uri="{FF2B5EF4-FFF2-40B4-BE49-F238E27FC236}">
                <a16:creationId xmlns:a16="http://schemas.microsoft.com/office/drawing/2014/main" id="{7C3DAF36-F187-445E-A35E-2B9FC4D97B9B}"/>
              </a:ext>
            </a:extLst>
          </p:cNvPr>
          <p:cNvSpPr/>
          <p:nvPr/>
        </p:nvSpPr>
        <p:spPr>
          <a:xfrm>
            <a:off x="1322127" y="2283294"/>
            <a:ext cx="1848905" cy="523220"/>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505050"/>
                </a:solidFill>
                <a:effectLst/>
                <a:uLnTx/>
                <a:uFillTx/>
                <a:latin typeface="Segoe UI"/>
                <a:ea typeface="+mn-ea"/>
                <a:cs typeface="+mn-cs"/>
              </a:rPr>
              <a:t>Example 1</a:t>
            </a:r>
          </a:p>
        </p:txBody>
      </p:sp>
      <p:grpSp>
        <p:nvGrpSpPr>
          <p:cNvPr id="59" name="Group 58">
            <a:extLst>
              <a:ext uri="{FF2B5EF4-FFF2-40B4-BE49-F238E27FC236}">
                <a16:creationId xmlns:a16="http://schemas.microsoft.com/office/drawing/2014/main" id="{B1C5A3C7-E799-4A02-8F7C-77759327124F}"/>
              </a:ext>
            </a:extLst>
          </p:cNvPr>
          <p:cNvGrpSpPr/>
          <p:nvPr/>
        </p:nvGrpSpPr>
        <p:grpSpPr>
          <a:xfrm>
            <a:off x="1272771" y="3555131"/>
            <a:ext cx="601163" cy="337001"/>
            <a:chOff x="1601399" y="2288295"/>
            <a:chExt cx="601248" cy="337049"/>
          </a:xfrm>
        </p:grpSpPr>
        <p:grpSp>
          <p:nvGrpSpPr>
            <p:cNvPr id="60" name="Group 59">
              <a:extLst>
                <a:ext uri="{FF2B5EF4-FFF2-40B4-BE49-F238E27FC236}">
                  <a16:creationId xmlns:a16="http://schemas.microsoft.com/office/drawing/2014/main" id="{8EAC6484-CEA2-44EF-84C4-4777FB4BEEF2}"/>
                </a:ext>
              </a:extLst>
            </p:cNvPr>
            <p:cNvGrpSpPr/>
            <p:nvPr/>
          </p:nvGrpSpPr>
          <p:grpSpPr>
            <a:xfrm>
              <a:off x="1601399" y="2288295"/>
              <a:ext cx="601248" cy="337049"/>
              <a:chOff x="3523102" y="1791568"/>
              <a:chExt cx="6746733" cy="3782104"/>
            </a:xfrm>
            <a:solidFill>
              <a:srgbClr val="002060"/>
            </a:solidFill>
          </p:grpSpPr>
          <p:sp>
            <p:nvSpPr>
              <p:cNvPr id="62" name="Rectangle 61">
                <a:extLst>
                  <a:ext uri="{FF2B5EF4-FFF2-40B4-BE49-F238E27FC236}">
                    <a16:creationId xmlns:a16="http://schemas.microsoft.com/office/drawing/2014/main" id="{B531B43C-245C-459D-A400-DEF50F8DF2FB}"/>
                  </a:ext>
                </a:extLst>
              </p:cNvPr>
              <p:cNvSpPr/>
              <p:nvPr/>
            </p:nvSpPr>
            <p:spPr>
              <a:xfrm>
                <a:off x="3757139" y="2148421"/>
                <a:ext cx="6278658" cy="3068399"/>
              </a:xfrm>
              <a:prstGeom prst="rect">
                <a:avLst/>
              </a:pr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3" name="Freeform 96">
                <a:extLst>
                  <a:ext uri="{FF2B5EF4-FFF2-40B4-BE49-F238E27FC236}">
                    <a16:creationId xmlns:a16="http://schemas.microsoft.com/office/drawing/2014/main" id="{5CFA5D2E-8BE7-444B-81D5-2EE38EF7B4BA}"/>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64" name="Freeform 97">
                <a:extLst>
                  <a:ext uri="{FF2B5EF4-FFF2-40B4-BE49-F238E27FC236}">
                    <a16:creationId xmlns:a16="http://schemas.microsoft.com/office/drawing/2014/main" id="{6F827046-8E9F-4C5C-A09B-FF8F2D56930A}"/>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w="10795" cap="flat" cmpd="sng" algn="ctr">
                <a:noFill/>
                <a:prstDash val="solid"/>
              </a:ln>
              <a:effectLst/>
            </p:spPr>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61" name="Hexagon 60">
              <a:extLst>
                <a:ext uri="{FF2B5EF4-FFF2-40B4-BE49-F238E27FC236}">
                  <a16:creationId xmlns:a16="http://schemas.microsoft.com/office/drawing/2014/main" id="{44B3F692-460F-4F18-8ABF-8B61A5FAA3EB}"/>
                </a:ext>
              </a:extLst>
            </p:cNvPr>
            <p:cNvSpPr/>
            <p:nvPr/>
          </p:nvSpPr>
          <p:spPr bwMode="auto">
            <a:xfrm>
              <a:off x="1759502" y="2333937"/>
              <a:ext cx="278243" cy="248925"/>
            </a:xfrm>
            <a:prstGeom prst="hexagon">
              <a:avLst/>
            </a:prstGeom>
            <a:solidFill>
              <a:srgbClr val="002060"/>
            </a:solidFill>
            <a:ln w="9525" cap="flat" cmpd="sng" algn="ctr">
              <a:solidFill>
                <a:srgbClr val="FFFFFF"/>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65" name="Flowchart: Magnetic Disk 64">
            <a:extLst>
              <a:ext uri="{FF2B5EF4-FFF2-40B4-BE49-F238E27FC236}">
                <a16:creationId xmlns:a16="http://schemas.microsoft.com/office/drawing/2014/main" id="{180C49A8-14CB-4551-93FD-34ED17960EB3}"/>
              </a:ext>
            </a:extLst>
          </p:cNvPr>
          <p:cNvSpPr/>
          <p:nvPr/>
        </p:nvSpPr>
        <p:spPr>
          <a:xfrm>
            <a:off x="2305684" y="3553851"/>
            <a:ext cx="339891" cy="347953"/>
          </a:xfrm>
          <a:prstGeom prst="flowChartMagneticDisk">
            <a:avLst/>
          </a:prstGeom>
          <a:solidFill>
            <a:srgbClr val="00206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 name="Rounded Rectangle 66">
            <a:extLst>
              <a:ext uri="{FF2B5EF4-FFF2-40B4-BE49-F238E27FC236}">
                <a16:creationId xmlns:a16="http://schemas.microsoft.com/office/drawing/2014/main" id="{3E8015C1-62C3-4AFF-B9B7-C1627993225B}"/>
              </a:ext>
            </a:extLst>
          </p:cNvPr>
          <p:cNvSpPr/>
          <p:nvPr/>
        </p:nvSpPr>
        <p:spPr bwMode="auto">
          <a:xfrm>
            <a:off x="817852" y="3235401"/>
            <a:ext cx="3287388" cy="839436"/>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Rectangle 66">
            <a:extLst>
              <a:ext uri="{FF2B5EF4-FFF2-40B4-BE49-F238E27FC236}">
                <a16:creationId xmlns:a16="http://schemas.microsoft.com/office/drawing/2014/main" id="{C4DBC110-B0E8-45F9-BE28-AFAE07A80CAE}"/>
              </a:ext>
            </a:extLst>
          </p:cNvPr>
          <p:cNvSpPr/>
          <p:nvPr/>
        </p:nvSpPr>
        <p:spPr>
          <a:xfrm>
            <a:off x="819641" y="3196340"/>
            <a:ext cx="3264996"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a:ea typeface="+mn-ea"/>
                <a:cs typeface="Segoe UI" panose="020B0502040204020203" pitchFamily="34" charset="0"/>
              </a:rPr>
              <a:t>Catalog “business” microservice</a:t>
            </a:r>
          </a:p>
        </p:txBody>
      </p:sp>
      <p:cxnSp>
        <p:nvCxnSpPr>
          <p:cNvPr id="68" name="Straight Arrow Connector 67">
            <a:extLst>
              <a:ext uri="{FF2B5EF4-FFF2-40B4-BE49-F238E27FC236}">
                <a16:creationId xmlns:a16="http://schemas.microsoft.com/office/drawing/2014/main" id="{3111EA82-F6AB-43EF-94D1-8133CCB5B983}"/>
              </a:ext>
            </a:extLst>
          </p:cNvPr>
          <p:cNvCxnSpPr>
            <a:cxnSpLocks/>
          </p:cNvCxnSpPr>
          <p:nvPr/>
        </p:nvCxnSpPr>
        <p:spPr>
          <a:xfrm flipV="1">
            <a:off x="1896088" y="3712175"/>
            <a:ext cx="380570" cy="5478"/>
          </a:xfrm>
          <a:prstGeom prst="straightConnector1">
            <a:avLst/>
          </a:prstGeom>
          <a:noFill/>
          <a:ln w="12700" cap="flat" cmpd="sng" algn="ctr">
            <a:solidFill>
              <a:sysClr val="windowText" lastClr="000000"/>
            </a:solidFill>
            <a:prstDash val="solid"/>
            <a:miter lim="800000"/>
            <a:tailEnd type="triangle"/>
          </a:ln>
          <a:effectLst/>
        </p:spPr>
      </p:cxnSp>
      <p:sp>
        <p:nvSpPr>
          <p:cNvPr id="69" name="Rectangle 68">
            <a:extLst>
              <a:ext uri="{FF2B5EF4-FFF2-40B4-BE49-F238E27FC236}">
                <a16:creationId xmlns:a16="http://schemas.microsoft.com/office/drawing/2014/main" id="{44F40B8A-D79B-4CF1-AED6-AE3D045BC1CC}"/>
              </a:ext>
            </a:extLst>
          </p:cNvPr>
          <p:cNvSpPr/>
          <p:nvPr/>
        </p:nvSpPr>
        <p:spPr>
          <a:xfrm>
            <a:off x="2624914" y="3597004"/>
            <a:ext cx="1569517" cy="276999"/>
          </a:xfrm>
          <a:prstGeom prst="rect">
            <a:avLst/>
          </a:prstGeom>
        </p:spPr>
        <p:txBody>
          <a:bodyPr wrap="squar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SQL Server database</a:t>
            </a:r>
          </a:p>
        </p:txBody>
      </p:sp>
    </p:spTree>
    <p:extLst>
      <p:ext uri="{BB962C8B-B14F-4D97-AF65-F5344CB8AC3E}">
        <p14:creationId xmlns:p14="http://schemas.microsoft.com/office/powerpoint/2010/main" val="31417348"/>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7 Título"/>
          <p:cNvSpPr>
            <a:spLocks noGrp="1"/>
          </p:cNvSpPr>
          <p:nvPr>
            <p:ph type="title" idx="4294967295"/>
          </p:nvPr>
        </p:nvSpPr>
        <p:spPr>
          <a:xfrm>
            <a:off x="398130" y="196474"/>
            <a:ext cx="11579225" cy="576263"/>
          </a:xfrm>
        </p:spPr>
        <p:txBody>
          <a:bodyPr>
            <a:normAutofit fontScale="90000"/>
          </a:bodyPr>
          <a:lstStyle/>
          <a:p>
            <a:r>
              <a:rPr lang="es-ES" sz="3876" b="1" dirty="0" err="1">
                <a:solidFill>
                  <a:schemeClr val="bg1">
                    <a:lumMod val="50000"/>
                  </a:schemeClr>
                </a:solidFill>
              </a:rPr>
              <a:t>Identifying</a:t>
            </a:r>
            <a:r>
              <a:rPr lang="es-ES" sz="3876" b="1" dirty="0">
                <a:solidFill>
                  <a:schemeClr val="bg1">
                    <a:lumMod val="50000"/>
                  </a:schemeClr>
                </a:solidFill>
              </a:rPr>
              <a:t> a </a:t>
            </a:r>
            <a:r>
              <a:rPr lang="es-ES" sz="3876" b="1" dirty="0" err="1">
                <a:solidFill>
                  <a:schemeClr val="bg1">
                    <a:lumMod val="50000"/>
                  </a:schemeClr>
                </a:solidFill>
              </a:rPr>
              <a:t>Domain-Model</a:t>
            </a:r>
            <a:r>
              <a:rPr lang="es-ES" sz="3876" b="1" dirty="0">
                <a:solidFill>
                  <a:schemeClr val="bg1">
                    <a:lumMod val="50000"/>
                  </a:schemeClr>
                </a:solidFill>
              </a:rPr>
              <a:t> per </a:t>
            </a:r>
            <a:r>
              <a:rPr lang="es-ES" sz="3876" b="1" dirty="0" err="1">
                <a:solidFill>
                  <a:schemeClr val="bg1">
                    <a:lumMod val="50000"/>
                  </a:schemeClr>
                </a:solidFill>
              </a:rPr>
              <a:t>Microservice</a:t>
            </a:r>
            <a:r>
              <a:rPr lang="es-ES" sz="3876" b="1" dirty="0">
                <a:solidFill>
                  <a:schemeClr val="bg1">
                    <a:lumMod val="50000"/>
                  </a:schemeClr>
                </a:solidFill>
              </a:rPr>
              <a:t>/</a:t>
            </a:r>
            <a:r>
              <a:rPr lang="es-ES" sz="3876" b="1" dirty="0" err="1">
                <a:solidFill>
                  <a:schemeClr val="bg1">
                    <a:lumMod val="50000"/>
                  </a:schemeClr>
                </a:solidFill>
              </a:rPr>
              <a:t>BoundedContext</a:t>
            </a:r>
            <a:endParaRPr lang="es-ES" sz="3876" b="1" i="1" dirty="0">
              <a:solidFill>
                <a:schemeClr val="bg1">
                  <a:lumMod val="50000"/>
                </a:schemeClr>
              </a:solidFill>
            </a:endParaRPr>
          </a:p>
        </p:txBody>
      </p:sp>
      <p:sp>
        <p:nvSpPr>
          <p:cNvPr id="2" name="Rounded Rectangle 1"/>
          <p:cNvSpPr/>
          <p:nvPr/>
        </p:nvSpPr>
        <p:spPr>
          <a:xfrm>
            <a:off x="622617" y="1562859"/>
            <a:ext cx="4896168" cy="2701475"/>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itchFamily="34" charset="0"/>
              <a:ea typeface="+mn-ea"/>
              <a:cs typeface="Segoe UI Light" pitchFamily="34" charset="0"/>
            </a:endParaRPr>
          </a:p>
        </p:txBody>
      </p:sp>
      <p:sp>
        <p:nvSpPr>
          <p:cNvPr id="6" name="Rounded Rectangle 5"/>
          <p:cNvSpPr/>
          <p:nvPr/>
        </p:nvSpPr>
        <p:spPr>
          <a:xfrm>
            <a:off x="6684539" y="1398904"/>
            <a:ext cx="3652696" cy="3030962"/>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itchFamily="34" charset="0"/>
              <a:ea typeface="+mn-ea"/>
              <a:cs typeface="Segoe UI Light" pitchFamily="34" charset="0"/>
            </a:endParaRPr>
          </a:p>
        </p:txBody>
      </p:sp>
      <p:sp>
        <p:nvSpPr>
          <p:cNvPr id="7" name="Rounded Rectangle 6"/>
          <p:cNvSpPr/>
          <p:nvPr/>
        </p:nvSpPr>
        <p:spPr>
          <a:xfrm>
            <a:off x="4672803" y="4896167"/>
            <a:ext cx="3341829" cy="1735678"/>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itchFamily="34" charset="0"/>
              <a:ea typeface="+mn-ea"/>
              <a:cs typeface="Segoe UI Light" pitchFamily="34" charset="0"/>
            </a:endParaRPr>
          </a:p>
        </p:txBody>
      </p:sp>
      <p:sp>
        <p:nvSpPr>
          <p:cNvPr id="9" name="Rounded Rectangle 8"/>
          <p:cNvSpPr/>
          <p:nvPr/>
        </p:nvSpPr>
        <p:spPr>
          <a:xfrm>
            <a:off x="721383" y="4857308"/>
            <a:ext cx="3030961" cy="1774537"/>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itchFamily="34" charset="0"/>
              <a:ea typeface="+mn-ea"/>
              <a:cs typeface="Segoe UI Light" pitchFamily="34" charset="0"/>
            </a:endParaRPr>
          </a:p>
        </p:txBody>
      </p:sp>
      <p:sp>
        <p:nvSpPr>
          <p:cNvPr id="11" name="Rounded Rectangle 10"/>
          <p:cNvSpPr/>
          <p:nvPr/>
        </p:nvSpPr>
        <p:spPr>
          <a:xfrm>
            <a:off x="8638795" y="4896167"/>
            <a:ext cx="3341829" cy="1735678"/>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endParaRPr kumimoji="0" lang="en-US" sz="2448" b="0" i="0" u="none" strike="noStrike" kern="1200" cap="none" spc="0" normalizeH="0" baseline="0" noProof="0">
              <a:ln>
                <a:noFill/>
              </a:ln>
              <a:solidFill>
                <a:srgbClr val="000000"/>
              </a:solidFill>
              <a:effectLst/>
              <a:uLnTx/>
              <a:uFillTx/>
              <a:latin typeface="Segoe UI"/>
              <a:ea typeface="+mn-ea"/>
              <a:cs typeface="+mn-cs"/>
            </a:endParaRPr>
          </a:p>
        </p:txBody>
      </p:sp>
      <p:sp>
        <p:nvSpPr>
          <p:cNvPr id="3" name="Rectangle 2"/>
          <p:cNvSpPr/>
          <p:nvPr/>
        </p:nvSpPr>
        <p:spPr>
          <a:xfrm>
            <a:off x="622617" y="1239038"/>
            <a:ext cx="4605020" cy="343492"/>
          </a:xfrm>
          <a:prstGeom prst="rect">
            <a:avLst/>
          </a:prstGeom>
        </p:spPr>
        <p:txBody>
          <a:bodyPr wrap="square">
            <a:spAutoFit/>
          </a:bodyP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a:ea typeface="+mn-ea"/>
                <a:cs typeface="+mn-cs"/>
              </a:rPr>
              <a:t>Conferences Management</a:t>
            </a:r>
          </a:p>
        </p:txBody>
      </p:sp>
      <p:sp>
        <p:nvSpPr>
          <p:cNvPr id="10" name="Rectangle 9"/>
          <p:cNvSpPr/>
          <p:nvPr/>
        </p:nvSpPr>
        <p:spPr>
          <a:xfrm>
            <a:off x="7036409" y="1061829"/>
            <a:ext cx="3030961" cy="350330"/>
          </a:xfrm>
          <a:prstGeom prst="rect">
            <a:avLst/>
          </a:prstGeom>
        </p:spPr>
        <p:txBody>
          <a:bodyPr wrap="square">
            <a:spAutoFit/>
          </a:bodyP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a:ea typeface="+mn-ea"/>
                <a:cs typeface="+mn-cs"/>
              </a:rPr>
              <a:t>Orders and Registration</a:t>
            </a:r>
          </a:p>
        </p:txBody>
      </p:sp>
      <p:sp>
        <p:nvSpPr>
          <p:cNvPr id="12" name="Rectangle 11"/>
          <p:cNvSpPr/>
          <p:nvPr/>
        </p:nvSpPr>
        <p:spPr>
          <a:xfrm>
            <a:off x="745670" y="4559394"/>
            <a:ext cx="2881768" cy="343492"/>
          </a:xfrm>
          <a:prstGeom prst="rect">
            <a:avLst/>
          </a:prstGeom>
        </p:spPr>
        <p:txBody>
          <a:bodyPr wrap="square">
            <a:spAutoFit/>
          </a:bodyPr>
          <a:lstStyle/>
          <a:p>
            <a:pPr marL="0" marR="0" lvl="0" indent="0" algn="l"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a:ea typeface="+mn-ea"/>
                <a:cs typeface="+mn-cs"/>
              </a:rPr>
              <a:t>Pricing and Marketing</a:t>
            </a:r>
          </a:p>
        </p:txBody>
      </p:sp>
      <p:sp>
        <p:nvSpPr>
          <p:cNvPr id="13" name="Rectangle 12"/>
          <p:cNvSpPr/>
          <p:nvPr/>
        </p:nvSpPr>
        <p:spPr>
          <a:xfrm>
            <a:off x="4828237" y="4561610"/>
            <a:ext cx="3030961" cy="350330"/>
          </a:xfrm>
          <a:prstGeom prst="rect">
            <a:avLst/>
          </a:prstGeom>
        </p:spPr>
        <p:txBody>
          <a:bodyPr wrap="square">
            <a:spAutoFit/>
          </a:bodyP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a:ea typeface="+mn-ea"/>
                <a:cs typeface="+mn-cs"/>
              </a:rPr>
              <a:t>Payment</a:t>
            </a:r>
          </a:p>
        </p:txBody>
      </p:sp>
      <p:sp>
        <p:nvSpPr>
          <p:cNvPr id="14" name="Rectangle 13"/>
          <p:cNvSpPr/>
          <p:nvPr/>
        </p:nvSpPr>
        <p:spPr>
          <a:xfrm>
            <a:off x="8860613" y="4572346"/>
            <a:ext cx="3030961" cy="350330"/>
          </a:xfrm>
          <a:prstGeom prst="rect">
            <a:avLst/>
          </a:prstGeom>
        </p:spPr>
        <p:txBody>
          <a:bodyPr wrap="square">
            <a:spAutoFit/>
          </a:bodyP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a:ea typeface="+mn-ea"/>
                <a:cs typeface="+mn-cs"/>
              </a:rPr>
              <a:t>Customer Service</a:t>
            </a:r>
          </a:p>
        </p:txBody>
      </p:sp>
      <p:sp>
        <p:nvSpPr>
          <p:cNvPr id="15" name="Rectangle 14"/>
          <p:cNvSpPr/>
          <p:nvPr/>
        </p:nvSpPr>
        <p:spPr>
          <a:xfrm>
            <a:off x="2480738" y="3394873"/>
            <a:ext cx="1388585"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Attendees</a:t>
            </a:r>
          </a:p>
        </p:txBody>
      </p:sp>
      <p:sp>
        <p:nvSpPr>
          <p:cNvPr id="16" name="Rectangle 15"/>
          <p:cNvSpPr/>
          <p:nvPr/>
        </p:nvSpPr>
        <p:spPr>
          <a:xfrm>
            <a:off x="2480739" y="2048372"/>
            <a:ext cx="1388585"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Conferences</a:t>
            </a:r>
          </a:p>
        </p:txBody>
      </p:sp>
      <p:sp>
        <p:nvSpPr>
          <p:cNvPr id="17" name="Rectangle 16"/>
          <p:cNvSpPr/>
          <p:nvPr/>
        </p:nvSpPr>
        <p:spPr>
          <a:xfrm>
            <a:off x="1011202" y="2723541"/>
            <a:ext cx="1235740"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Companies</a:t>
            </a:r>
          </a:p>
        </p:txBody>
      </p:sp>
      <p:sp>
        <p:nvSpPr>
          <p:cNvPr id="18" name="Rectangle 17"/>
          <p:cNvSpPr/>
          <p:nvPr/>
        </p:nvSpPr>
        <p:spPr>
          <a:xfrm>
            <a:off x="1011202" y="2062775"/>
            <a:ext cx="1235740"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Organizers</a:t>
            </a:r>
          </a:p>
        </p:txBody>
      </p:sp>
      <p:sp>
        <p:nvSpPr>
          <p:cNvPr id="19" name="Rectangle 18"/>
          <p:cNvSpPr/>
          <p:nvPr/>
        </p:nvSpPr>
        <p:spPr>
          <a:xfrm>
            <a:off x="2495332" y="2723541"/>
            <a:ext cx="1373991"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Country</a:t>
            </a:r>
          </a:p>
        </p:txBody>
      </p:sp>
      <p:sp>
        <p:nvSpPr>
          <p:cNvPr id="20" name="Rectangle 19"/>
          <p:cNvSpPr/>
          <p:nvPr/>
        </p:nvSpPr>
        <p:spPr>
          <a:xfrm>
            <a:off x="4097435" y="2048372"/>
            <a:ext cx="1235740"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Seats</a:t>
            </a:r>
          </a:p>
        </p:txBody>
      </p:sp>
      <p:sp>
        <p:nvSpPr>
          <p:cNvPr id="21" name="Rectangle 20"/>
          <p:cNvSpPr/>
          <p:nvPr/>
        </p:nvSpPr>
        <p:spPr>
          <a:xfrm>
            <a:off x="1011202" y="3384135"/>
            <a:ext cx="1235740" cy="4059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Users</a:t>
            </a:r>
          </a:p>
        </p:txBody>
      </p:sp>
      <p:sp>
        <p:nvSpPr>
          <p:cNvPr id="22" name="Rectangle 21"/>
          <p:cNvSpPr/>
          <p:nvPr/>
        </p:nvSpPr>
        <p:spPr>
          <a:xfrm>
            <a:off x="5656722" y="5051601"/>
            <a:ext cx="1373991" cy="4059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Payers</a:t>
            </a:r>
          </a:p>
        </p:txBody>
      </p:sp>
      <p:sp>
        <p:nvSpPr>
          <p:cNvPr id="23" name="Rectangle 22"/>
          <p:cNvSpPr/>
          <p:nvPr/>
        </p:nvSpPr>
        <p:spPr>
          <a:xfrm>
            <a:off x="6975551" y="1643634"/>
            <a:ext cx="1388585"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Conferences</a:t>
            </a:r>
          </a:p>
        </p:txBody>
      </p:sp>
      <p:sp>
        <p:nvSpPr>
          <p:cNvPr id="24" name="Rectangle 23"/>
          <p:cNvSpPr/>
          <p:nvPr/>
        </p:nvSpPr>
        <p:spPr>
          <a:xfrm>
            <a:off x="8564341" y="2280867"/>
            <a:ext cx="1372977" cy="36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Attendees</a:t>
            </a:r>
          </a:p>
        </p:txBody>
      </p:sp>
      <p:sp>
        <p:nvSpPr>
          <p:cNvPr id="25" name="Rectangle 24"/>
          <p:cNvSpPr/>
          <p:nvPr/>
        </p:nvSpPr>
        <p:spPr>
          <a:xfrm>
            <a:off x="8564340" y="1646239"/>
            <a:ext cx="1373991" cy="4059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Buyers</a:t>
            </a:r>
          </a:p>
        </p:txBody>
      </p:sp>
      <p:sp>
        <p:nvSpPr>
          <p:cNvPr id="27" name="Rectangle 26"/>
          <p:cNvSpPr/>
          <p:nvPr/>
        </p:nvSpPr>
        <p:spPr>
          <a:xfrm>
            <a:off x="6975549" y="2934874"/>
            <a:ext cx="1388586" cy="36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Orders</a:t>
            </a:r>
          </a:p>
        </p:txBody>
      </p:sp>
      <p:sp>
        <p:nvSpPr>
          <p:cNvPr id="28" name="Rectangle 27"/>
          <p:cNvSpPr/>
          <p:nvPr/>
        </p:nvSpPr>
        <p:spPr>
          <a:xfrm>
            <a:off x="6975549" y="2280867"/>
            <a:ext cx="1388586" cy="36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Seats</a:t>
            </a:r>
          </a:p>
        </p:txBody>
      </p:sp>
      <p:sp>
        <p:nvSpPr>
          <p:cNvPr id="29" name="Rectangle 28"/>
          <p:cNvSpPr/>
          <p:nvPr/>
        </p:nvSpPr>
        <p:spPr>
          <a:xfrm>
            <a:off x="6975549" y="3576630"/>
            <a:ext cx="1388586" cy="4484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428"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Seats Assignments</a:t>
            </a:r>
          </a:p>
        </p:txBody>
      </p:sp>
      <p:sp>
        <p:nvSpPr>
          <p:cNvPr id="30" name="Rectangle 29"/>
          <p:cNvSpPr/>
          <p:nvPr/>
        </p:nvSpPr>
        <p:spPr>
          <a:xfrm>
            <a:off x="8568332" y="2930786"/>
            <a:ext cx="1369999" cy="36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Reservation</a:t>
            </a:r>
          </a:p>
        </p:txBody>
      </p:sp>
      <p:sp>
        <p:nvSpPr>
          <p:cNvPr id="33" name="Rectangle 32"/>
          <p:cNvSpPr/>
          <p:nvPr/>
        </p:nvSpPr>
        <p:spPr>
          <a:xfrm>
            <a:off x="1552649" y="4999617"/>
            <a:ext cx="1388585"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Conferences</a:t>
            </a:r>
          </a:p>
        </p:txBody>
      </p:sp>
      <p:sp>
        <p:nvSpPr>
          <p:cNvPr id="34" name="Rectangle 33"/>
          <p:cNvSpPr/>
          <p:nvPr/>
        </p:nvSpPr>
        <p:spPr>
          <a:xfrm>
            <a:off x="1552649" y="5500517"/>
            <a:ext cx="1373991"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Promotions</a:t>
            </a:r>
          </a:p>
        </p:txBody>
      </p:sp>
      <p:sp>
        <p:nvSpPr>
          <p:cNvPr id="35" name="Rectangle 34"/>
          <p:cNvSpPr/>
          <p:nvPr/>
        </p:nvSpPr>
        <p:spPr>
          <a:xfrm>
            <a:off x="5656722" y="5595620"/>
            <a:ext cx="1373991"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Payments</a:t>
            </a:r>
          </a:p>
        </p:txBody>
      </p:sp>
      <p:sp>
        <p:nvSpPr>
          <p:cNvPr id="36" name="Rectangle 35"/>
          <p:cNvSpPr/>
          <p:nvPr/>
        </p:nvSpPr>
        <p:spPr>
          <a:xfrm>
            <a:off x="1549868" y="6037421"/>
            <a:ext cx="1373991"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Seats</a:t>
            </a:r>
          </a:p>
        </p:txBody>
      </p:sp>
      <p:sp>
        <p:nvSpPr>
          <p:cNvPr id="37" name="Rectangle 36"/>
          <p:cNvSpPr/>
          <p:nvPr/>
        </p:nvSpPr>
        <p:spPr>
          <a:xfrm>
            <a:off x="9624710" y="5560811"/>
            <a:ext cx="1369999" cy="369108"/>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Light" panose="020B0502040204020203" pitchFamily="34" charset="0"/>
                <a:ea typeface="+mn-ea"/>
                <a:cs typeface="Segoe UI Light" panose="020B0502040204020203" pitchFamily="34" charset="0"/>
              </a:rPr>
              <a:t>Returns</a:t>
            </a:r>
          </a:p>
        </p:txBody>
      </p:sp>
      <p:sp>
        <p:nvSpPr>
          <p:cNvPr id="38" name="Rectangle 37"/>
          <p:cNvSpPr/>
          <p:nvPr/>
        </p:nvSpPr>
        <p:spPr>
          <a:xfrm>
            <a:off x="9612194" y="5051601"/>
            <a:ext cx="1373991" cy="405970"/>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1" i="0" u="none" strike="noStrike" kern="1200" cap="none" spc="0" normalizeH="0" baseline="0" noProof="0">
                <a:ln>
                  <a:noFill/>
                </a:ln>
                <a:solidFill>
                  <a:srgbClr val="505050">
                    <a:lumMod val="50000"/>
                  </a:srgbClr>
                </a:solidFill>
                <a:effectLst/>
                <a:uLnTx/>
                <a:uFillTx/>
                <a:latin typeface="Segoe UI" panose="020B0502040204020203" pitchFamily="34" charset="0"/>
                <a:ea typeface="+mn-ea"/>
                <a:cs typeface="Segoe UI" panose="020B0502040204020203" pitchFamily="34" charset="0"/>
              </a:rPr>
              <a:t>Customers</a:t>
            </a:r>
          </a:p>
        </p:txBody>
      </p:sp>
      <p:sp>
        <p:nvSpPr>
          <p:cNvPr id="40" name="Rectangle 39"/>
          <p:cNvSpPr/>
          <p:nvPr/>
        </p:nvSpPr>
        <p:spPr>
          <a:xfrm>
            <a:off x="5656722" y="6139638"/>
            <a:ext cx="1373991" cy="4059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428" b="0" i="0" u="none" strike="noStrike" kern="1200" cap="none" spc="0" normalizeH="0" baseline="0" noProof="0">
                <a:ln>
                  <a:noFill/>
                </a:ln>
                <a:solidFill>
                  <a:srgbClr val="FFFFFF"/>
                </a:solidFill>
                <a:effectLst/>
                <a:uLnTx/>
                <a:uFillTx/>
                <a:latin typeface="Segoe UI Light" panose="020B0502040204020203" pitchFamily="34" charset="0"/>
                <a:ea typeface="+mn-ea"/>
                <a:cs typeface="Segoe UI Light" panose="020B0502040204020203" pitchFamily="34" charset="0"/>
              </a:rPr>
              <a:t>External Gateways</a:t>
            </a:r>
          </a:p>
        </p:txBody>
      </p:sp>
      <p:sp>
        <p:nvSpPr>
          <p:cNvPr id="41" name="Rectangle 40"/>
          <p:cNvSpPr/>
          <p:nvPr/>
        </p:nvSpPr>
        <p:spPr>
          <a:xfrm>
            <a:off x="9610574" y="6044536"/>
            <a:ext cx="1373991" cy="40597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245"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a:ln>
                  <a:noFill/>
                </a:ln>
                <a:solidFill>
                  <a:srgbClr val="505050">
                    <a:lumMod val="50000"/>
                  </a:srgbClr>
                </a:solidFill>
                <a:effectLst/>
                <a:uLnTx/>
                <a:uFillTx/>
                <a:latin typeface="Segoe UI Light" panose="020B0502040204020203" pitchFamily="34" charset="0"/>
                <a:ea typeface="+mn-ea"/>
                <a:cs typeface="Segoe UI Light" panose="020B0502040204020203" pitchFamily="34" charset="0"/>
              </a:rPr>
              <a:t>…</a:t>
            </a:r>
          </a:p>
        </p:txBody>
      </p:sp>
    </p:spTree>
    <p:extLst>
      <p:ext uri="{BB962C8B-B14F-4D97-AF65-F5344CB8AC3E}">
        <p14:creationId xmlns:p14="http://schemas.microsoft.com/office/powerpoint/2010/main" val="999104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610" y="63699"/>
            <a:ext cx="11889564" cy="917575"/>
          </a:xfrm>
        </p:spPr>
        <p:txBody>
          <a:bodyPr/>
          <a:lstStyle/>
          <a:p>
            <a:r>
              <a:rPr lang="en-US" dirty="0"/>
              <a:t>.NET microservice and container guidance</a:t>
            </a:r>
          </a:p>
        </p:txBody>
      </p:sp>
      <p:sp>
        <p:nvSpPr>
          <p:cNvPr id="21" name="Rectangle 20">
            <a:extLst>
              <a:ext uri="{FF2B5EF4-FFF2-40B4-BE49-F238E27FC236}">
                <a16:creationId xmlns:a16="http://schemas.microsoft.com/office/drawing/2014/main" id="{7D29F224-0201-49D4-A578-D8B387DFED37}"/>
              </a:ext>
            </a:extLst>
          </p:cNvPr>
          <p:cNvSpPr/>
          <p:nvPr/>
        </p:nvSpPr>
        <p:spPr bwMode="auto">
          <a:xfrm>
            <a:off x="6218237" y="1197260"/>
            <a:ext cx="5911481" cy="5486400"/>
          </a:xfrm>
          <a:prstGeom prst="rect">
            <a:avLst/>
          </a:prstGeom>
          <a:solidFill>
            <a:schemeClr val="tx2">
              <a:lumMod val="90000"/>
              <a:lumOff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2" name="Text Placeholder 4">
            <a:extLst>
              <a:ext uri="{FF2B5EF4-FFF2-40B4-BE49-F238E27FC236}">
                <a16:creationId xmlns:a16="http://schemas.microsoft.com/office/drawing/2014/main" id="{DDF30B65-373D-411F-935E-1B2EEA349CB3}"/>
              </a:ext>
            </a:extLst>
          </p:cNvPr>
          <p:cNvSpPr txBox="1">
            <a:spLocks/>
          </p:cNvSpPr>
          <p:nvPr/>
        </p:nvSpPr>
        <p:spPr>
          <a:xfrm>
            <a:off x="6719518" y="1349661"/>
            <a:ext cx="5410200" cy="99060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200" b="0" i="0" u="none" strike="noStrike" kern="1200" cap="none" spc="0" normalizeH="0" baseline="0" noProof="0">
                <a:ln>
                  <a:noFill/>
                </a:ln>
                <a:solidFill>
                  <a:schemeClr val="bg1"/>
                </a:solidFill>
                <a:effectLst/>
                <a:uLnTx/>
                <a:uFillTx/>
                <a:latin typeface="Segoe UI Semibold" panose="020B0702040204020203" pitchFamily="34" charset="0"/>
                <a:ea typeface="+mn-ea"/>
                <a:cs typeface="Segoe UI Semibold" panose="020B0702040204020203" pitchFamily="34" charset="0"/>
              </a:rPr>
              <a:t>Reference application</a:t>
            </a:r>
          </a:p>
          <a:p>
            <a:pPr marL="0" marR="0" lvl="0" indent="0" algn="ctr"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panose="020B0502040204020203" pitchFamily="34" charset="0"/>
                <a:ea typeface="+mn-ea"/>
                <a:cs typeface="Segoe UI" panose="020B0502040204020203" pitchFamily="34" charset="0"/>
                <a:hlinkClick r:id="rId3"/>
              </a:rPr>
              <a:t>aka.ms/</a:t>
            </a:r>
            <a:r>
              <a:rPr kumimoji="0" lang="en-US" sz="2400" b="0" i="0" u="none" strike="noStrike" kern="1200" cap="none" spc="0" normalizeH="0" baseline="0" noProof="0" err="1">
                <a:ln>
                  <a:noFill/>
                </a:ln>
                <a:gradFill>
                  <a:gsLst>
                    <a:gs pos="1250">
                      <a:srgbClr val="505050"/>
                    </a:gs>
                    <a:gs pos="100000">
                      <a:srgbClr val="505050"/>
                    </a:gs>
                  </a:gsLst>
                  <a:lin ang="5400000" scaled="0"/>
                </a:gradFill>
                <a:effectLst/>
                <a:uLnTx/>
                <a:uFillTx/>
                <a:latin typeface="Segoe UI" panose="020B0502040204020203" pitchFamily="34" charset="0"/>
                <a:ea typeface="+mn-ea"/>
                <a:cs typeface="Segoe UI" panose="020B0502040204020203" pitchFamily="34" charset="0"/>
                <a:hlinkClick r:id="rId3"/>
              </a:rPr>
              <a:t>MicroservicesArchitecture</a:t>
            </a:r>
            <a:endParaRPr kumimoji="0" lang="en-US" sz="2400" b="0" i="0" u="none" strike="noStrike" kern="1200" cap="none" spc="0" normalizeH="0" baseline="0" noProof="0">
              <a:ln>
                <a:noFill/>
              </a:ln>
              <a:gradFill>
                <a:gsLst>
                  <a:gs pos="1250">
                    <a:srgbClr val="505050"/>
                  </a:gs>
                  <a:gs pos="100000">
                    <a:srgbClr val="505050"/>
                  </a:gs>
                </a:gsLst>
                <a:lin ang="5400000" scaled="0"/>
              </a:gradFill>
              <a:effectLst/>
              <a:uLnTx/>
              <a:uFillTx/>
              <a:latin typeface="Segoe UI Light"/>
              <a:ea typeface="+mn-ea"/>
              <a:cs typeface="+mn-cs"/>
            </a:endParaRPr>
          </a:p>
        </p:txBody>
      </p:sp>
      <p:pic>
        <p:nvPicPr>
          <p:cNvPr id="26" name="Picture 25">
            <a:extLst>
              <a:ext uri="{FF2B5EF4-FFF2-40B4-BE49-F238E27FC236}">
                <a16:creationId xmlns:a16="http://schemas.microsoft.com/office/drawing/2014/main" id="{C19C7A7E-16F7-4B2B-9C92-03A04DF9D71B}"/>
              </a:ext>
            </a:extLst>
          </p:cNvPr>
          <p:cNvPicPr>
            <a:picLocks noChangeAspect="1"/>
          </p:cNvPicPr>
          <p:nvPr/>
        </p:nvPicPr>
        <p:blipFill>
          <a:blip r:embed="rId4"/>
          <a:stretch>
            <a:fillRect/>
          </a:stretch>
        </p:blipFill>
        <p:spPr>
          <a:xfrm>
            <a:off x="6292414" y="2497423"/>
            <a:ext cx="5762073" cy="4017677"/>
          </a:xfrm>
          <a:prstGeom prst="rect">
            <a:avLst/>
          </a:prstGeom>
        </p:spPr>
      </p:pic>
      <p:pic>
        <p:nvPicPr>
          <p:cNvPr id="1026" name="Picture 2">
            <a:extLst>
              <a:ext uri="{FF2B5EF4-FFF2-40B4-BE49-F238E27FC236}">
                <a16:creationId xmlns:a16="http://schemas.microsoft.com/office/drawing/2014/main" id="{8B592F79-1B3A-48C5-861F-A0AB4B34DB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981" y="2210751"/>
            <a:ext cx="6032356" cy="4064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6BAE768-128D-4F94-AA2E-9522CA6FADF2}"/>
              </a:ext>
            </a:extLst>
          </p:cNvPr>
          <p:cNvPicPr>
            <a:picLocks noChangeAspect="1"/>
          </p:cNvPicPr>
          <p:nvPr/>
        </p:nvPicPr>
        <p:blipFill>
          <a:blip r:embed="rId6"/>
          <a:stretch>
            <a:fillRect/>
          </a:stretch>
        </p:blipFill>
        <p:spPr>
          <a:xfrm>
            <a:off x="2757908" y="1795664"/>
            <a:ext cx="3371429" cy="323810"/>
          </a:xfrm>
          <a:prstGeom prst="rect">
            <a:avLst/>
          </a:prstGeom>
        </p:spPr>
      </p:pic>
    </p:spTree>
    <p:extLst>
      <p:ext uri="{BB962C8B-B14F-4D97-AF65-F5344CB8AC3E}">
        <p14:creationId xmlns:p14="http://schemas.microsoft.com/office/powerpoint/2010/main" val="1728477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3279834" y="1389882"/>
            <a:ext cx="8417247" cy="5098196"/>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337" name="Group 336"/>
          <p:cNvGrpSpPr/>
          <p:nvPr/>
        </p:nvGrpSpPr>
        <p:grpSpPr>
          <a:xfrm>
            <a:off x="5757927" y="3486329"/>
            <a:ext cx="890127" cy="511192"/>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7" name="Group 346"/>
          <p:cNvGrpSpPr/>
          <p:nvPr/>
        </p:nvGrpSpPr>
        <p:grpSpPr>
          <a:xfrm>
            <a:off x="8937030" y="2317696"/>
            <a:ext cx="601163" cy="337001"/>
            <a:chOff x="1601399" y="2288295"/>
            <a:chExt cx="601248" cy="337049"/>
          </a:xfrm>
        </p:grpSpPr>
        <p:grpSp>
          <p:nvGrpSpPr>
            <p:cNvPr id="348" name="Group 347"/>
            <p:cNvGrpSpPr/>
            <p:nvPr/>
          </p:nvGrpSpPr>
          <p:grpSpPr>
            <a:xfrm>
              <a:off x="1601399" y="2288295"/>
              <a:ext cx="601248" cy="337049"/>
              <a:chOff x="3523102" y="1791568"/>
              <a:chExt cx="6746733" cy="3782104"/>
            </a:xfrm>
            <a:solidFill>
              <a:srgbClr val="002060"/>
            </a:solidFill>
          </p:grpSpPr>
          <p:sp>
            <p:nvSpPr>
              <p:cNvPr id="351" name="Rectangle 35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2" name="Freeform 96"/>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3" name="Freeform 97"/>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9" name="Hexagon 348"/>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8937030" y="3672586"/>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8773842" y="3217975"/>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6" name="Rectangle 385"/>
          <p:cNvSpPr/>
          <p:nvPr/>
        </p:nvSpPr>
        <p:spPr>
          <a:xfrm>
            <a:off x="8877140" y="3178914"/>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2</a:t>
            </a:r>
          </a:p>
        </p:txBody>
      </p:sp>
      <p:sp>
        <p:nvSpPr>
          <p:cNvPr id="387" name="Rounded Rectangle 66"/>
          <p:cNvSpPr/>
          <p:nvPr/>
        </p:nvSpPr>
        <p:spPr bwMode="auto">
          <a:xfrm>
            <a:off x="8773842" y="1864016"/>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8" name="Rectangle 387"/>
          <p:cNvSpPr/>
          <p:nvPr/>
        </p:nvSpPr>
        <p:spPr>
          <a:xfrm>
            <a:off x="8877140" y="1824955"/>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1</a:t>
            </a:r>
          </a:p>
        </p:txBody>
      </p:sp>
      <p:sp>
        <p:nvSpPr>
          <p:cNvPr id="391" name="Rounded Rectangle 66"/>
          <p:cNvSpPr/>
          <p:nvPr/>
        </p:nvSpPr>
        <p:spPr bwMode="auto">
          <a:xfrm>
            <a:off x="3857533" y="5285622"/>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2" name="Rectangle 391"/>
          <p:cNvSpPr/>
          <p:nvPr/>
        </p:nvSpPr>
        <p:spPr>
          <a:xfrm>
            <a:off x="3979324" y="5275835"/>
            <a:ext cx="2148345"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WebApp MVC</a:t>
            </a:r>
          </a:p>
        </p:txBody>
      </p:sp>
      <p:cxnSp>
        <p:nvCxnSpPr>
          <p:cNvPr id="396" name="Straight Arrow Connector 395"/>
          <p:cNvCxnSpPr>
            <a:cxnSpLocks/>
            <a:stCxn id="13" idx="3"/>
            <a:endCxn id="124" idx="1"/>
          </p:cNvCxnSpPr>
          <p:nvPr/>
        </p:nvCxnSpPr>
        <p:spPr>
          <a:xfrm flipV="1">
            <a:off x="2334831" y="3682434"/>
            <a:ext cx="3079980" cy="298265"/>
          </a:xfrm>
          <a:prstGeom prst="straightConnector1">
            <a:avLst/>
          </a:prstGeom>
          <a:noFill/>
          <a:ln w="12700" cap="flat" cmpd="sng" algn="ctr">
            <a:solidFill>
              <a:sysClr val="windowText" lastClr="000000"/>
            </a:solidFill>
            <a:prstDash val="solid"/>
            <a:miter lim="800000"/>
            <a:tailEnd type="triangle"/>
          </a:ln>
          <a:effectLst/>
        </p:spPr>
      </p:cxnSp>
      <p:cxnSp>
        <p:nvCxnSpPr>
          <p:cNvPr id="397" name="Straight Arrow Connector 396"/>
          <p:cNvCxnSpPr>
            <a:cxnSpLocks/>
            <a:stCxn id="124" idx="3"/>
          </p:cNvCxnSpPr>
          <p:nvPr/>
        </p:nvCxnSpPr>
        <p:spPr>
          <a:xfrm>
            <a:off x="7848555" y="3682434"/>
            <a:ext cx="1116100" cy="1517769"/>
          </a:xfrm>
          <a:prstGeom prst="straightConnector1">
            <a:avLst/>
          </a:prstGeom>
          <a:noFill/>
          <a:ln w="12700" cap="flat" cmpd="sng" algn="ctr">
            <a:solidFill>
              <a:sysClr val="windowText" lastClr="000000"/>
            </a:solidFill>
            <a:prstDash val="solid"/>
            <a:miter lim="800000"/>
            <a:tailEnd type="triangle"/>
          </a:ln>
          <a:effectLst/>
        </p:spPr>
      </p:cxnSp>
      <p:sp>
        <p:nvSpPr>
          <p:cNvPr id="398" name="Rectangle 397"/>
          <p:cNvSpPr/>
          <p:nvPr/>
        </p:nvSpPr>
        <p:spPr>
          <a:xfrm>
            <a:off x="8907249" y="3954639"/>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399" name="Rectangle 398"/>
          <p:cNvSpPr/>
          <p:nvPr/>
        </p:nvSpPr>
        <p:spPr>
          <a:xfrm>
            <a:off x="8867339" y="2600171"/>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401" name="Rectangle 400"/>
          <p:cNvSpPr/>
          <p:nvPr/>
        </p:nvSpPr>
        <p:spPr>
          <a:xfrm>
            <a:off x="8907249" y="345585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2" name="Rectangle 401"/>
          <p:cNvSpPr/>
          <p:nvPr/>
        </p:nvSpPr>
        <p:spPr>
          <a:xfrm>
            <a:off x="8905392" y="2095524"/>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4" name="Rectangle 403"/>
          <p:cNvSpPr/>
          <p:nvPr/>
        </p:nvSpPr>
        <p:spPr>
          <a:xfrm>
            <a:off x="3918159" y="5624176"/>
            <a:ext cx="1405769"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 MVC</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4" name="Rounded Rectangle 66"/>
          <p:cNvSpPr/>
          <p:nvPr/>
        </p:nvSpPr>
        <p:spPr bwMode="auto">
          <a:xfrm>
            <a:off x="8773842" y="4563941"/>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8877140" y="4524880"/>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3</a:t>
            </a:r>
          </a:p>
        </p:txBody>
      </p:sp>
      <p:sp>
        <p:nvSpPr>
          <p:cNvPr id="86" name="Rectangle 85"/>
          <p:cNvSpPr/>
          <p:nvPr/>
        </p:nvSpPr>
        <p:spPr>
          <a:xfrm>
            <a:off x="8867339" y="5300096"/>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7" name="Rectangle 86"/>
          <p:cNvSpPr/>
          <p:nvPr/>
        </p:nvSpPr>
        <p:spPr>
          <a:xfrm>
            <a:off x="8905392" y="479544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grpSp>
        <p:nvGrpSpPr>
          <p:cNvPr id="88" name="Group 87"/>
          <p:cNvGrpSpPr/>
          <p:nvPr/>
        </p:nvGrpSpPr>
        <p:grpSpPr>
          <a:xfrm>
            <a:off x="8943922" y="5017308"/>
            <a:ext cx="601163" cy="337001"/>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94" name="Group 93"/>
          <p:cNvGrpSpPr/>
          <p:nvPr/>
        </p:nvGrpSpPr>
        <p:grpSpPr>
          <a:xfrm>
            <a:off x="5319655" y="5692020"/>
            <a:ext cx="601163" cy="337001"/>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07" name="Rectangle 106"/>
          <p:cNvSpPr/>
          <p:nvPr/>
        </p:nvSpPr>
        <p:spPr>
          <a:xfrm>
            <a:off x="698192" y="3186221"/>
            <a:ext cx="206498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SPA </a:t>
            </a:r>
            <a:r>
              <a:rPr kumimoji="0" lang="en-US" sz="1600" b="1" i="0" u="none" strike="noStrike" kern="1200" cap="none" spc="0" normalizeH="0" baseline="0" noProof="0" err="1">
                <a:ln>
                  <a:noFill/>
                </a:ln>
                <a:solidFill>
                  <a:srgbClr val="505050"/>
                </a:solidFill>
                <a:effectLst/>
                <a:uLnTx/>
                <a:uFillTx/>
                <a:latin typeface="Segoe UI" panose="020B0502040204020203" pitchFamily="34" charset="0"/>
                <a:ea typeface="+mn-ea"/>
                <a:cs typeface="Segoe UI" panose="020B0502040204020203" pitchFamily="34" charset="0"/>
              </a:rPr>
              <a:t>WebApp</a:t>
            </a:r>
            <a:endPar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endParaRPr>
          </a:p>
        </p:txBody>
      </p:sp>
      <p:sp>
        <p:nvSpPr>
          <p:cNvPr id="108" name="Rectangle 107"/>
          <p:cNvSpPr/>
          <p:nvPr/>
        </p:nvSpPr>
        <p:spPr>
          <a:xfrm>
            <a:off x="868201" y="4393480"/>
            <a:ext cx="1795107"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JavaScript / Angular.js</a:t>
            </a:r>
          </a:p>
        </p:txBody>
      </p:sp>
      <p:cxnSp>
        <p:nvCxnSpPr>
          <p:cNvPr id="137" name="Straight Arrow Connector 136"/>
          <p:cNvCxnSpPr>
            <a:cxnSpLocks/>
            <a:stCxn id="124" idx="3"/>
          </p:cNvCxnSpPr>
          <p:nvPr/>
        </p:nvCxnSpPr>
        <p:spPr>
          <a:xfrm flipV="1">
            <a:off x="7848555" y="2496738"/>
            <a:ext cx="1058665" cy="1185696"/>
          </a:xfrm>
          <a:prstGeom prst="straightConnector1">
            <a:avLst/>
          </a:prstGeom>
          <a:noFill/>
          <a:ln w="12700" cap="flat" cmpd="sng" algn="ctr">
            <a:solidFill>
              <a:sysClr val="windowText" lastClr="000000"/>
            </a:solidFill>
            <a:prstDash val="solid"/>
            <a:miter lim="800000"/>
            <a:tailEnd type="triangle"/>
          </a:ln>
          <a:effectLst/>
        </p:spPr>
      </p:cxnSp>
      <p:cxnSp>
        <p:nvCxnSpPr>
          <p:cNvPr id="138" name="Straight Arrow Connector 137"/>
          <p:cNvCxnSpPr>
            <a:cxnSpLocks/>
            <a:stCxn id="124" idx="3"/>
          </p:cNvCxnSpPr>
          <p:nvPr/>
        </p:nvCxnSpPr>
        <p:spPr>
          <a:xfrm>
            <a:off x="7848555" y="3682434"/>
            <a:ext cx="1058665" cy="151283"/>
          </a:xfrm>
          <a:prstGeom prst="straightConnector1">
            <a:avLst/>
          </a:prstGeom>
          <a:noFill/>
          <a:ln w="12700" cap="flat" cmpd="sng" algn="ctr">
            <a:solidFill>
              <a:sysClr val="windowText" lastClr="000000"/>
            </a:solidFill>
            <a:prstDash val="solid"/>
            <a:miter lim="800000"/>
            <a:tailEnd type="triangle"/>
          </a:ln>
          <a:effectLst/>
        </p:spPr>
      </p:cxnSp>
      <p:pic>
        <p:nvPicPr>
          <p:cNvPr id="13" name="Picture 12"/>
          <p:cNvPicPr>
            <a:picLocks noChangeAspect="1"/>
          </p:cNvPicPr>
          <p:nvPr/>
        </p:nvPicPr>
        <p:blipFill>
          <a:blip r:embed="rId3"/>
          <a:stretch>
            <a:fillRect/>
          </a:stretch>
        </p:blipFill>
        <p:spPr>
          <a:xfrm>
            <a:off x="1196680" y="3534562"/>
            <a:ext cx="1138151" cy="892274"/>
          </a:xfrm>
          <a:prstGeom prst="rect">
            <a:avLst/>
          </a:prstGeom>
          <a:ln w="3175">
            <a:solidFill>
              <a:schemeClr val="tx1">
                <a:lumMod val="50000"/>
              </a:schemeClr>
            </a:solidFill>
          </a:ln>
        </p:spPr>
      </p:pic>
      <p:grpSp>
        <p:nvGrpSpPr>
          <p:cNvPr id="16" name="Group 15"/>
          <p:cNvGrpSpPr/>
          <p:nvPr/>
        </p:nvGrpSpPr>
        <p:grpSpPr>
          <a:xfrm>
            <a:off x="1395825" y="1473670"/>
            <a:ext cx="651967" cy="1393532"/>
            <a:chOff x="2606432" y="2395597"/>
            <a:chExt cx="651967" cy="1393532"/>
          </a:xfrm>
        </p:grpSpPr>
        <p:pic>
          <p:nvPicPr>
            <p:cNvPr id="15" name="Picture 14"/>
            <p:cNvPicPr>
              <a:picLocks noChangeAspect="1"/>
            </p:cNvPicPr>
            <p:nvPr/>
          </p:nvPicPr>
          <p:blipFill rotWithShape="1">
            <a:blip r:embed="rId4"/>
            <a:srcRect l="26376" r="26838"/>
            <a:stretch/>
          </p:blipFill>
          <p:spPr>
            <a:xfrm>
              <a:off x="2606432" y="2395597"/>
              <a:ext cx="651967" cy="1393532"/>
            </a:xfrm>
            <a:prstGeom prst="rect">
              <a:avLst/>
            </a:prstGeom>
          </p:spPr>
        </p:pic>
        <p:pic>
          <p:nvPicPr>
            <p:cNvPr id="14" name="Picture 13"/>
            <p:cNvPicPr>
              <a:picLocks noChangeAspect="1"/>
            </p:cNvPicPr>
            <p:nvPr/>
          </p:nvPicPr>
          <p:blipFill>
            <a:blip r:embed="rId5"/>
            <a:stretch>
              <a:fillRect/>
            </a:stretch>
          </p:blipFill>
          <p:spPr>
            <a:xfrm>
              <a:off x="2639938" y="2573457"/>
              <a:ext cx="577194" cy="1037812"/>
            </a:xfrm>
            <a:prstGeom prst="rect">
              <a:avLst/>
            </a:prstGeom>
          </p:spPr>
        </p:pic>
      </p:grpSp>
      <p:sp>
        <p:nvSpPr>
          <p:cNvPr id="151" name="Rectangle 150"/>
          <p:cNvSpPr/>
          <p:nvPr/>
        </p:nvSpPr>
        <p:spPr>
          <a:xfrm>
            <a:off x="756532" y="1218219"/>
            <a:ext cx="1927131"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Mobile App</a:t>
            </a:r>
          </a:p>
        </p:txBody>
      </p:sp>
      <p:cxnSp>
        <p:nvCxnSpPr>
          <p:cNvPr id="168" name="Straight Arrow Connector 167"/>
          <p:cNvCxnSpPr>
            <a:cxnSpLocks/>
            <a:stCxn id="14" idx="3"/>
          </p:cNvCxnSpPr>
          <p:nvPr/>
        </p:nvCxnSpPr>
        <p:spPr>
          <a:xfrm>
            <a:off x="2006525" y="2170436"/>
            <a:ext cx="3384657" cy="1336181"/>
          </a:xfrm>
          <a:prstGeom prst="straightConnector1">
            <a:avLst/>
          </a:prstGeom>
          <a:noFill/>
          <a:ln w="12700" cap="flat" cmpd="sng" algn="ctr">
            <a:solidFill>
              <a:sysClr val="windowText" lastClr="000000"/>
            </a:solidFill>
            <a:prstDash val="solid"/>
            <a:miter lim="800000"/>
            <a:tailEnd type="triangle"/>
          </a:ln>
          <a:effectLst/>
        </p:spPr>
      </p:cxnSp>
      <p:sp>
        <p:nvSpPr>
          <p:cNvPr id="124" name="Rounded Rectangle 66"/>
          <p:cNvSpPr/>
          <p:nvPr/>
        </p:nvSpPr>
        <p:spPr bwMode="auto">
          <a:xfrm>
            <a:off x="5414811" y="3214458"/>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Rectangle 134"/>
          <p:cNvSpPr/>
          <p:nvPr/>
        </p:nvSpPr>
        <p:spPr>
          <a:xfrm>
            <a:off x="5536602" y="3204671"/>
            <a:ext cx="140852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API Gateway</a:t>
            </a:r>
          </a:p>
        </p:txBody>
      </p:sp>
      <p:sp>
        <p:nvSpPr>
          <p:cNvPr id="136" name="Rectangle 135"/>
          <p:cNvSpPr/>
          <p:nvPr/>
        </p:nvSpPr>
        <p:spPr>
          <a:xfrm>
            <a:off x="6654999" y="3540682"/>
            <a:ext cx="105163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146" name="Rectangle 145"/>
          <p:cNvSpPr/>
          <p:nvPr/>
        </p:nvSpPr>
        <p:spPr>
          <a:xfrm>
            <a:off x="5821929" y="3890867"/>
            <a:ext cx="813043" cy="276999"/>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cxnSp>
        <p:nvCxnSpPr>
          <p:cNvPr id="147" name="Straight Arrow Connector 146"/>
          <p:cNvCxnSpPr>
            <a:cxnSpLocks/>
          </p:cNvCxnSpPr>
          <p:nvPr/>
        </p:nvCxnSpPr>
        <p:spPr>
          <a:xfrm flipV="1">
            <a:off x="5118126" y="4137941"/>
            <a:ext cx="590586" cy="1264480"/>
          </a:xfrm>
          <a:prstGeom prst="straightConnector1">
            <a:avLst/>
          </a:prstGeom>
          <a:noFill/>
          <a:ln w="12700" cap="flat" cmpd="sng" algn="ctr">
            <a:solidFill>
              <a:sysClr val="windowText" lastClr="000000"/>
            </a:solidFill>
            <a:prstDash val="solid"/>
            <a:miter lim="800000"/>
            <a:tailEnd type="triangle"/>
          </a:ln>
          <a:effectLst/>
        </p:spPr>
      </p:cxnSp>
      <p:sp>
        <p:nvSpPr>
          <p:cNvPr id="148" name="Rectangle 147"/>
          <p:cNvSpPr/>
          <p:nvPr/>
        </p:nvSpPr>
        <p:spPr>
          <a:xfrm>
            <a:off x="3471444" y="1448065"/>
            <a:ext cx="1277914"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 end</a:t>
            </a:r>
          </a:p>
        </p:txBody>
      </p:sp>
      <p:sp>
        <p:nvSpPr>
          <p:cNvPr id="72" name="Rectangle 71"/>
          <p:cNvSpPr/>
          <p:nvPr/>
        </p:nvSpPr>
        <p:spPr>
          <a:xfrm>
            <a:off x="748781" y="5008097"/>
            <a:ext cx="2222761" cy="338554"/>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Traditional </a:t>
            </a:r>
            <a:r>
              <a:rPr kumimoji="0" lang="en-US" sz="1600" b="1" i="0" u="none" strike="noStrike" kern="1200" cap="none" spc="0" normalizeH="0" baseline="0" noProof="0" err="1">
                <a:ln>
                  <a:noFill/>
                </a:ln>
                <a:solidFill>
                  <a:srgbClr val="505050"/>
                </a:solidFill>
                <a:effectLst/>
                <a:uLnTx/>
                <a:uFillTx/>
                <a:latin typeface="Segoe UI" panose="020B0502040204020203" pitchFamily="34" charset="0"/>
                <a:ea typeface="+mn-ea"/>
                <a:cs typeface="Segoe UI" panose="020B0502040204020203" pitchFamily="34" charset="0"/>
              </a:rPr>
              <a:t>WebApp</a:t>
            </a:r>
            <a:endPar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endParaRPr>
          </a:p>
        </p:txBody>
      </p:sp>
      <p:sp>
        <p:nvSpPr>
          <p:cNvPr id="5" name="Rectangle 4"/>
          <p:cNvSpPr/>
          <p:nvPr/>
        </p:nvSpPr>
        <p:spPr bwMode="auto">
          <a:xfrm>
            <a:off x="1224417" y="5326249"/>
            <a:ext cx="1185501" cy="854052"/>
          </a:xfrm>
          <a:prstGeom prst="rect">
            <a:avLst/>
          </a:prstGeom>
          <a:solidFill>
            <a:schemeClr val="bg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505050">
                    <a:lumMod val="50000"/>
                  </a:srgbClr>
                </a:solidFill>
                <a:effectLst/>
                <a:uLnTx/>
                <a:uFillTx/>
                <a:latin typeface="Segoe UI"/>
                <a:ea typeface="+mn-ea"/>
                <a:cs typeface="+mn-cs"/>
              </a:rPr>
              <a:t>Browser</a:t>
            </a:r>
          </a:p>
        </p:txBody>
      </p:sp>
      <p:cxnSp>
        <p:nvCxnSpPr>
          <p:cNvPr id="74" name="Straight Arrow Connector 73"/>
          <p:cNvCxnSpPr>
            <a:cxnSpLocks/>
            <a:stCxn id="5" idx="3"/>
            <a:endCxn id="391" idx="1"/>
          </p:cNvCxnSpPr>
          <p:nvPr/>
        </p:nvCxnSpPr>
        <p:spPr>
          <a:xfrm>
            <a:off x="2409918" y="5753275"/>
            <a:ext cx="1447615" cy="323"/>
          </a:xfrm>
          <a:prstGeom prst="straightConnector1">
            <a:avLst/>
          </a:prstGeom>
          <a:noFill/>
          <a:ln w="12700" cap="flat" cmpd="sng" algn="ctr">
            <a:solidFill>
              <a:sysClr val="windowText" lastClr="000000"/>
            </a:solidFill>
            <a:prstDash val="solid"/>
            <a:miter lim="800000"/>
            <a:headEnd type="triangle"/>
            <a:tailEnd type="triangle"/>
          </a:ln>
          <a:effectLst/>
        </p:spPr>
      </p:cxnSp>
      <p:sp>
        <p:nvSpPr>
          <p:cNvPr id="80" name="Rectangle 79"/>
          <p:cNvSpPr/>
          <p:nvPr/>
        </p:nvSpPr>
        <p:spPr>
          <a:xfrm>
            <a:off x="1545812" y="6180301"/>
            <a:ext cx="62869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HTML</a:t>
            </a:r>
          </a:p>
        </p:txBody>
      </p:sp>
      <p:sp>
        <p:nvSpPr>
          <p:cNvPr id="81" name="Rectangle 80"/>
          <p:cNvSpPr/>
          <p:nvPr/>
        </p:nvSpPr>
        <p:spPr>
          <a:xfrm>
            <a:off x="2626477" y="5722305"/>
            <a:ext cx="62869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HTML</a:t>
            </a:r>
          </a:p>
        </p:txBody>
      </p:sp>
      <p:sp>
        <p:nvSpPr>
          <p:cNvPr id="82" name="Rectangle 81"/>
          <p:cNvSpPr/>
          <p:nvPr/>
        </p:nvSpPr>
        <p:spPr>
          <a:xfrm>
            <a:off x="2554120" y="3949111"/>
            <a:ext cx="595035"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JSON</a:t>
            </a:r>
          </a:p>
        </p:txBody>
      </p:sp>
      <p:sp>
        <p:nvSpPr>
          <p:cNvPr id="83" name="Rectangle 82"/>
          <p:cNvSpPr/>
          <p:nvPr/>
        </p:nvSpPr>
        <p:spPr>
          <a:xfrm>
            <a:off x="2580176" y="2200185"/>
            <a:ext cx="595035"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JSON</a:t>
            </a:r>
          </a:p>
        </p:txBody>
      </p:sp>
      <p:sp>
        <p:nvSpPr>
          <p:cNvPr id="75" name="Rectangle 74"/>
          <p:cNvSpPr/>
          <p:nvPr/>
        </p:nvSpPr>
        <p:spPr>
          <a:xfrm>
            <a:off x="0" y="102054"/>
            <a:ext cx="12436475"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Building </a:t>
            </a:r>
            <a:r>
              <a:rPr lang="en-US" sz="4800" b="1" spc="-102" dirty="0">
                <a:ln w="3175">
                  <a:noFill/>
                </a:ln>
                <a:gradFill>
                  <a:gsLst>
                    <a:gs pos="1250">
                      <a:schemeClr val="tx1"/>
                    </a:gs>
                    <a:gs pos="100000">
                      <a:schemeClr val="tx1"/>
                    </a:gs>
                  </a:gsLst>
                  <a:lin ang="5400000" scaled="0"/>
                </a:gradFill>
                <a:latin typeface="+mj-lt"/>
                <a:cs typeface="Segoe UI" pitchFamily="34" charset="0"/>
              </a:rPr>
              <a:t>resilient</a:t>
            </a:r>
            <a:r>
              <a:rPr lang="en-US" sz="4800" spc="-102" dirty="0">
                <a:ln w="3175">
                  <a:noFill/>
                </a:ln>
                <a:gradFill>
                  <a:gsLst>
                    <a:gs pos="1250">
                      <a:schemeClr val="tx1"/>
                    </a:gs>
                    <a:gs pos="100000">
                      <a:schemeClr val="tx1"/>
                    </a:gs>
                  </a:gsLst>
                  <a:lin ang="5400000" scaled="0"/>
                </a:gradFill>
                <a:latin typeface="+mj-lt"/>
                <a:cs typeface="Segoe UI" pitchFamily="34" charset="0"/>
              </a:rPr>
              <a:t> cloud applications</a:t>
            </a:r>
          </a:p>
        </p:txBody>
      </p:sp>
      <p:sp>
        <p:nvSpPr>
          <p:cNvPr id="76" name="Rectangle 75"/>
          <p:cNvSpPr/>
          <p:nvPr/>
        </p:nvSpPr>
        <p:spPr>
          <a:xfrm>
            <a:off x="4478887" y="3828878"/>
            <a:ext cx="722890" cy="369332"/>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a:t>
            </a:r>
          </a:p>
        </p:txBody>
      </p:sp>
      <p:sp>
        <p:nvSpPr>
          <p:cNvPr id="77" name="Rectangle 76"/>
          <p:cNvSpPr/>
          <p:nvPr/>
        </p:nvSpPr>
        <p:spPr>
          <a:xfrm>
            <a:off x="4179064" y="4157486"/>
            <a:ext cx="1432828"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Request/Response</a:t>
            </a:r>
          </a:p>
        </p:txBody>
      </p:sp>
      <p:sp>
        <p:nvSpPr>
          <p:cNvPr id="78" name="Rectangle 77"/>
          <p:cNvSpPr/>
          <p:nvPr/>
        </p:nvSpPr>
        <p:spPr>
          <a:xfrm>
            <a:off x="7193232" y="4336068"/>
            <a:ext cx="1432828"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Request/Response</a:t>
            </a:r>
          </a:p>
        </p:txBody>
      </p:sp>
      <p:grpSp>
        <p:nvGrpSpPr>
          <p:cNvPr id="3" name="Group 2"/>
          <p:cNvGrpSpPr/>
          <p:nvPr/>
        </p:nvGrpSpPr>
        <p:grpSpPr>
          <a:xfrm>
            <a:off x="6564434" y="5570610"/>
            <a:ext cx="2917512" cy="877582"/>
            <a:chOff x="6564434" y="5570610"/>
            <a:chExt cx="2917512" cy="877582"/>
          </a:xfrm>
        </p:grpSpPr>
        <p:sp>
          <p:nvSpPr>
            <p:cNvPr id="2" name="Speech Bubble: Rectangle with Corners Rounded 1"/>
            <p:cNvSpPr/>
            <p:nvPr/>
          </p:nvSpPr>
          <p:spPr bwMode="auto">
            <a:xfrm>
              <a:off x="6564434" y="5570610"/>
              <a:ext cx="2857203" cy="872222"/>
            </a:xfrm>
            <a:prstGeom prst="wedgeRoundRectCallout">
              <a:avLst>
                <a:gd name="adj1" fmla="val -80973"/>
                <a:gd name="adj2" fmla="val -147171"/>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Implement resilient communication</a:t>
              </a:r>
            </a:p>
          </p:txBody>
        </p:sp>
        <p:sp>
          <p:nvSpPr>
            <p:cNvPr id="79" name="Speech Bubble: Rectangle with Corners Rounded 78"/>
            <p:cNvSpPr/>
            <p:nvPr/>
          </p:nvSpPr>
          <p:spPr bwMode="auto">
            <a:xfrm>
              <a:off x="6624743" y="5575970"/>
              <a:ext cx="2857203" cy="872222"/>
            </a:xfrm>
            <a:prstGeom prst="wedgeRoundRectCallout">
              <a:avLst>
                <a:gd name="adj1" fmla="val -4079"/>
                <a:gd name="adj2" fmla="val -128878"/>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Implement resilient communication</a:t>
              </a:r>
            </a:p>
          </p:txBody>
        </p:sp>
      </p:grpSp>
      <p:sp>
        <p:nvSpPr>
          <p:cNvPr id="100" name="Speech Bubble: Rectangle with Corners Rounded 99"/>
          <p:cNvSpPr/>
          <p:nvPr/>
        </p:nvSpPr>
        <p:spPr bwMode="auto">
          <a:xfrm>
            <a:off x="4765920" y="1688883"/>
            <a:ext cx="3648452" cy="1046124"/>
          </a:xfrm>
          <a:prstGeom prst="wedgeRoundRectCallout">
            <a:avLst>
              <a:gd name="adj1" fmla="val 45374"/>
              <a:gd name="adj2" fmla="val 90644"/>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With</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Retries w/ exponential backoff &amp; Circuit-Breakers</a:t>
            </a:r>
          </a:p>
        </p:txBody>
      </p:sp>
    </p:spTree>
    <p:extLst>
      <p:ext uri="{BB962C8B-B14F-4D97-AF65-F5344CB8AC3E}">
        <p14:creationId xmlns:p14="http://schemas.microsoft.com/office/powerpoint/2010/main" val="20501306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1000"/>
                                        <p:tgtEl>
                                          <p:spTgt spid="75"/>
                                        </p:tgtEl>
                                      </p:cBhvr>
                                    </p:animEffect>
                                    <p:anim calcmode="lin" valueType="num">
                                      <p:cBhvr>
                                        <p:cTn id="8" dur="1000" fill="hold"/>
                                        <p:tgtEl>
                                          <p:spTgt spid="75"/>
                                        </p:tgtEl>
                                        <p:attrNameLst>
                                          <p:attrName>ppt_x</p:attrName>
                                        </p:attrNameLst>
                                      </p:cBhvr>
                                      <p:tavLst>
                                        <p:tav tm="0">
                                          <p:val>
                                            <p:strVal val="#ppt_x"/>
                                          </p:val>
                                        </p:tav>
                                        <p:tav tm="100000">
                                          <p:val>
                                            <p:strVal val="#ppt_x"/>
                                          </p:val>
                                        </p:tav>
                                      </p:tavLst>
                                    </p:anim>
                                    <p:anim calcmode="lin" valueType="num">
                                      <p:cBhvr>
                                        <p:cTn id="9"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par>
                          <p:cTn id="16" fill="hold">
                            <p:stCondLst>
                              <p:cond delay="500"/>
                            </p:stCondLst>
                            <p:childTnLst>
                              <p:par>
                                <p:cTn id="17" presetID="2" presetClass="entr" presetSubtype="1" fill="hold" grpId="0" nodeType="afterEffect">
                                  <p:stCondLst>
                                    <p:cond delay="1000"/>
                                  </p:stCondLst>
                                  <p:childTnLst>
                                    <p:set>
                                      <p:cBhvr>
                                        <p:cTn id="18" dur="1" fill="hold">
                                          <p:stCondLst>
                                            <p:cond delay="0"/>
                                          </p:stCondLst>
                                        </p:cTn>
                                        <p:tgtEl>
                                          <p:spTgt spid="100"/>
                                        </p:tgtEl>
                                        <p:attrNameLst>
                                          <p:attrName>style.visibility</p:attrName>
                                        </p:attrNameLst>
                                      </p:cBhvr>
                                      <p:to>
                                        <p:strVal val="visible"/>
                                      </p:to>
                                    </p:set>
                                    <p:anim calcmode="lin" valueType="num">
                                      <p:cBhvr additive="base">
                                        <p:cTn id="19" dur="500" fill="hold"/>
                                        <p:tgtEl>
                                          <p:spTgt spid="100"/>
                                        </p:tgtEl>
                                        <p:attrNameLst>
                                          <p:attrName>ppt_x</p:attrName>
                                        </p:attrNameLst>
                                      </p:cBhvr>
                                      <p:tavLst>
                                        <p:tav tm="0">
                                          <p:val>
                                            <p:strVal val="#ppt_x"/>
                                          </p:val>
                                        </p:tav>
                                        <p:tav tm="100000">
                                          <p:val>
                                            <p:strVal val="#ppt_x"/>
                                          </p:val>
                                        </p:tav>
                                      </p:tavLst>
                                    </p:anim>
                                    <p:anim calcmode="lin" valueType="num">
                                      <p:cBhvr additive="base">
                                        <p:cTn id="20" dur="500" fill="hold"/>
                                        <p:tgtEl>
                                          <p:spTgt spid="10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100"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2179637" y="1363662"/>
            <a:ext cx="8417247" cy="5098196"/>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337" name="Group 336"/>
          <p:cNvGrpSpPr/>
          <p:nvPr/>
        </p:nvGrpSpPr>
        <p:grpSpPr>
          <a:xfrm>
            <a:off x="4657730" y="3460109"/>
            <a:ext cx="890127" cy="511192"/>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7" name="Group 346"/>
          <p:cNvGrpSpPr/>
          <p:nvPr/>
        </p:nvGrpSpPr>
        <p:grpSpPr>
          <a:xfrm>
            <a:off x="7836833" y="2291476"/>
            <a:ext cx="601163" cy="337001"/>
            <a:chOff x="1601399" y="2288295"/>
            <a:chExt cx="601248" cy="337049"/>
          </a:xfrm>
        </p:grpSpPr>
        <p:grpSp>
          <p:nvGrpSpPr>
            <p:cNvPr id="348" name="Group 347"/>
            <p:cNvGrpSpPr/>
            <p:nvPr/>
          </p:nvGrpSpPr>
          <p:grpSpPr>
            <a:xfrm>
              <a:off x="1601399" y="2288295"/>
              <a:ext cx="601248" cy="337049"/>
              <a:chOff x="3523102" y="1791568"/>
              <a:chExt cx="6746733" cy="3782104"/>
            </a:xfrm>
            <a:solidFill>
              <a:srgbClr val="002060"/>
            </a:solidFill>
          </p:grpSpPr>
          <p:sp>
            <p:nvSpPr>
              <p:cNvPr id="351" name="Rectangle 35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2" name="Freeform 96"/>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3" name="Freeform 97"/>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9" name="Hexagon 348"/>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7836833" y="3646366"/>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7673645" y="3191755"/>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6" name="Rectangle 385"/>
          <p:cNvSpPr/>
          <p:nvPr/>
        </p:nvSpPr>
        <p:spPr>
          <a:xfrm>
            <a:off x="7776943" y="3152694"/>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2</a:t>
            </a:r>
          </a:p>
        </p:txBody>
      </p:sp>
      <p:sp>
        <p:nvSpPr>
          <p:cNvPr id="387" name="Rounded Rectangle 66"/>
          <p:cNvSpPr/>
          <p:nvPr/>
        </p:nvSpPr>
        <p:spPr bwMode="auto">
          <a:xfrm>
            <a:off x="7673645" y="1837796"/>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8" name="Rectangle 387"/>
          <p:cNvSpPr/>
          <p:nvPr/>
        </p:nvSpPr>
        <p:spPr>
          <a:xfrm>
            <a:off x="7776943" y="1798735"/>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1</a:t>
            </a:r>
          </a:p>
        </p:txBody>
      </p:sp>
      <p:sp>
        <p:nvSpPr>
          <p:cNvPr id="391" name="Rounded Rectangle 66"/>
          <p:cNvSpPr/>
          <p:nvPr/>
        </p:nvSpPr>
        <p:spPr bwMode="auto">
          <a:xfrm>
            <a:off x="2757336" y="5259402"/>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2" name="Rectangle 391"/>
          <p:cNvSpPr/>
          <p:nvPr/>
        </p:nvSpPr>
        <p:spPr>
          <a:xfrm>
            <a:off x="2879127" y="5249615"/>
            <a:ext cx="2148345"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WebApp MVC</a:t>
            </a:r>
          </a:p>
        </p:txBody>
      </p:sp>
      <p:sp>
        <p:nvSpPr>
          <p:cNvPr id="401" name="Rectangle 400"/>
          <p:cNvSpPr/>
          <p:nvPr/>
        </p:nvSpPr>
        <p:spPr>
          <a:xfrm>
            <a:off x="7807052" y="342963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2" name="Rectangle 401"/>
          <p:cNvSpPr/>
          <p:nvPr/>
        </p:nvSpPr>
        <p:spPr>
          <a:xfrm>
            <a:off x="7805195" y="2069304"/>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4" name="Rectangle 403"/>
          <p:cNvSpPr/>
          <p:nvPr/>
        </p:nvSpPr>
        <p:spPr>
          <a:xfrm>
            <a:off x="2817962" y="5597956"/>
            <a:ext cx="1405769"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 MVC</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4" name="Rounded Rectangle 66"/>
          <p:cNvSpPr/>
          <p:nvPr/>
        </p:nvSpPr>
        <p:spPr bwMode="auto">
          <a:xfrm>
            <a:off x="7673645" y="4537721"/>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7776943" y="4498660"/>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3</a:t>
            </a:r>
          </a:p>
        </p:txBody>
      </p:sp>
      <p:sp>
        <p:nvSpPr>
          <p:cNvPr id="87" name="Rectangle 86"/>
          <p:cNvSpPr/>
          <p:nvPr/>
        </p:nvSpPr>
        <p:spPr>
          <a:xfrm>
            <a:off x="7805195" y="476922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grpSp>
        <p:nvGrpSpPr>
          <p:cNvPr id="88" name="Group 87"/>
          <p:cNvGrpSpPr/>
          <p:nvPr/>
        </p:nvGrpSpPr>
        <p:grpSpPr>
          <a:xfrm>
            <a:off x="7843725" y="4991088"/>
            <a:ext cx="601163" cy="337001"/>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94" name="Group 93"/>
          <p:cNvGrpSpPr/>
          <p:nvPr/>
        </p:nvGrpSpPr>
        <p:grpSpPr>
          <a:xfrm>
            <a:off x="4219458" y="5665800"/>
            <a:ext cx="601163" cy="337001"/>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24" name="Rounded Rectangle 66"/>
          <p:cNvSpPr/>
          <p:nvPr/>
        </p:nvSpPr>
        <p:spPr bwMode="auto">
          <a:xfrm>
            <a:off x="4314614" y="3188238"/>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Rectangle 134"/>
          <p:cNvSpPr/>
          <p:nvPr/>
        </p:nvSpPr>
        <p:spPr>
          <a:xfrm>
            <a:off x="4436405" y="3178451"/>
            <a:ext cx="140852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API Gateway</a:t>
            </a:r>
          </a:p>
        </p:txBody>
      </p:sp>
      <p:sp>
        <p:nvSpPr>
          <p:cNvPr id="136" name="Rectangle 135"/>
          <p:cNvSpPr/>
          <p:nvPr/>
        </p:nvSpPr>
        <p:spPr>
          <a:xfrm>
            <a:off x="5554802" y="3514462"/>
            <a:ext cx="105163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cxnSp>
        <p:nvCxnSpPr>
          <p:cNvPr id="147" name="Straight Arrow Connector 146"/>
          <p:cNvCxnSpPr>
            <a:cxnSpLocks/>
            <a:stCxn id="392" idx="0"/>
          </p:cNvCxnSpPr>
          <p:nvPr/>
        </p:nvCxnSpPr>
        <p:spPr>
          <a:xfrm flipV="1">
            <a:off x="3953300" y="4111721"/>
            <a:ext cx="655215" cy="1137894"/>
          </a:xfrm>
          <a:prstGeom prst="straightConnector1">
            <a:avLst/>
          </a:prstGeom>
          <a:noFill/>
          <a:ln w="12700" cap="flat" cmpd="sng" algn="ctr">
            <a:solidFill>
              <a:sysClr val="windowText" lastClr="000000"/>
            </a:solidFill>
            <a:prstDash val="solid"/>
            <a:miter lim="800000"/>
            <a:tailEnd type="triangle"/>
          </a:ln>
          <a:effectLst/>
        </p:spPr>
      </p:cxnSp>
      <p:sp>
        <p:nvSpPr>
          <p:cNvPr id="148" name="Rectangle 147"/>
          <p:cNvSpPr/>
          <p:nvPr/>
        </p:nvSpPr>
        <p:spPr>
          <a:xfrm>
            <a:off x="2371247" y="1421845"/>
            <a:ext cx="1277914"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 end</a:t>
            </a:r>
          </a:p>
        </p:txBody>
      </p:sp>
      <p:sp>
        <p:nvSpPr>
          <p:cNvPr id="75" name="Rectangle 74"/>
          <p:cNvSpPr/>
          <p:nvPr/>
        </p:nvSpPr>
        <p:spPr>
          <a:xfrm>
            <a:off x="0" y="112940"/>
            <a:ext cx="12436475"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Retries with Exponential Backoff</a:t>
            </a:r>
          </a:p>
        </p:txBody>
      </p:sp>
      <p:sp>
        <p:nvSpPr>
          <p:cNvPr id="76" name="Rectangle 75"/>
          <p:cNvSpPr/>
          <p:nvPr/>
        </p:nvSpPr>
        <p:spPr>
          <a:xfrm>
            <a:off x="3378690" y="3802658"/>
            <a:ext cx="722890" cy="369332"/>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a:t>
            </a:r>
          </a:p>
        </p:txBody>
      </p:sp>
      <p:sp>
        <p:nvSpPr>
          <p:cNvPr id="77" name="Rectangle 76"/>
          <p:cNvSpPr/>
          <p:nvPr/>
        </p:nvSpPr>
        <p:spPr>
          <a:xfrm>
            <a:off x="3078867" y="4131266"/>
            <a:ext cx="1432828"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Request/Response</a:t>
            </a:r>
          </a:p>
        </p:txBody>
      </p:sp>
      <p:sp>
        <p:nvSpPr>
          <p:cNvPr id="78" name="Rectangle 77"/>
          <p:cNvSpPr/>
          <p:nvPr/>
        </p:nvSpPr>
        <p:spPr>
          <a:xfrm>
            <a:off x="6914422" y="3429638"/>
            <a:ext cx="585160" cy="276999"/>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 </a:t>
            </a:r>
          </a:p>
        </p:txBody>
      </p:sp>
      <p:grpSp>
        <p:nvGrpSpPr>
          <p:cNvPr id="7" name="Group 6">
            <a:extLst>
              <a:ext uri="{FF2B5EF4-FFF2-40B4-BE49-F238E27FC236}">
                <a16:creationId xmlns:a16="http://schemas.microsoft.com/office/drawing/2014/main" id="{3CF7B01A-97E8-4BD5-AC5E-DDCA11902C34}"/>
              </a:ext>
            </a:extLst>
          </p:cNvPr>
          <p:cNvGrpSpPr/>
          <p:nvPr/>
        </p:nvGrpSpPr>
        <p:grpSpPr>
          <a:xfrm>
            <a:off x="5559395" y="2558707"/>
            <a:ext cx="2108085" cy="1190347"/>
            <a:chOff x="5559395" y="2558707"/>
            <a:chExt cx="2108085" cy="1190347"/>
          </a:xfrm>
        </p:grpSpPr>
        <p:cxnSp>
          <p:nvCxnSpPr>
            <p:cNvPr id="137" name="Straight Arrow Connector 136"/>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100" name="Speech Bubble: Rectangle with Corners Rounded 99"/>
            <p:cNvSpPr/>
            <p:nvPr/>
          </p:nvSpPr>
          <p:spPr bwMode="auto">
            <a:xfrm>
              <a:off x="5559395" y="2558707"/>
              <a:ext cx="1317684" cy="506924"/>
            </a:xfrm>
            <a:prstGeom prst="wedgeRoundRectCallout">
              <a:avLst>
                <a:gd name="adj1" fmla="val 61753"/>
                <a:gd name="adj2" fmla="val 126496"/>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1</a:t>
              </a:r>
            </a:p>
          </p:txBody>
        </p:sp>
      </p:grpSp>
      <p:sp>
        <p:nvSpPr>
          <p:cNvPr id="101" name="Multiplication Sign 100">
            <a:extLst>
              <a:ext uri="{FF2B5EF4-FFF2-40B4-BE49-F238E27FC236}">
                <a16:creationId xmlns:a16="http://schemas.microsoft.com/office/drawing/2014/main" id="{5537686F-B134-4C65-A4AD-BA543B334E9D}"/>
              </a:ext>
            </a:extLst>
          </p:cNvPr>
          <p:cNvSpPr/>
          <p:nvPr/>
        </p:nvSpPr>
        <p:spPr bwMode="auto">
          <a:xfrm>
            <a:off x="7551460" y="1837796"/>
            <a:ext cx="1230065" cy="1182494"/>
          </a:xfrm>
          <a:prstGeom prst="mathMultiply">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102" name="Group 101">
            <a:extLst>
              <a:ext uri="{FF2B5EF4-FFF2-40B4-BE49-F238E27FC236}">
                <a16:creationId xmlns:a16="http://schemas.microsoft.com/office/drawing/2014/main" id="{CCDDE484-D901-4AC0-8251-A0514A914D3F}"/>
              </a:ext>
            </a:extLst>
          </p:cNvPr>
          <p:cNvGrpSpPr/>
          <p:nvPr/>
        </p:nvGrpSpPr>
        <p:grpSpPr>
          <a:xfrm>
            <a:off x="5569108" y="2350052"/>
            <a:ext cx="2108085" cy="1190347"/>
            <a:chOff x="5559395" y="2558707"/>
            <a:chExt cx="2108085" cy="1190347"/>
          </a:xfrm>
        </p:grpSpPr>
        <p:cxnSp>
          <p:nvCxnSpPr>
            <p:cNvPr id="103" name="Straight Arrow Connector 102">
              <a:extLst>
                <a:ext uri="{FF2B5EF4-FFF2-40B4-BE49-F238E27FC236}">
                  <a16:creationId xmlns:a16="http://schemas.microsoft.com/office/drawing/2014/main" id="{60758CC5-8178-4124-A9BA-C78ED230987E}"/>
                </a:ext>
              </a:extLst>
            </p:cNvPr>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104" name="Speech Bubble: Rectangle with Corners Rounded 103">
              <a:extLst>
                <a:ext uri="{FF2B5EF4-FFF2-40B4-BE49-F238E27FC236}">
                  <a16:creationId xmlns:a16="http://schemas.microsoft.com/office/drawing/2014/main" id="{C17912F6-A2AA-4C07-A705-C9A014BD149E}"/>
                </a:ext>
              </a:extLst>
            </p:cNvPr>
            <p:cNvSpPr/>
            <p:nvPr/>
          </p:nvSpPr>
          <p:spPr bwMode="auto">
            <a:xfrm>
              <a:off x="5559395" y="2558707"/>
              <a:ext cx="1317684" cy="506924"/>
            </a:xfrm>
            <a:prstGeom prst="wedgeRoundRectCallout">
              <a:avLst>
                <a:gd name="adj1" fmla="val 61753"/>
                <a:gd name="adj2" fmla="val 126496"/>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2</a:t>
              </a:r>
            </a:p>
          </p:txBody>
        </p:sp>
      </p:grpSp>
      <p:grpSp>
        <p:nvGrpSpPr>
          <p:cNvPr id="105" name="Group 104">
            <a:extLst>
              <a:ext uri="{FF2B5EF4-FFF2-40B4-BE49-F238E27FC236}">
                <a16:creationId xmlns:a16="http://schemas.microsoft.com/office/drawing/2014/main" id="{F9EFD751-C47B-4ECE-8F24-1FE4B7C8B556}"/>
              </a:ext>
            </a:extLst>
          </p:cNvPr>
          <p:cNvGrpSpPr/>
          <p:nvPr/>
        </p:nvGrpSpPr>
        <p:grpSpPr>
          <a:xfrm>
            <a:off x="5564494" y="1758416"/>
            <a:ext cx="2108085" cy="1592934"/>
            <a:chOff x="5559395" y="2156120"/>
            <a:chExt cx="2108085" cy="1592934"/>
          </a:xfrm>
        </p:grpSpPr>
        <p:cxnSp>
          <p:nvCxnSpPr>
            <p:cNvPr id="106" name="Straight Arrow Connector 105">
              <a:extLst>
                <a:ext uri="{FF2B5EF4-FFF2-40B4-BE49-F238E27FC236}">
                  <a16:creationId xmlns:a16="http://schemas.microsoft.com/office/drawing/2014/main" id="{15568431-5B39-46C4-B265-8A509465807F}"/>
                </a:ext>
              </a:extLst>
            </p:cNvPr>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109" name="Speech Bubble: Rectangle with Corners Rounded 108">
              <a:extLst>
                <a:ext uri="{FF2B5EF4-FFF2-40B4-BE49-F238E27FC236}">
                  <a16:creationId xmlns:a16="http://schemas.microsoft.com/office/drawing/2014/main" id="{0F10ED0B-3E2A-4A26-9509-3F518DA048BA}"/>
                </a:ext>
              </a:extLst>
            </p:cNvPr>
            <p:cNvSpPr/>
            <p:nvPr/>
          </p:nvSpPr>
          <p:spPr bwMode="auto">
            <a:xfrm>
              <a:off x="5559395" y="2156120"/>
              <a:ext cx="1317684" cy="909511"/>
            </a:xfrm>
            <a:prstGeom prst="wedgeRoundRectCallout">
              <a:avLst>
                <a:gd name="adj1" fmla="val 55719"/>
                <a:gd name="adj2" fmla="val 101518"/>
                <a:gd name="adj3" fmla="val 16667"/>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3</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Success!</a:t>
              </a:r>
            </a:p>
          </p:txBody>
        </p:sp>
      </p:grpSp>
    </p:spTree>
    <p:extLst>
      <p:ext uri="{BB962C8B-B14F-4D97-AF65-F5344CB8AC3E}">
        <p14:creationId xmlns:p14="http://schemas.microsoft.com/office/powerpoint/2010/main" val="1176250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down)">
                                      <p:cBhvr>
                                        <p:cTn id="7" dur="500"/>
                                        <p:tgtEl>
                                          <p:spTgt spid="147"/>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500" tmFilter="0, 0; .2, .5; .8, .5; 1, 0"/>
                                        <p:tgtEl>
                                          <p:spTgt spid="101"/>
                                        </p:tgtEl>
                                      </p:cBhvr>
                                    </p:animEffect>
                                    <p:animScale>
                                      <p:cBhvr>
                                        <p:cTn id="12" dur="250" autoRev="1" fill="hold"/>
                                        <p:tgtEl>
                                          <p:spTgt spid="101"/>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nodeType="clickEffect">
                                  <p:stCondLst>
                                    <p:cond delay="0"/>
                                  </p:stCondLst>
                                  <p:childTnLst>
                                    <p:set>
                                      <p:cBhvr>
                                        <p:cTn id="21" dur="1" fill="hold">
                                          <p:stCondLst>
                                            <p:cond delay="0"/>
                                          </p:stCondLst>
                                        </p:cTn>
                                        <p:tgtEl>
                                          <p:spTgt spid="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02"/>
                                        </p:tgtEl>
                                        <p:attrNameLst>
                                          <p:attrName>style.visibility</p:attrName>
                                        </p:attrNameLst>
                                      </p:cBhvr>
                                      <p:to>
                                        <p:strVal val="visible"/>
                                      </p:to>
                                    </p:set>
                                    <p:animEffect transition="in" filter="wipe(down)">
                                      <p:cBhvr>
                                        <p:cTn id="26" dur="500"/>
                                        <p:tgtEl>
                                          <p:spTgt spid="102"/>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10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0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05"/>
                                        </p:tgtEl>
                                        <p:attrNameLst>
                                          <p:attrName>style.visibility</p:attrName>
                                        </p:attrNameLst>
                                      </p:cBhvr>
                                      <p:to>
                                        <p:strVal val="visible"/>
                                      </p:to>
                                    </p:set>
                                    <p:animEffect transition="in" filter="wipe(down)">
                                      <p:cBhvr>
                                        <p:cTn id="39"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1"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2179637" y="1363662"/>
            <a:ext cx="8417247" cy="5098196"/>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337" name="Group 336"/>
          <p:cNvGrpSpPr/>
          <p:nvPr/>
        </p:nvGrpSpPr>
        <p:grpSpPr>
          <a:xfrm>
            <a:off x="4657730" y="3460109"/>
            <a:ext cx="890127" cy="511192"/>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7" name="Group 346"/>
          <p:cNvGrpSpPr/>
          <p:nvPr/>
        </p:nvGrpSpPr>
        <p:grpSpPr>
          <a:xfrm>
            <a:off x="7836833" y="2291476"/>
            <a:ext cx="601163" cy="337001"/>
            <a:chOff x="1601399" y="2288295"/>
            <a:chExt cx="601248" cy="337049"/>
          </a:xfrm>
        </p:grpSpPr>
        <p:grpSp>
          <p:nvGrpSpPr>
            <p:cNvPr id="348" name="Group 347"/>
            <p:cNvGrpSpPr/>
            <p:nvPr/>
          </p:nvGrpSpPr>
          <p:grpSpPr>
            <a:xfrm>
              <a:off x="1601399" y="2288295"/>
              <a:ext cx="601248" cy="337049"/>
              <a:chOff x="3523102" y="1791568"/>
              <a:chExt cx="6746733" cy="3782104"/>
            </a:xfrm>
            <a:solidFill>
              <a:srgbClr val="002060"/>
            </a:solidFill>
          </p:grpSpPr>
          <p:sp>
            <p:nvSpPr>
              <p:cNvPr id="351" name="Rectangle 35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2" name="Freeform 96"/>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3" name="Freeform 97"/>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9" name="Hexagon 348"/>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7836833" y="3646366"/>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7673645" y="3191755"/>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6" name="Rectangle 385"/>
          <p:cNvSpPr/>
          <p:nvPr/>
        </p:nvSpPr>
        <p:spPr>
          <a:xfrm>
            <a:off x="7776943" y="3152694"/>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2</a:t>
            </a:r>
          </a:p>
        </p:txBody>
      </p:sp>
      <p:sp>
        <p:nvSpPr>
          <p:cNvPr id="387" name="Rounded Rectangle 66"/>
          <p:cNvSpPr/>
          <p:nvPr/>
        </p:nvSpPr>
        <p:spPr bwMode="auto">
          <a:xfrm>
            <a:off x="7673645" y="1837796"/>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8" name="Rectangle 387"/>
          <p:cNvSpPr/>
          <p:nvPr/>
        </p:nvSpPr>
        <p:spPr>
          <a:xfrm>
            <a:off x="7776943" y="1798735"/>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1</a:t>
            </a:r>
          </a:p>
        </p:txBody>
      </p:sp>
      <p:sp>
        <p:nvSpPr>
          <p:cNvPr id="391" name="Rounded Rectangle 66"/>
          <p:cNvSpPr/>
          <p:nvPr/>
        </p:nvSpPr>
        <p:spPr bwMode="auto">
          <a:xfrm>
            <a:off x="2757336" y="5259402"/>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2" name="Rectangle 391"/>
          <p:cNvSpPr/>
          <p:nvPr/>
        </p:nvSpPr>
        <p:spPr>
          <a:xfrm>
            <a:off x="2879127" y="5249615"/>
            <a:ext cx="2148345"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WebApp MVC</a:t>
            </a:r>
          </a:p>
        </p:txBody>
      </p:sp>
      <p:sp>
        <p:nvSpPr>
          <p:cNvPr id="401" name="Rectangle 400"/>
          <p:cNvSpPr/>
          <p:nvPr/>
        </p:nvSpPr>
        <p:spPr>
          <a:xfrm>
            <a:off x="7807052" y="342963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2" name="Rectangle 401"/>
          <p:cNvSpPr/>
          <p:nvPr/>
        </p:nvSpPr>
        <p:spPr>
          <a:xfrm>
            <a:off x="7805195" y="2069304"/>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4" name="Rectangle 403"/>
          <p:cNvSpPr/>
          <p:nvPr/>
        </p:nvSpPr>
        <p:spPr>
          <a:xfrm>
            <a:off x="2817962" y="5597956"/>
            <a:ext cx="1405769"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 MVC</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4" name="Rounded Rectangle 66"/>
          <p:cNvSpPr/>
          <p:nvPr/>
        </p:nvSpPr>
        <p:spPr bwMode="auto">
          <a:xfrm>
            <a:off x="7673645" y="4537721"/>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7776943" y="4498660"/>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3</a:t>
            </a:r>
          </a:p>
        </p:txBody>
      </p:sp>
      <p:sp>
        <p:nvSpPr>
          <p:cNvPr id="87" name="Rectangle 86"/>
          <p:cNvSpPr/>
          <p:nvPr/>
        </p:nvSpPr>
        <p:spPr>
          <a:xfrm>
            <a:off x="7805195" y="476922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grpSp>
        <p:nvGrpSpPr>
          <p:cNvPr id="88" name="Group 87"/>
          <p:cNvGrpSpPr/>
          <p:nvPr/>
        </p:nvGrpSpPr>
        <p:grpSpPr>
          <a:xfrm>
            <a:off x="7843725" y="4991088"/>
            <a:ext cx="601163" cy="337001"/>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94" name="Group 93"/>
          <p:cNvGrpSpPr/>
          <p:nvPr/>
        </p:nvGrpSpPr>
        <p:grpSpPr>
          <a:xfrm>
            <a:off x="4219458" y="5665800"/>
            <a:ext cx="601163" cy="337001"/>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24" name="Rounded Rectangle 66"/>
          <p:cNvSpPr/>
          <p:nvPr/>
        </p:nvSpPr>
        <p:spPr bwMode="auto">
          <a:xfrm>
            <a:off x="4314614" y="3188238"/>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Rectangle 134"/>
          <p:cNvSpPr/>
          <p:nvPr/>
        </p:nvSpPr>
        <p:spPr>
          <a:xfrm>
            <a:off x="4436405" y="3178451"/>
            <a:ext cx="140852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API Gateway</a:t>
            </a:r>
          </a:p>
        </p:txBody>
      </p:sp>
      <p:sp>
        <p:nvSpPr>
          <p:cNvPr id="136" name="Rectangle 135"/>
          <p:cNvSpPr/>
          <p:nvPr/>
        </p:nvSpPr>
        <p:spPr>
          <a:xfrm>
            <a:off x="5554802" y="3514462"/>
            <a:ext cx="105163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cxnSp>
        <p:nvCxnSpPr>
          <p:cNvPr id="147" name="Straight Arrow Connector 146"/>
          <p:cNvCxnSpPr>
            <a:cxnSpLocks/>
            <a:stCxn id="392" idx="0"/>
          </p:cNvCxnSpPr>
          <p:nvPr/>
        </p:nvCxnSpPr>
        <p:spPr>
          <a:xfrm flipV="1">
            <a:off x="3953300" y="4111721"/>
            <a:ext cx="655215" cy="1137894"/>
          </a:xfrm>
          <a:prstGeom prst="straightConnector1">
            <a:avLst/>
          </a:prstGeom>
          <a:noFill/>
          <a:ln w="12700" cap="flat" cmpd="sng" algn="ctr">
            <a:solidFill>
              <a:sysClr val="windowText" lastClr="000000"/>
            </a:solidFill>
            <a:prstDash val="solid"/>
            <a:miter lim="800000"/>
            <a:tailEnd type="triangle"/>
          </a:ln>
          <a:effectLst/>
        </p:spPr>
      </p:cxnSp>
      <p:sp>
        <p:nvSpPr>
          <p:cNvPr id="148" name="Rectangle 147"/>
          <p:cNvSpPr/>
          <p:nvPr/>
        </p:nvSpPr>
        <p:spPr>
          <a:xfrm>
            <a:off x="2371247" y="1421845"/>
            <a:ext cx="1277914"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 end</a:t>
            </a:r>
          </a:p>
        </p:txBody>
      </p:sp>
      <p:sp>
        <p:nvSpPr>
          <p:cNvPr id="75" name="Rectangle 74"/>
          <p:cNvSpPr/>
          <p:nvPr/>
        </p:nvSpPr>
        <p:spPr>
          <a:xfrm>
            <a:off x="0" y="-7130"/>
            <a:ext cx="12436475"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Retries with Exponential Backoff</a:t>
            </a:r>
          </a:p>
        </p:txBody>
      </p:sp>
      <p:sp>
        <p:nvSpPr>
          <p:cNvPr id="76" name="Rectangle 75"/>
          <p:cNvSpPr/>
          <p:nvPr/>
        </p:nvSpPr>
        <p:spPr>
          <a:xfrm>
            <a:off x="3378690" y="3802658"/>
            <a:ext cx="722890" cy="369332"/>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a:t>
            </a:r>
          </a:p>
        </p:txBody>
      </p:sp>
      <p:sp>
        <p:nvSpPr>
          <p:cNvPr id="77" name="Rectangle 76"/>
          <p:cNvSpPr/>
          <p:nvPr/>
        </p:nvSpPr>
        <p:spPr>
          <a:xfrm>
            <a:off x="3078867" y="4131266"/>
            <a:ext cx="1432828"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Request/Response</a:t>
            </a:r>
          </a:p>
        </p:txBody>
      </p:sp>
      <p:sp>
        <p:nvSpPr>
          <p:cNvPr id="78" name="Rectangle 77"/>
          <p:cNvSpPr/>
          <p:nvPr/>
        </p:nvSpPr>
        <p:spPr>
          <a:xfrm>
            <a:off x="6914422" y="3429638"/>
            <a:ext cx="585160" cy="276999"/>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HTTP </a:t>
            </a:r>
          </a:p>
        </p:txBody>
      </p:sp>
      <p:grpSp>
        <p:nvGrpSpPr>
          <p:cNvPr id="7" name="Group 6">
            <a:extLst>
              <a:ext uri="{FF2B5EF4-FFF2-40B4-BE49-F238E27FC236}">
                <a16:creationId xmlns:a16="http://schemas.microsoft.com/office/drawing/2014/main" id="{3CF7B01A-97E8-4BD5-AC5E-DDCA11902C34}"/>
              </a:ext>
            </a:extLst>
          </p:cNvPr>
          <p:cNvGrpSpPr/>
          <p:nvPr/>
        </p:nvGrpSpPr>
        <p:grpSpPr>
          <a:xfrm>
            <a:off x="5559395" y="2558707"/>
            <a:ext cx="2108085" cy="1190347"/>
            <a:chOff x="5559395" y="2558707"/>
            <a:chExt cx="2108085" cy="1190347"/>
          </a:xfrm>
        </p:grpSpPr>
        <p:cxnSp>
          <p:nvCxnSpPr>
            <p:cNvPr id="137" name="Straight Arrow Connector 136"/>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100" name="Speech Bubble: Rectangle with Corners Rounded 99"/>
            <p:cNvSpPr/>
            <p:nvPr/>
          </p:nvSpPr>
          <p:spPr bwMode="auto">
            <a:xfrm>
              <a:off x="5559395" y="2558707"/>
              <a:ext cx="1317684" cy="506924"/>
            </a:xfrm>
            <a:prstGeom prst="wedgeRoundRectCallout">
              <a:avLst>
                <a:gd name="adj1" fmla="val 61753"/>
                <a:gd name="adj2" fmla="val 126496"/>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1</a:t>
              </a:r>
            </a:p>
          </p:txBody>
        </p:sp>
      </p:grpSp>
      <p:sp>
        <p:nvSpPr>
          <p:cNvPr id="101" name="Multiplication Sign 100">
            <a:extLst>
              <a:ext uri="{FF2B5EF4-FFF2-40B4-BE49-F238E27FC236}">
                <a16:creationId xmlns:a16="http://schemas.microsoft.com/office/drawing/2014/main" id="{5537686F-B134-4C65-A4AD-BA543B334E9D}"/>
              </a:ext>
            </a:extLst>
          </p:cNvPr>
          <p:cNvSpPr/>
          <p:nvPr/>
        </p:nvSpPr>
        <p:spPr bwMode="auto">
          <a:xfrm>
            <a:off x="7551460" y="1837796"/>
            <a:ext cx="1230065" cy="1182494"/>
          </a:xfrm>
          <a:prstGeom prst="mathMultiply">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102" name="Group 101">
            <a:extLst>
              <a:ext uri="{FF2B5EF4-FFF2-40B4-BE49-F238E27FC236}">
                <a16:creationId xmlns:a16="http://schemas.microsoft.com/office/drawing/2014/main" id="{CCDDE484-D901-4AC0-8251-A0514A914D3F}"/>
              </a:ext>
            </a:extLst>
          </p:cNvPr>
          <p:cNvGrpSpPr/>
          <p:nvPr/>
        </p:nvGrpSpPr>
        <p:grpSpPr>
          <a:xfrm>
            <a:off x="5569108" y="2350052"/>
            <a:ext cx="2108085" cy="1190347"/>
            <a:chOff x="5559395" y="2558707"/>
            <a:chExt cx="2108085" cy="1190347"/>
          </a:xfrm>
        </p:grpSpPr>
        <p:cxnSp>
          <p:nvCxnSpPr>
            <p:cNvPr id="103" name="Straight Arrow Connector 102">
              <a:extLst>
                <a:ext uri="{FF2B5EF4-FFF2-40B4-BE49-F238E27FC236}">
                  <a16:creationId xmlns:a16="http://schemas.microsoft.com/office/drawing/2014/main" id="{60758CC5-8178-4124-A9BA-C78ED230987E}"/>
                </a:ext>
              </a:extLst>
            </p:cNvPr>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104" name="Speech Bubble: Rectangle with Corners Rounded 103">
              <a:extLst>
                <a:ext uri="{FF2B5EF4-FFF2-40B4-BE49-F238E27FC236}">
                  <a16:creationId xmlns:a16="http://schemas.microsoft.com/office/drawing/2014/main" id="{C17912F6-A2AA-4C07-A705-C9A014BD149E}"/>
                </a:ext>
              </a:extLst>
            </p:cNvPr>
            <p:cNvSpPr/>
            <p:nvPr/>
          </p:nvSpPr>
          <p:spPr bwMode="auto">
            <a:xfrm>
              <a:off x="5559395" y="2558707"/>
              <a:ext cx="1317684" cy="506924"/>
            </a:xfrm>
            <a:prstGeom prst="wedgeRoundRectCallout">
              <a:avLst>
                <a:gd name="adj1" fmla="val 61753"/>
                <a:gd name="adj2" fmla="val 126496"/>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2</a:t>
              </a:r>
            </a:p>
          </p:txBody>
        </p:sp>
      </p:grpSp>
      <p:grpSp>
        <p:nvGrpSpPr>
          <p:cNvPr id="64" name="Group 63">
            <a:extLst>
              <a:ext uri="{FF2B5EF4-FFF2-40B4-BE49-F238E27FC236}">
                <a16:creationId xmlns:a16="http://schemas.microsoft.com/office/drawing/2014/main" id="{CE85D503-1ABE-4876-9E8F-D0F03418CC9E}"/>
              </a:ext>
            </a:extLst>
          </p:cNvPr>
          <p:cNvGrpSpPr/>
          <p:nvPr/>
        </p:nvGrpSpPr>
        <p:grpSpPr>
          <a:xfrm>
            <a:off x="5566102" y="2124733"/>
            <a:ext cx="2108085" cy="1190347"/>
            <a:chOff x="5559395" y="2558707"/>
            <a:chExt cx="2108085" cy="1190347"/>
          </a:xfrm>
        </p:grpSpPr>
        <p:cxnSp>
          <p:nvCxnSpPr>
            <p:cNvPr id="65" name="Straight Arrow Connector 64">
              <a:extLst>
                <a:ext uri="{FF2B5EF4-FFF2-40B4-BE49-F238E27FC236}">
                  <a16:creationId xmlns:a16="http://schemas.microsoft.com/office/drawing/2014/main" id="{049AD8F1-4B86-4D8B-8705-7EC98F0B847E}"/>
                </a:ext>
              </a:extLst>
            </p:cNvPr>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66" name="Speech Bubble: Rectangle with Corners Rounded 65">
              <a:extLst>
                <a:ext uri="{FF2B5EF4-FFF2-40B4-BE49-F238E27FC236}">
                  <a16:creationId xmlns:a16="http://schemas.microsoft.com/office/drawing/2014/main" id="{6B729216-0057-4676-BAD1-5DBC15A3EB51}"/>
                </a:ext>
              </a:extLst>
            </p:cNvPr>
            <p:cNvSpPr/>
            <p:nvPr/>
          </p:nvSpPr>
          <p:spPr bwMode="auto">
            <a:xfrm>
              <a:off x="5559395" y="2558707"/>
              <a:ext cx="1317684" cy="506924"/>
            </a:xfrm>
            <a:prstGeom prst="wedgeRoundRectCallout">
              <a:avLst>
                <a:gd name="adj1" fmla="val 61753"/>
                <a:gd name="adj2" fmla="val 126496"/>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3</a:t>
              </a:r>
            </a:p>
          </p:txBody>
        </p:sp>
      </p:grpSp>
      <p:grpSp>
        <p:nvGrpSpPr>
          <p:cNvPr id="67" name="Group 66">
            <a:extLst>
              <a:ext uri="{FF2B5EF4-FFF2-40B4-BE49-F238E27FC236}">
                <a16:creationId xmlns:a16="http://schemas.microsoft.com/office/drawing/2014/main" id="{E4D79A9B-B9E3-483B-A7A6-F83AB7D518BA}"/>
              </a:ext>
            </a:extLst>
          </p:cNvPr>
          <p:cNvGrpSpPr/>
          <p:nvPr/>
        </p:nvGrpSpPr>
        <p:grpSpPr>
          <a:xfrm>
            <a:off x="5241180" y="1508908"/>
            <a:ext cx="2434684" cy="1655214"/>
            <a:chOff x="5232796" y="2093840"/>
            <a:chExt cx="2434684" cy="1655214"/>
          </a:xfrm>
        </p:grpSpPr>
        <p:cxnSp>
          <p:nvCxnSpPr>
            <p:cNvPr id="68" name="Straight Arrow Connector 67">
              <a:extLst>
                <a:ext uri="{FF2B5EF4-FFF2-40B4-BE49-F238E27FC236}">
                  <a16:creationId xmlns:a16="http://schemas.microsoft.com/office/drawing/2014/main" id="{6A5CF796-005F-44B0-BE39-ADAEB8592FD4}"/>
                </a:ext>
              </a:extLst>
            </p:cNvPr>
            <p:cNvCxnSpPr>
              <a:cxnSpLocks/>
            </p:cNvCxnSpPr>
            <p:nvPr/>
          </p:nvCxnSpPr>
          <p:spPr>
            <a:xfrm flipV="1">
              <a:off x="6748358" y="2701024"/>
              <a:ext cx="919122" cy="1048030"/>
            </a:xfrm>
            <a:prstGeom prst="straightConnector1">
              <a:avLst/>
            </a:prstGeom>
            <a:noFill/>
            <a:ln w="12700" cap="flat" cmpd="sng" algn="ctr">
              <a:solidFill>
                <a:sysClr val="windowText" lastClr="000000"/>
              </a:solidFill>
              <a:prstDash val="solid"/>
              <a:miter lim="800000"/>
              <a:tailEnd type="triangle"/>
            </a:ln>
            <a:effectLst/>
          </p:spPr>
        </p:cxnSp>
        <p:sp>
          <p:nvSpPr>
            <p:cNvPr id="69" name="Speech Bubble: Rectangle with Corners Rounded 68">
              <a:extLst>
                <a:ext uri="{FF2B5EF4-FFF2-40B4-BE49-F238E27FC236}">
                  <a16:creationId xmlns:a16="http://schemas.microsoft.com/office/drawing/2014/main" id="{685F3103-D584-4509-B29E-6F0E9BB80219}"/>
                </a:ext>
              </a:extLst>
            </p:cNvPr>
            <p:cNvSpPr/>
            <p:nvPr/>
          </p:nvSpPr>
          <p:spPr bwMode="auto">
            <a:xfrm>
              <a:off x="5232796" y="2093840"/>
              <a:ext cx="1644283" cy="971791"/>
            </a:xfrm>
            <a:prstGeom prst="wedgeRoundRectCallout">
              <a:avLst>
                <a:gd name="adj1" fmla="val 58872"/>
                <a:gd name="adj2" fmla="val 87493"/>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Retry 4!</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Open Circuit!</a:t>
              </a:r>
            </a:p>
          </p:txBody>
        </p:sp>
      </p:grpSp>
      <p:grpSp>
        <p:nvGrpSpPr>
          <p:cNvPr id="79" name="Group 78">
            <a:extLst>
              <a:ext uri="{FF2B5EF4-FFF2-40B4-BE49-F238E27FC236}">
                <a16:creationId xmlns:a16="http://schemas.microsoft.com/office/drawing/2014/main" id="{33E52B63-4C1B-4331-9F6C-4B9EF7AF5DF4}"/>
              </a:ext>
            </a:extLst>
          </p:cNvPr>
          <p:cNvGrpSpPr/>
          <p:nvPr/>
        </p:nvGrpSpPr>
        <p:grpSpPr>
          <a:xfrm>
            <a:off x="4388826" y="4131266"/>
            <a:ext cx="2525596" cy="1138050"/>
            <a:chOff x="4261538" y="1633821"/>
            <a:chExt cx="2525596" cy="1138050"/>
          </a:xfrm>
        </p:grpSpPr>
        <p:cxnSp>
          <p:nvCxnSpPr>
            <p:cNvPr id="80" name="Straight Arrow Connector 79">
              <a:extLst>
                <a:ext uri="{FF2B5EF4-FFF2-40B4-BE49-F238E27FC236}">
                  <a16:creationId xmlns:a16="http://schemas.microsoft.com/office/drawing/2014/main" id="{196762AA-05BE-4471-82F7-CBC6E70CED60}"/>
                </a:ext>
              </a:extLst>
            </p:cNvPr>
            <p:cNvCxnSpPr>
              <a:cxnSpLocks/>
            </p:cNvCxnSpPr>
            <p:nvPr/>
          </p:nvCxnSpPr>
          <p:spPr>
            <a:xfrm flipH="1">
              <a:off x="4261538" y="1633821"/>
              <a:ext cx="655227" cy="1128137"/>
            </a:xfrm>
            <a:prstGeom prst="straightConnector1">
              <a:avLst/>
            </a:prstGeom>
            <a:noFill/>
            <a:ln w="12700" cap="flat" cmpd="sng" algn="ctr">
              <a:solidFill>
                <a:sysClr val="windowText" lastClr="000000"/>
              </a:solidFill>
              <a:prstDash val="solid"/>
              <a:miter lim="800000"/>
              <a:tailEnd type="triangle"/>
            </a:ln>
            <a:effectLst/>
          </p:spPr>
        </p:cxnSp>
        <p:sp>
          <p:nvSpPr>
            <p:cNvPr id="81" name="Speech Bubble: Rectangle with Corners Rounded 80">
              <a:extLst>
                <a:ext uri="{FF2B5EF4-FFF2-40B4-BE49-F238E27FC236}">
                  <a16:creationId xmlns:a16="http://schemas.microsoft.com/office/drawing/2014/main" id="{1206DB14-6BD3-4B7F-AED3-FEC38DAC6F57}"/>
                </a:ext>
              </a:extLst>
            </p:cNvPr>
            <p:cNvSpPr/>
            <p:nvPr/>
          </p:nvSpPr>
          <p:spPr bwMode="auto">
            <a:xfrm>
              <a:off x="5142851" y="1800080"/>
              <a:ext cx="1644283" cy="971791"/>
            </a:xfrm>
            <a:prstGeom prst="wedgeRoundRectCallout">
              <a:avLst>
                <a:gd name="adj1" fmla="val -79174"/>
                <a:gd name="adj2" fmla="val -20782"/>
                <a:gd name="adj3" fmla="val 16667"/>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Respond with</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Exception</a:t>
              </a:r>
            </a:p>
          </p:txBody>
        </p:sp>
      </p:grpSp>
      <p:sp>
        <p:nvSpPr>
          <p:cNvPr id="71" name="Rectangle 70">
            <a:extLst>
              <a:ext uri="{FF2B5EF4-FFF2-40B4-BE49-F238E27FC236}">
                <a16:creationId xmlns:a16="http://schemas.microsoft.com/office/drawing/2014/main" id="{816C0BB7-7F70-4BBD-9B6D-7322F1357DF5}"/>
              </a:ext>
            </a:extLst>
          </p:cNvPr>
          <p:cNvSpPr/>
          <p:nvPr/>
        </p:nvSpPr>
        <p:spPr>
          <a:xfrm>
            <a:off x="122237" y="562213"/>
            <a:ext cx="12055475"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4800" b="1" i="0" u="none" strike="noStrike" kern="0" cap="none" spc="0" normalizeH="0" baseline="0" noProof="0">
                <a:ln>
                  <a:noFill/>
                </a:ln>
                <a:solidFill>
                  <a:srgbClr val="C00000"/>
                </a:solidFill>
                <a:effectLst/>
                <a:uLnTx/>
                <a:uFillTx/>
                <a:latin typeface="Segoe UI"/>
                <a:ea typeface="+mn-ea"/>
                <a:cs typeface="+mn-cs"/>
              </a:rPr>
              <a:t>+ Circuit Breaker</a:t>
            </a:r>
          </a:p>
        </p:txBody>
      </p:sp>
    </p:spTree>
    <p:extLst>
      <p:ext uri="{BB962C8B-B14F-4D97-AF65-F5344CB8AC3E}">
        <p14:creationId xmlns:p14="http://schemas.microsoft.com/office/powerpoint/2010/main" val="21150582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000"/>
                                        <p:tgtEl>
                                          <p:spTgt spid="71"/>
                                        </p:tgtEl>
                                      </p:cBhvr>
                                    </p:animEffect>
                                    <p:anim calcmode="lin" valueType="num">
                                      <p:cBhvr>
                                        <p:cTn id="8" dur="1000" fill="hold"/>
                                        <p:tgtEl>
                                          <p:spTgt spid="71"/>
                                        </p:tgtEl>
                                        <p:attrNameLst>
                                          <p:attrName>ppt_x</p:attrName>
                                        </p:attrNameLst>
                                      </p:cBhvr>
                                      <p:tavLst>
                                        <p:tav tm="0">
                                          <p:val>
                                            <p:strVal val="#ppt_x"/>
                                          </p:val>
                                        </p:tav>
                                        <p:tav tm="100000">
                                          <p:val>
                                            <p:strVal val="#ppt_x"/>
                                          </p:val>
                                        </p:tav>
                                      </p:tavLst>
                                    </p:anim>
                                    <p:anim calcmode="lin" valueType="num">
                                      <p:cBhvr>
                                        <p:cTn id="9"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47"/>
                                        </p:tgtEl>
                                        <p:attrNameLst>
                                          <p:attrName>style.visibility</p:attrName>
                                        </p:attrNameLst>
                                      </p:cBhvr>
                                      <p:to>
                                        <p:strVal val="visible"/>
                                      </p:to>
                                    </p:set>
                                    <p:animEffect transition="in" filter="wipe(down)">
                                      <p:cBhvr>
                                        <p:cTn id="14" dur="500"/>
                                        <p:tgtEl>
                                          <p:spTgt spid="147"/>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wipe(down)">
                                      <p:cBhvr>
                                        <p:cTn id="32" dur="500"/>
                                        <p:tgtEl>
                                          <p:spTgt spid="102"/>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102"/>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64"/>
                                        </p:tgtEl>
                                        <p:attrNameLst>
                                          <p:attrName>style.visibility</p:attrName>
                                        </p:attrNameLst>
                                      </p:cBhvr>
                                      <p:to>
                                        <p:strVal val="visible"/>
                                      </p:to>
                                    </p:set>
                                    <p:animEffect transition="in" filter="wipe(down)">
                                      <p:cBhvr>
                                        <p:cTn id="41" dur="500"/>
                                        <p:tgtEl>
                                          <p:spTgt spid="64"/>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64"/>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67"/>
                                        </p:tgtEl>
                                        <p:attrNameLst>
                                          <p:attrName>style.visibility</p:attrName>
                                        </p:attrNameLst>
                                      </p:cBhvr>
                                      <p:to>
                                        <p:strVal val="visible"/>
                                      </p:to>
                                    </p:set>
                                    <p:animEffect transition="in" filter="wipe(down)">
                                      <p:cBhvr>
                                        <p:cTn id="50" dur="500"/>
                                        <p:tgtEl>
                                          <p:spTgt spid="67"/>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nodeType="clickEffect">
                                  <p:stCondLst>
                                    <p:cond delay="0"/>
                                  </p:stCondLst>
                                  <p:childTnLst>
                                    <p:set>
                                      <p:cBhvr>
                                        <p:cTn id="54" dur="1" fill="hold">
                                          <p:stCondLst>
                                            <p:cond delay="0"/>
                                          </p:stCondLst>
                                        </p:cTn>
                                        <p:tgtEl>
                                          <p:spTgt spid="67"/>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nodeType="clickEffect">
                                  <p:stCondLst>
                                    <p:cond delay="0"/>
                                  </p:stCondLst>
                                  <p:childTnLst>
                                    <p:set>
                                      <p:cBhvr>
                                        <p:cTn id="58" dur="1" fill="hold">
                                          <p:stCondLst>
                                            <p:cond delay="0"/>
                                          </p:stCondLst>
                                        </p:cTn>
                                        <p:tgtEl>
                                          <p:spTgt spid="79"/>
                                        </p:tgtEl>
                                        <p:attrNameLst>
                                          <p:attrName>style.visibility</p:attrName>
                                        </p:attrNameLst>
                                      </p:cBhvr>
                                      <p:to>
                                        <p:strVal val="visible"/>
                                      </p:to>
                                    </p:set>
                                    <p:animEffect transition="in" filter="wipe(up)">
                                      <p:cBhvr>
                                        <p:cTn id="59"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71"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ounded Rectangle 66"/>
          <p:cNvSpPr/>
          <p:nvPr/>
        </p:nvSpPr>
        <p:spPr bwMode="auto">
          <a:xfrm>
            <a:off x="293859" y="3119696"/>
            <a:ext cx="2028692" cy="1632878"/>
          </a:xfrm>
          <a:prstGeom prst="roundRect">
            <a:avLst/>
          </a:prstGeom>
          <a:solidFill>
            <a:schemeClr val="bg1">
              <a:lumMod val="95000"/>
            </a:schemeClr>
          </a:solidFill>
          <a:ln w="10795" cap="flat" cmpd="sng" algn="ctr">
            <a:no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 name="Rectangle 38"/>
          <p:cNvSpPr/>
          <p:nvPr/>
        </p:nvSpPr>
        <p:spPr bwMode="auto">
          <a:xfrm>
            <a:off x="3439790" y="1389882"/>
            <a:ext cx="8417247" cy="4698180"/>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cxnSp>
        <p:nvCxnSpPr>
          <p:cNvPr id="396" name="Straight Arrow Connector 395"/>
          <p:cNvCxnSpPr>
            <a:cxnSpLocks/>
            <a:stCxn id="13" idx="3"/>
          </p:cNvCxnSpPr>
          <p:nvPr/>
        </p:nvCxnSpPr>
        <p:spPr>
          <a:xfrm>
            <a:off x="1862820" y="3925336"/>
            <a:ext cx="1933146" cy="1"/>
          </a:xfrm>
          <a:prstGeom prst="straightConnector1">
            <a:avLst/>
          </a:prstGeom>
          <a:noFill/>
          <a:ln w="12700" cap="flat" cmpd="sng" algn="ctr">
            <a:solidFill>
              <a:sysClr val="windowText" lastClr="000000"/>
            </a:solidFill>
            <a:prstDash val="solid"/>
            <a:miter lim="800000"/>
            <a:tailEnd type="triangle"/>
          </a:ln>
          <a:effectLst/>
        </p:spPr>
      </p:cxnSp>
      <p:sp>
        <p:nvSpPr>
          <p:cNvPr id="404" name="Rectangle 403"/>
          <p:cNvSpPr/>
          <p:nvPr/>
        </p:nvSpPr>
        <p:spPr>
          <a:xfrm>
            <a:off x="2287892" y="3677367"/>
            <a:ext cx="111094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Multiple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HTTP requests</a:t>
            </a:r>
          </a:p>
        </p:txBody>
      </p:sp>
      <p:grpSp>
        <p:nvGrpSpPr>
          <p:cNvPr id="94" name="Group 93"/>
          <p:cNvGrpSpPr>
            <a:grpSpLocks noChangeAspect="1"/>
          </p:cNvGrpSpPr>
          <p:nvPr/>
        </p:nvGrpSpPr>
        <p:grpSpPr>
          <a:xfrm>
            <a:off x="3836575" y="3687319"/>
            <a:ext cx="849178" cy="476034"/>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07" name="Rectangle 106"/>
          <p:cNvSpPr/>
          <p:nvPr/>
        </p:nvSpPr>
        <p:spPr>
          <a:xfrm>
            <a:off x="809893" y="3090798"/>
            <a:ext cx="967701"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Browser</a:t>
            </a:r>
          </a:p>
        </p:txBody>
      </p:sp>
      <p:sp>
        <p:nvSpPr>
          <p:cNvPr id="108" name="Rectangle 107"/>
          <p:cNvSpPr/>
          <p:nvPr/>
        </p:nvSpPr>
        <p:spPr>
          <a:xfrm>
            <a:off x="427037" y="4368829"/>
            <a:ext cx="1633396"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Submit Order page</a:t>
            </a:r>
          </a:p>
        </p:txBody>
      </p:sp>
      <p:pic>
        <p:nvPicPr>
          <p:cNvPr id="13" name="Picture 12"/>
          <p:cNvPicPr>
            <a:picLocks noChangeAspect="1"/>
          </p:cNvPicPr>
          <p:nvPr/>
        </p:nvPicPr>
        <p:blipFill>
          <a:blip r:embed="rId3"/>
          <a:stretch>
            <a:fillRect/>
          </a:stretch>
        </p:blipFill>
        <p:spPr>
          <a:xfrm>
            <a:off x="724669" y="3479199"/>
            <a:ext cx="1138151" cy="892274"/>
          </a:xfrm>
          <a:prstGeom prst="rect">
            <a:avLst/>
          </a:prstGeom>
          <a:ln w="3175">
            <a:solidFill>
              <a:schemeClr val="tx1">
                <a:lumMod val="50000"/>
              </a:schemeClr>
            </a:solidFill>
          </a:ln>
        </p:spPr>
      </p:pic>
      <p:sp>
        <p:nvSpPr>
          <p:cNvPr id="148" name="Rectangle 147"/>
          <p:cNvSpPr/>
          <p:nvPr/>
        </p:nvSpPr>
        <p:spPr>
          <a:xfrm>
            <a:off x="3586883" y="1527056"/>
            <a:ext cx="2981009"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Backend / Orchestrator</a:t>
            </a:r>
          </a:p>
        </p:txBody>
      </p:sp>
      <p:sp>
        <p:nvSpPr>
          <p:cNvPr id="76" name="Rectangle 75"/>
          <p:cNvSpPr/>
          <p:nvPr/>
        </p:nvSpPr>
        <p:spPr>
          <a:xfrm>
            <a:off x="3757549" y="3340108"/>
            <a:ext cx="997966" cy="338554"/>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Web App</a:t>
            </a:r>
          </a:p>
        </p:txBody>
      </p:sp>
      <p:sp>
        <p:nvSpPr>
          <p:cNvPr id="126" name="Rectangle 125"/>
          <p:cNvSpPr/>
          <p:nvPr/>
        </p:nvSpPr>
        <p:spPr>
          <a:xfrm>
            <a:off x="872893" y="2606950"/>
            <a:ext cx="870623"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Multiple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Customers</a:t>
            </a:r>
          </a:p>
        </p:txBody>
      </p:sp>
      <p:grpSp>
        <p:nvGrpSpPr>
          <p:cNvPr id="127" name="Group 126"/>
          <p:cNvGrpSpPr>
            <a:grpSpLocks noChangeAspect="1"/>
          </p:cNvGrpSpPr>
          <p:nvPr/>
        </p:nvGrpSpPr>
        <p:grpSpPr>
          <a:xfrm>
            <a:off x="7570151" y="3346458"/>
            <a:ext cx="1730372" cy="945717"/>
            <a:chOff x="4316573" y="2805221"/>
            <a:chExt cx="1254769" cy="685781"/>
          </a:xfrm>
        </p:grpSpPr>
        <p:grpSp>
          <p:nvGrpSpPr>
            <p:cNvPr id="128" name="Group 127"/>
            <p:cNvGrpSpPr/>
            <p:nvPr/>
          </p:nvGrpSpPr>
          <p:grpSpPr>
            <a:xfrm>
              <a:off x="4316573" y="2805221"/>
              <a:ext cx="601248" cy="337049"/>
              <a:chOff x="1601399" y="2288295"/>
              <a:chExt cx="601248" cy="337049"/>
            </a:xfrm>
          </p:grpSpPr>
          <p:grpSp>
            <p:nvGrpSpPr>
              <p:cNvPr id="156" name="Group 155"/>
              <p:cNvGrpSpPr/>
              <p:nvPr/>
            </p:nvGrpSpPr>
            <p:grpSpPr>
              <a:xfrm>
                <a:off x="1601399" y="2288295"/>
                <a:ext cx="601248" cy="337049"/>
                <a:chOff x="3523102" y="1791568"/>
                <a:chExt cx="6746733" cy="3782104"/>
              </a:xfrm>
              <a:solidFill>
                <a:srgbClr val="002060"/>
              </a:solidFill>
            </p:grpSpPr>
            <p:sp>
              <p:nvSpPr>
                <p:cNvPr id="158" name="Rectangle 157"/>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9" name="Freeform 13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60" name="Freeform 14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57" name="Hexagon 156"/>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29" name="Group 128"/>
            <p:cNvGrpSpPr/>
            <p:nvPr/>
          </p:nvGrpSpPr>
          <p:grpSpPr>
            <a:xfrm>
              <a:off x="4966685" y="2805221"/>
              <a:ext cx="601248" cy="337049"/>
              <a:chOff x="2886562" y="2288295"/>
              <a:chExt cx="601248" cy="337049"/>
            </a:xfrm>
          </p:grpSpPr>
          <p:grpSp>
            <p:nvGrpSpPr>
              <p:cNvPr id="149" name="Group 148"/>
              <p:cNvGrpSpPr/>
              <p:nvPr/>
            </p:nvGrpSpPr>
            <p:grpSpPr>
              <a:xfrm>
                <a:off x="2886562" y="2288295"/>
                <a:ext cx="601248" cy="337049"/>
                <a:chOff x="3523102" y="1791568"/>
                <a:chExt cx="6746733" cy="3782104"/>
              </a:xfrm>
              <a:solidFill>
                <a:srgbClr val="7030A0"/>
              </a:solidFill>
            </p:grpSpPr>
            <p:sp>
              <p:nvSpPr>
                <p:cNvPr id="153" name="Rectangle 152"/>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4" name="Freeform 15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5" name="Freeform 15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52" name="Hexagon 151"/>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30" name="Group 129"/>
            <p:cNvGrpSpPr/>
            <p:nvPr/>
          </p:nvGrpSpPr>
          <p:grpSpPr>
            <a:xfrm>
              <a:off x="4316582" y="3153953"/>
              <a:ext cx="601248" cy="337049"/>
              <a:chOff x="2240670" y="2657736"/>
              <a:chExt cx="601248" cy="337049"/>
            </a:xfrm>
          </p:grpSpPr>
          <p:grpSp>
            <p:nvGrpSpPr>
              <p:cNvPr id="141" name="Group 140"/>
              <p:cNvGrpSpPr/>
              <p:nvPr/>
            </p:nvGrpSpPr>
            <p:grpSpPr>
              <a:xfrm>
                <a:off x="2240670" y="2657736"/>
                <a:ext cx="601248" cy="337049"/>
                <a:chOff x="3523102" y="1791568"/>
                <a:chExt cx="6746733" cy="3782104"/>
              </a:xfrm>
              <a:solidFill>
                <a:srgbClr val="FFC000"/>
              </a:solidFill>
            </p:grpSpPr>
            <p:sp>
              <p:nvSpPr>
                <p:cNvPr id="143" name="Rectangle 142"/>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4" name="Freeform 16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5" name="Freeform 16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42" name="Hexagon 141"/>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31" name="Group 130"/>
            <p:cNvGrpSpPr/>
            <p:nvPr/>
          </p:nvGrpSpPr>
          <p:grpSpPr>
            <a:xfrm>
              <a:off x="4970094" y="3153953"/>
              <a:ext cx="601248" cy="337049"/>
              <a:chOff x="1596268" y="2657736"/>
              <a:chExt cx="601248" cy="337049"/>
            </a:xfrm>
          </p:grpSpPr>
          <p:grpSp>
            <p:nvGrpSpPr>
              <p:cNvPr id="132" name="Group 131"/>
              <p:cNvGrpSpPr/>
              <p:nvPr/>
            </p:nvGrpSpPr>
            <p:grpSpPr>
              <a:xfrm>
                <a:off x="1596268" y="2657736"/>
                <a:ext cx="601248" cy="337049"/>
                <a:chOff x="3523102" y="1791568"/>
                <a:chExt cx="6746733" cy="3782104"/>
              </a:xfrm>
              <a:solidFill>
                <a:srgbClr val="00B050"/>
              </a:solidFill>
            </p:grpSpPr>
            <p:sp>
              <p:nvSpPr>
                <p:cNvPr id="134" name="Rectangle 13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39" name="Freeform 17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0" name="Freeform 17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33" name="Hexagon 132"/>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161" name="Group 160"/>
          <p:cNvGrpSpPr>
            <a:grpSpLocks noChangeAspect="1"/>
          </p:cNvGrpSpPr>
          <p:nvPr/>
        </p:nvGrpSpPr>
        <p:grpSpPr>
          <a:xfrm>
            <a:off x="5753311" y="2312191"/>
            <a:ext cx="1741867" cy="960295"/>
            <a:chOff x="5920701" y="3649757"/>
            <a:chExt cx="1263104" cy="696352"/>
          </a:xfrm>
        </p:grpSpPr>
        <p:grpSp>
          <p:nvGrpSpPr>
            <p:cNvPr id="162" name="Group 161"/>
            <p:cNvGrpSpPr/>
            <p:nvPr/>
          </p:nvGrpSpPr>
          <p:grpSpPr>
            <a:xfrm>
              <a:off x="5924671" y="3655788"/>
              <a:ext cx="601248" cy="337049"/>
              <a:chOff x="1601399" y="2288295"/>
              <a:chExt cx="601248" cy="337049"/>
            </a:xfrm>
          </p:grpSpPr>
          <p:grpSp>
            <p:nvGrpSpPr>
              <p:cNvPr id="182" name="Group 181"/>
              <p:cNvGrpSpPr/>
              <p:nvPr/>
            </p:nvGrpSpPr>
            <p:grpSpPr>
              <a:xfrm>
                <a:off x="1601399" y="2288295"/>
                <a:ext cx="601248" cy="337049"/>
                <a:chOff x="3523102" y="1791568"/>
                <a:chExt cx="6746733" cy="3782104"/>
              </a:xfrm>
              <a:solidFill>
                <a:srgbClr val="002060"/>
              </a:solidFill>
            </p:grpSpPr>
            <p:sp>
              <p:nvSpPr>
                <p:cNvPr id="184" name="Rectangle 18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5" name="Freeform 17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6" name="Freeform 17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83" name="Hexagon 182"/>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63" name="Group 162"/>
            <p:cNvGrpSpPr/>
            <p:nvPr/>
          </p:nvGrpSpPr>
          <p:grpSpPr>
            <a:xfrm>
              <a:off x="5920701" y="4009060"/>
              <a:ext cx="601248" cy="337049"/>
              <a:chOff x="2886562" y="2288295"/>
              <a:chExt cx="601248" cy="337049"/>
            </a:xfrm>
          </p:grpSpPr>
          <p:grpSp>
            <p:nvGrpSpPr>
              <p:cNvPr id="177" name="Group 176"/>
              <p:cNvGrpSpPr/>
              <p:nvPr/>
            </p:nvGrpSpPr>
            <p:grpSpPr>
              <a:xfrm>
                <a:off x="2886562" y="2288295"/>
                <a:ext cx="601248" cy="337049"/>
                <a:chOff x="3523102" y="1791568"/>
                <a:chExt cx="6746733" cy="3782104"/>
              </a:xfrm>
              <a:solidFill>
                <a:srgbClr val="7030A0"/>
              </a:solidFill>
            </p:grpSpPr>
            <p:sp>
              <p:nvSpPr>
                <p:cNvPr id="179" name="Rectangle 17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0" name="Freeform 183"/>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1" name="Freeform 184"/>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78" name="Hexagon 177"/>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64" name="Group 163"/>
            <p:cNvGrpSpPr/>
            <p:nvPr/>
          </p:nvGrpSpPr>
          <p:grpSpPr>
            <a:xfrm>
              <a:off x="6582557" y="3649757"/>
              <a:ext cx="601248" cy="337049"/>
              <a:chOff x="2240670" y="2657736"/>
              <a:chExt cx="601248" cy="337049"/>
            </a:xfrm>
          </p:grpSpPr>
          <p:grpSp>
            <p:nvGrpSpPr>
              <p:cNvPr id="172" name="Group 171"/>
              <p:cNvGrpSpPr/>
              <p:nvPr/>
            </p:nvGrpSpPr>
            <p:grpSpPr>
              <a:xfrm>
                <a:off x="2240670" y="2657736"/>
                <a:ext cx="601248" cy="337049"/>
                <a:chOff x="3523102" y="1791568"/>
                <a:chExt cx="6746733" cy="3782104"/>
              </a:xfrm>
              <a:solidFill>
                <a:srgbClr val="FFC000"/>
              </a:solidFill>
            </p:grpSpPr>
            <p:sp>
              <p:nvSpPr>
                <p:cNvPr id="174" name="Rectangle 17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5" name="Freeform 18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6" name="Freeform 19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73" name="Hexagon 172"/>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65" name="Group 164"/>
            <p:cNvGrpSpPr/>
            <p:nvPr/>
          </p:nvGrpSpPr>
          <p:grpSpPr>
            <a:xfrm>
              <a:off x="6578192" y="4004520"/>
              <a:ext cx="601248" cy="337049"/>
              <a:chOff x="1596268" y="2657736"/>
              <a:chExt cx="601248" cy="337049"/>
            </a:xfrm>
          </p:grpSpPr>
          <p:grpSp>
            <p:nvGrpSpPr>
              <p:cNvPr id="166" name="Group 165"/>
              <p:cNvGrpSpPr/>
              <p:nvPr/>
            </p:nvGrpSpPr>
            <p:grpSpPr>
              <a:xfrm>
                <a:off x="1596268" y="2657736"/>
                <a:ext cx="601248" cy="337049"/>
                <a:chOff x="3523102" y="1791568"/>
                <a:chExt cx="6746733" cy="3782104"/>
              </a:xfrm>
              <a:solidFill>
                <a:srgbClr val="00B050"/>
              </a:solidFill>
            </p:grpSpPr>
            <p:sp>
              <p:nvSpPr>
                <p:cNvPr id="169" name="Rectangle 16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0" name="Freeform 19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1" name="Freeform 19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67" name="Hexagon 166"/>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187" name="Group 186"/>
          <p:cNvGrpSpPr>
            <a:grpSpLocks noChangeAspect="1"/>
          </p:cNvGrpSpPr>
          <p:nvPr/>
        </p:nvGrpSpPr>
        <p:grpSpPr>
          <a:xfrm>
            <a:off x="7578879" y="2312452"/>
            <a:ext cx="1730372" cy="945717"/>
            <a:chOff x="5916784" y="4687983"/>
            <a:chExt cx="1254769" cy="685781"/>
          </a:xfrm>
        </p:grpSpPr>
        <p:grpSp>
          <p:nvGrpSpPr>
            <p:cNvPr id="188" name="Group 187"/>
            <p:cNvGrpSpPr/>
            <p:nvPr/>
          </p:nvGrpSpPr>
          <p:grpSpPr>
            <a:xfrm>
              <a:off x="5916784" y="4687983"/>
              <a:ext cx="601248" cy="337049"/>
              <a:chOff x="1601399" y="2288295"/>
              <a:chExt cx="601248" cy="337049"/>
            </a:xfrm>
          </p:grpSpPr>
          <p:grpSp>
            <p:nvGrpSpPr>
              <p:cNvPr id="207" name="Group 206"/>
              <p:cNvGrpSpPr/>
              <p:nvPr/>
            </p:nvGrpSpPr>
            <p:grpSpPr>
              <a:xfrm>
                <a:off x="1601399" y="2288295"/>
                <a:ext cx="601248" cy="337049"/>
                <a:chOff x="3523102" y="1791568"/>
                <a:chExt cx="6746733" cy="3782104"/>
              </a:xfrm>
              <a:solidFill>
                <a:srgbClr val="002060"/>
              </a:solidFill>
            </p:grpSpPr>
            <p:sp>
              <p:nvSpPr>
                <p:cNvPr id="209" name="Rectangle 20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0" name="Freeform 20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1" name="Freeform 20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08" name="Hexagon 207"/>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89" name="Group 188"/>
            <p:cNvGrpSpPr/>
            <p:nvPr/>
          </p:nvGrpSpPr>
          <p:grpSpPr>
            <a:xfrm>
              <a:off x="6566896" y="4687983"/>
              <a:ext cx="601248" cy="337049"/>
              <a:chOff x="2886562" y="2288295"/>
              <a:chExt cx="601248" cy="337049"/>
            </a:xfrm>
          </p:grpSpPr>
          <p:grpSp>
            <p:nvGrpSpPr>
              <p:cNvPr id="202" name="Group 201"/>
              <p:cNvGrpSpPr/>
              <p:nvPr/>
            </p:nvGrpSpPr>
            <p:grpSpPr>
              <a:xfrm>
                <a:off x="2886562" y="2288295"/>
                <a:ext cx="601248" cy="337049"/>
                <a:chOff x="3523102" y="1791568"/>
                <a:chExt cx="6746733" cy="3782104"/>
              </a:xfrm>
              <a:solidFill>
                <a:srgbClr val="7030A0"/>
              </a:solidFill>
            </p:grpSpPr>
            <p:sp>
              <p:nvSpPr>
                <p:cNvPr id="204" name="Rectangle 20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5" name="Freeform 20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6" name="Freeform 20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03" name="Hexagon 202"/>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90" name="Group 189"/>
            <p:cNvGrpSpPr/>
            <p:nvPr/>
          </p:nvGrpSpPr>
          <p:grpSpPr>
            <a:xfrm>
              <a:off x="5916793" y="5036715"/>
              <a:ext cx="601248" cy="337049"/>
              <a:chOff x="2240670" y="2657736"/>
              <a:chExt cx="601248" cy="337049"/>
            </a:xfrm>
          </p:grpSpPr>
          <p:grpSp>
            <p:nvGrpSpPr>
              <p:cNvPr id="197" name="Group 196"/>
              <p:cNvGrpSpPr/>
              <p:nvPr/>
            </p:nvGrpSpPr>
            <p:grpSpPr>
              <a:xfrm>
                <a:off x="2240670" y="2657736"/>
                <a:ext cx="601248" cy="337049"/>
                <a:chOff x="3523102" y="1791568"/>
                <a:chExt cx="6746733" cy="3782104"/>
              </a:xfrm>
              <a:solidFill>
                <a:srgbClr val="FFC000"/>
              </a:solidFill>
            </p:grpSpPr>
            <p:sp>
              <p:nvSpPr>
                <p:cNvPr id="199" name="Rectangle 19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0" name="Freeform 213"/>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1" name="Freeform 214"/>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98" name="Hexagon 197"/>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91" name="Group 190"/>
            <p:cNvGrpSpPr/>
            <p:nvPr/>
          </p:nvGrpSpPr>
          <p:grpSpPr>
            <a:xfrm>
              <a:off x="6570305" y="5036715"/>
              <a:ext cx="601248" cy="337049"/>
              <a:chOff x="1596268" y="2657736"/>
              <a:chExt cx="601248" cy="337049"/>
            </a:xfrm>
          </p:grpSpPr>
          <p:grpSp>
            <p:nvGrpSpPr>
              <p:cNvPr id="192" name="Group 191"/>
              <p:cNvGrpSpPr/>
              <p:nvPr/>
            </p:nvGrpSpPr>
            <p:grpSpPr>
              <a:xfrm>
                <a:off x="1596268" y="2657736"/>
                <a:ext cx="601248" cy="337049"/>
                <a:chOff x="3523102" y="1791568"/>
                <a:chExt cx="6746733" cy="3782104"/>
              </a:xfrm>
              <a:solidFill>
                <a:srgbClr val="00B050"/>
              </a:solidFill>
            </p:grpSpPr>
            <p:sp>
              <p:nvSpPr>
                <p:cNvPr id="194" name="Rectangle 19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5" name="Freeform 21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6" name="Freeform 22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93" name="Hexagon 192"/>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212" name="Group 211"/>
          <p:cNvGrpSpPr>
            <a:grpSpLocks noChangeAspect="1"/>
          </p:cNvGrpSpPr>
          <p:nvPr/>
        </p:nvGrpSpPr>
        <p:grpSpPr>
          <a:xfrm>
            <a:off x="5763977" y="4351406"/>
            <a:ext cx="1716474" cy="954516"/>
            <a:chOff x="2704478" y="3656382"/>
            <a:chExt cx="1244691" cy="692161"/>
          </a:xfrm>
        </p:grpSpPr>
        <p:grpSp>
          <p:nvGrpSpPr>
            <p:cNvPr id="213" name="Group 212"/>
            <p:cNvGrpSpPr/>
            <p:nvPr/>
          </p:nvGrpSpPr>
          <p:grpSpPr>
            <a:xfrm>
              <a:off x="2711483" y="3656382"/>
              <a:ext cx="601248" cy="337049"/>
              <a:chOff x="2886562" y="2288295"/>
              <a:chExt cx="601248" cy="337049"/>
            </a:xfrm>
          </p:grpSpPr>
          <p:grpSp>
            <p:nvGrpSpPr>
              <p:cNvPr id="232" name="Group 231"/>
              <p:cNvGrpSpPr/>
              <p:nvPr/>
            </p:nvGrpSpPr>
            <p:grpSpPr>
              <a:xfrm>
                <a:off x="2886562" y="2288295"/>
                <a:ext cx="601248" cy="337049"/>
                <a:chOff x="3523102" y="1791568"/>
                <a:chExt cx="6746733" cy="3782104"/>
              </a:xfrm>
              <a:solidFill>
                <a:srgbClr val="7030A0"/>
              </a:solidFill>
            </p:grpSpPr>
            <p:sp>
              <p:nvSpPr>
                <p:cNvPr id="234" name="Rectangle 23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5" name="Freeform 25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6" name="Freeform 25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33" name="Hexagon 232"/>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14" name="Group 213"/>
            <p:cNvGrpSpPr/>
            <p:nvPr/>
          </p:nvGrpSpPr>
          <p:grpSpPr>
            <a:xfrm>
              <a:off x="2704478" y="4008867"/>
              <a:ext cx="601248" cy="337049"/>
              <a:chOff x="2240670" y="2657736"/>
              <a:chExt cx="601248" cy="337049"/>
            </a:xfrm>
          </p:grpSpPr>
          <p:grpSp>
            <p:nvGrpSpPr>
              <p:cNvPr id="227" name="Group 226"/>
              <p:cNvGrpSpPr/>
              <p:nvPr/>
            </p:nvGrpSpPr>
            <p:grpSpPr>
              <a:xfrm>
                <a:off x="2240670" y="2657736"/>
                <a:ext cx="601248" cy="337049"/>
                <a:chOff x="3523102" y="1791568"/>
                <a:chExt cx="6746733" cy="3782104"/>
              </a:xfrm>
              <a:solidFill>
                <a:srgbClr val="FFC000"/>
              </a:solidFill>
            </p:grpSpPr>
            <p:sp>
              <p:nvSpPr>
                <p:cNvPr id="229" name="Rectangle 22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0" name="Freeform 28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1" name="Freeform 28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28" name="Hexagon 227"/>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15" name="Group 214"/>
            <p:cNvGrpSpPr/>
            <p:nvPr/>
          </p:nvGrpSpPr>
          <p:grpSpPr>
            <a:xfrm>
              <a:off x="3347921" y="3660280"/>
              <a:ext cx="601248" cy="337049"/>
              <a:chOff x="1596268" y="2657736"/>
              <a:chExt cx="601248" cy="337049"/>
            </a:xfrm>
          </p:grpSpPr>
          <p:grpSp>
            <p:nvGrpSpPr>
              <p:cNvPr id="222" name="Group 221"/>
              <p:cNvGrpSpPr/>
              <p:nvPr/>
            </p:nvGrpSpPr>
            <p:grpSpPr>
              <a:xfrm>
                <a:off x="1596268" y="2657736"/>
                <a:ext cx="601248" cy="337049"/>
                <a:chOff x="3523102" y="1791568"/>
                <a:chExt cx="6746733" cy="3782104"/>
              </a:xfrm>
              <a:solidFill>
                <a:srgbClr val="00B050"/>
              </a:solidFill>
            </p:grpSpPr>
            <p:sp>
              <p:nvSpPr>
                <p:cNvPr id="224" name="Rectangle 22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5" name="Freeform 29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6" name="Freeform 29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23" name="Hexagon 222"/>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16" name="Group 215"/>
            <p:cNvGrpSpPr/>
            <p:nvPr/>
          </p:nvGrpSpPr>
          <p:grpSpPr>
            <a:xfrm>
              <a:off x="3344923" y="4011494"/>
              <a:ext cx="601248" cy="337049"/>
              <a:chOff x="1601399" y="2288295"/>
              <a:chExt cx="601248" cy="337049"/>
            </a:xfrm>
          </p:grpSpPr>
          <p:grpSp>
            <p:nvGrpSpPr>
              <p:cNvPr id="217" name="Group 216"/>
              <p:cNvGrpSpPr/>
              <p:nvPr/>
            </p:nvGrpSpPr>
            <p:grpSpPr>
              <a:xfrm>
                <a:off x="1601399" y="2288295"/>
                <a:ext cx="601248" cy="337049"/>
                <a:chOff x="3523102" y="1791568"/>
                <a:chExt cx="6746733" cy="3782104"/>
              </a:xfrm>
              <a:solidFill>
                <a:srgbClr val="002060"/>
              </a:solidFill>
            </p:grpSpPr>
            <p:sp>
              <p:nvSpPr>
                <p:cNvPr id="219" name="Rectangle 21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0" name="Freeform 29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1" name="Freeform 29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18" name="Hexagon 217"/>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237" name="Group 236"/>
          <p:cNvGrpSpPr>
            <a:grpSpLocks noChangeAspect="1"/>
          </p:cNvGrpSpPr>
          <p:nvPr/>
        </p:nvGrpSpPr>
        <p:grpSpPr>
          <a:xfrm>
            <a:off x="7566702" y="4353033"/>
            <a:ext cx="1737848" cy="957922"/>
            <a:chOff x="4290296" y="5553872"/>
            <a:chExt cx="1260190" cy="694632"/>
          </a:xfrm>
        </p:grpSpPr>
        <p:grpSp>
          <p:nvGrpSpPr>
            <p:cNvPr id="238" name="Group 237"/>
            <p:cNvGrpSpPr/>
            <p:nvPr/>
          </p:nvGrpSpPr>
          <p:grpSpPr>
            <a:xfrm>
              <a:off x="4290296" y="5554695"/>
              <a:ext cx="601248" cy="337049"/>
              <a:chOff x="2886562" y="2288295"/>
              <a:chExt cx="601248" cy="337049"/>
            </a:xfrm>
          </p:grpSpPr>
          <p:grpSp>
            <p:nvGrpSpPr>
              <p:cNvPr id="257" name="Group 256"/>
              <p:cNvGrpSpPr/>
              <p:nvPr/>
            </p:nvGrpSpPr>
            <p:grpSpPr>
              <a:xfrm>
                <a:off x="2886562" y="2288295"/>
                <a:ext cx="601248" cy="337049"/>
                <a:chOff x="3523102" y="1791568"/>
                <a:chExt cx="6746733" cy="3782104"/>
              </a:xfrm>
              <a:solidFill>
                <a:srgbClr val="7030A0"/>
              </a:solidFill>
            </p:grpSpPr>
            <p:sp>
              <p:nvSpPr>
                <p:cNvPr id="259" name="Rectangle 25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60" name="Freeform 23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61" name="Freeform 23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58" name="Hexagon 257"/>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39" name="Group 238"/>
            <p:cNvGrpSpPr/>
            <p:nvPr/>
          </p:nvGrpSpPr>
          <p:grpSpPr>
            <a:xfrm>
              <a:off x="4295726" y="5911455"/>
              <a:ext cx="601248" cy="337049"/>
              <a:chOff x="2240670" y="2657736"/>
              <a:chExt cx="601248" cy="337049"/>
            </a:xfrm>
          </p:grpSpPr>
          <p:grpSp>
            <p:nvGrpSpPr>
              <p:cNvPr id="252" name="Group 251"/>
              <p:cNvGrpSpPr/>
              <p:nvPr/>
            </p:nvGrpSpPr>
            <p:grpSpPr>
              <a:xfrm>
                <a:off x="2240670" y="2657736"/>
                <a:ext cx="601248" cy="337049"/>
                <a:chOff x="3523102" y="1791568"/>
                <a:chExt cx="6746733" cy="3782104"/>
              </a:xfrm>
              <a:solidFill>
                <a:srgbClr val="FFC000"/>
              </a:solidFill>
            </p:grpSpPr>
            <p:sp>
              <p:nvSpPr>
                <p:cNvPr id="254" name="Rectangle 25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5" name="Freeform 23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6" name="Freeform 23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53" name="Hexagon 252"/>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40" name="Group 239"/>
            <p:cNvGrpSpPr/>
            <p:nvPr/>
          </p:nvGrpSpPr>
          <p:grpSpPr>
            <a:xfrm>
              <a:off x="4949238" y="5911455"/>
              <a:ext cx="601248" cy="337049"/>
              <a:chOff x="1596268" y="2657736"/>
              <a:chExt cx="601248" cy="337049"/>
            </a:xfrm>
          </p:grpSpPr>
          <p:grpSp>
            <p:nvGrpSpPr>
              <p:cNvPr id="247" name="Group 246"/>
              <p:cNvGrpSpPr/>
              <p:nvPr/>
            </p:nvGrpSpPr>
            <p:grpSpPr>
              <a:xfrm>
                <a:off x="1596268" y="2657736"/>
                <a:ext cx="601248" cy="337049"/>
                <a:chOff x="3523102" y="1791568"/>
                <a:chExt cx="6746733" cy="3782104"/>
              </a:xfrm>
              <a:solidFill>
                <a:srgbClr val="00B050"/>
              </a:solidFill>
            </p:grpSpPr>
            <p:sp>
              <p:nvSpPr>
                <p:cNvPr id="249" name="Rectangle 24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0" name="Freeform 243"/>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1" name="Freeform 244"/>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48" name="Hexagon 247"/>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41" name="Group 240"/>
            <p:cNvGrpSpPr/>
            <p:nvPr/>
          </p:nvGrpSpPr>
          <p:grpSpPr>
            <a:xfrm>
              <a:off x="4946351" y="5553872"/>
              <a:ext cx="601248" cy="337049"/>
              <a:chOff x="1601399" y="2288295"/>
              <a:chExt cx="601248" cy="337049"/>
            </a:xfrm>
          </p:grpSpPr>
          <p:grpSp>
            <p:nvGrpSpPr>
              <p:cNvPr id="242" name="Group 241"/>
              <p:cNvGrpSpPr/>
              <p:nvPr/>
            </p:nvGrpSpPr>
            <p:grpSpPr>
              <a:xfrm>
                <a:off x="1601399" y="2288295"/>
                <a:ext cx="601248" cy="337049"/>
                <a:chOff x="3523102" y="1791568"/>
                <a:chExt cx="6746733" cy="3782104"/>
              </a:xfrm>
              <a:solidFill>
                <a:srgbClr val="002060"/>
              </a:solidFill>
            </p:grpSpPr>
            <p:sp>
              <p:nvSpPr>
                <p:cNvPr id="244" name="Rectangle 24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5" name="Freeform 303"/>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6" name="Freeform 304"/>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43" name="Hexagon 242"/>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262" name="Group 261"/>
          <p:cNvGrpSpPr>
            <a:grpSpLocks noChangeAspect="1"/>
          </p:cNvGrpSpPr>
          <p:nvPr/>
        </p:nvGrpSpPr>
        <p:grpSpPr>
          <a:xfrm>
            <a:off x="5767247" y="3341312"/>
            <a:ext cx="1729095" cy="954703"/>
            <a:chOff x="2695358" y="4721483"/>
            <a:chExt cx="1253843" cy="692297"/>
          </a:xfrm>
        </p:grpSpPr>
        <p:grpSp>
          <p:nvGrpSpPr>
            <p:cNvPr id="263" name="Group 262"/>
            <p:cNvGrpSpPr/>
            <p:nvPr/>
          </p:nvGrpSpPr>
          <p:grpSpPr>
            <a:xfrm>
              <a:off x="2701658" y="4721483"/>
              <a:ext cx="601248" cy="337049"/>
              <a:chOff x="2240670" y="2657736"/>
              <a:chExt cx="601248" cy="337049"/>
            </a:xfrm>
          </p:grpSpPr>
          <p:grpSp>
            <p:nvGrpSpPr>
              <p:cNvPr id="282" name="Group 281"/>
              <p:cNvGrpSpPr/>
              <p:nvPr/>
            </p:nvGrpSpPr>
            <p:grpSpPr>
              <a:xfrm>
                <a:off x="2240670" y="2657736"/>
                <a:ext cx="601248" cy="337049"/>
                <a:chOff x="3523102" y="1791568"/>
                <a:chExt cx="6746733" cy="3782104"/>
              </a:xfrm>
              <a:solidFill>
                <a:srgbClr val="FFC000"/>
              </a:solidFill>
            </p:grpSpPr>
            <p:sp>
              <p:nvSpPr>
                <p:cNvPr id="284" name="Rectangle 28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5" name="Freeform 26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6" name="Freeform 26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83" name="Hexagon 282"/>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64" name="Group 263"/>
            <p:cNvGrpSpPr/>
            <p:nvPr/>
          </p:nvGrpSpPr>
          <p:grpSpPr>
            <a:xfrm>
              <a:off x="2695358" y="5076731"/>
              <a:ext cx="601248" cy="337049"/>
              <a:chOff x="1596268" y="2657736"/>
              <a:chExt cx="601248" cy="337049"/>
            </a:xfrm>
          </p:grpSpPr>
          <p:grpSp>
            <p:nvGrpSpPr>
              <p:cNvPr id="277" name="Group 276"/>
              <p:cNvGrpSpPr/>
              <p:nvPr/>
            </p:nvGrpSpPr>
            <p:grpSpPr>
              <a:xfrm>
                <a:off x="1596268" y="2657736"/>
                <a:ext cx="601248" cy="337049"/>
                <a:chOff x="3523102" y="1791568"/>
                <a:chExt cx="6746733" cy="3782104"/>
              </a:xfrm>
              <a:solidFill>
                <a:srgbClr val="00B050"/>
              </a:solidFill>
            </p:grpSpPr>
            <p:sp>
              <p:nvSpPr>
                <p:cNvPr id="279" name="Rectangle 27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0" name="Freeform 26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81" name="Freeform 26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78" name="Hexagon 277"/>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65" name="Group 264"/>
            <p:cNvGrpSpPr/>
            <p:nvPr/>
          </p:nvGrpSpPr>
          <p:grpSpPr>
            <a:xfrm>
              <a:off x="3347953" y="4728091"/>
              <a:ext cx="601248" cy="337049"/>
              <a:chOff x="2886562" y="2288295"/>
              <a:chExt cx="601248" cy="337049"/>
            </a:xfrm>
          </p:grpSpPr>
          <p:grpSp>
            <p:nvGrpSpPr>
              <p:cNvPr id="272" name="Group 271"/>
              <p:cNvGrpSpPr/>
              <p:nvPr/>
            </p:nvGrpSpPr>
            <p:grpSpPr>
              <a:xfrm>
                <a:off x="2886562" y="2288295"/>
                <a:ext cx="601248" cy="337049"/>
                <a:chOff x="3523102" y="1791568"/>
                <a:chExt cx="6746733" cy="3782104"/>
              </a:xfrm>
              <a:solidFill>
                <a:srgbClr val="7030A0"/>
              </a:solidFill>
            </p:grpSpPr>
            <p:sp>
              <p:nvSpPr>
                <p:cNvPr id="274" name="Rectangle 27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5" name="Freeform 27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6" name="Freeform 28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73" name="Hexagon 272"/>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66" name="Group 265"/>
            <p:cNvGrpSpPr/>
            <p:nvPr/>
          </p:nvGrpSpPr>
          <p:grpSpPr>
            <a:xfrm>
              <a:off x="3344923" y="5076729"/>
              <a:ext cx="601248" cy="337049"/>
              <a:chOff x="1601399" y="2288295"/>
              <a:chExt cx="601248" cy="337049"/>
            </a:xfrm>
          </p:grpSpPr>
          <p:grpSp>
            <p:nvGrpSpPr>
              <p:cNvPr id="267" name="Group 266"/>
              <p:cNvGrpSpPr/>
              <p:nvPr/>
            </p:nvGrpSpPr>
            <p:grpSpPr>
              <a:xfrm>
                <a:off x="1601399" y="2288295"/>
                <a:ext cx="601248" cy="337049"/>
                <a:chOff x="3523102" y="1791568"/>
                <a:chExt cx="6746733" cy="3782104"/>
              </a:xfrm>
              <a:solidFill>
                <a:srgbClr val="002060"/>
              </a:solidFill>
            </p:grpSpPr>
            <p:sp>
              <p:nvSpPr>
                <p:cNvPr id="269" name="Rectangle 26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0" name="Freeform 30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71" name="Freeform 31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68" name="Hexagon 267"/>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287" name="Group 286"/>
          <p:cNvGrpSpPr>
            <a:grpSpLocks noChangeAspect="1"/>
          </p:cNvGrpSpPr>
          <p:nvPr/>
        </p:nvGrpSpPr>
        <p:grpSpPr>
          <a:xfrm>
            <a:off x="9376972" y="2321274"/>
            <a:ext cx="1741867" cy="960295"/>
            <a:chOff x="5920701" y="3649757"/>
            <a:chExt cx="1263104" cy="696352"/>
          </a:xfrm>
        </p:grpSpPr>
        <p:grpSp>
          <p:nvGrpSpPr>
            <p:cNvPr id="288" name="Group 287"/>
            <p:cNvGrpSpPr/>
            <p:nvPr/>
          </p:nvGrpSpPr>
          <p:grpSpPr>
            <a:xfrm>
              <a:off x="5924671" y="3655788"/>
              <a:ext cx="601248" cy="337049"/>
              <a:chOff x="1601399" y="2288295"/>
              <a:chExt cx="601248" cy="337049"/>
            </a:xfrm>
          </p:grpSpPr>
          <p:grpSp>
            <p:nvGrpSpPr>
              <p:cNvPr id="307" name="Group 306"/>
              <p:cNvGrpSpPr/>
              <p:nvPr/>
            </p:nvGrpSpPr>
            <p:grpSpPr>
              <a:xfrm>
                <a:off x="1601399" y="2288295"/>
                <a:ext cx="601248" cy="337049"/>
                <a:chOff x="3523102" y="1791568"/>
                <a:chExt cx="6746733" cy="3782104"/>
              </a:xfrm>
              <a:solidFill>
                <a:srgbClr val="002060"/>
              </a:solidFill>
            </p:grpSpPr>
            <p:sp>
              <p:nvSpPr>
                <p:cNvPr id="309" name="Rectangle 30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10" name="Freeform 17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11" name="Freeform 17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08" name="Hexagon 307"/>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89" name="Group 288"/>
            <p:cNvGrpSpPr/>
            <p:nvPr/>
          </p:nvGrpSpPr>
          <p:grpSpPr>
            <a:xfrm>
              <a:off x="5920701" y="4009060"/>
              <a:ext cx="601248" cy="337049"/>
              <a:chOff x="2886562" y="2288295"/>
              <a:chExt cx="601248" cy="337049"/>
            </a:xfrm>
          </p:grpSpPr>
          <p:grpSp>
            <p:nvGrpSpPr>
              <p:cNvPr id="302" name="Group 301"/>
              <p:cNvGrpSpPr/>
              <p:nvPr/>
            </p:nvGrpSpPr>
            <p:grpSpPr>
              <a:xfrm>
                <a:off x="2886562" y="2288295"/>
                <a:ext cx="601248" cy="337049"/>
                <a:chOff x="3523102" y="1791568"/>
                <a:chExt cx="6746733" cy="3782104"/>
              </a:xfrm>
              <a:solidFill>
                <a:srgbClr val="7030A0"/>
              </a:solidFill>
            </p:grpSpPr>
            <p:sp>
              <p:nvSpPr>
                <p:cNvPr id="304" name="Rectangle 30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05" name="Freeform 183"/>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06" name="Freeform 184"/>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03" name="Hexagon 302"/>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90" name="Group 289"/>
            <p:cNvGrpSpPr/>
            <p:nvPr/>
          </p:nvGrpSpPr>
          <p:grpSpPr>
            <a:xfrm>
              <a:off x="6582557" y="3649757"/>
              <a:ext cx="601248" cy="337049"/>
              <a:chOff x="2240670" y="2657736"/>
              <a:chExt cx="601248" cy="337049"/>
            </a:xfrm>
          </p:grpSpPr>
          <p:grpSp>
            <p:nvGrpSpPr>
              <p:cNvPr id="297" name="Group 296"/>
              <p:cNvGrpSpPr/>
              <p:nvPr/>
            </p:nvGrpSpPr>
            <p:grpSpPr>
              <a:xfrm>
                <a:off x="2240670" y="2657736"/>
                <a:ext cx="601248" cy="337049"/>
                <a:chOff x="3523102" y="1791568"/>
                <a:chExt cx="6746733" cy="3782104"/>
              </a:xfrm>
              <a:solidFill>
                <a:srgbClr val="FFC000"/>
              </a:solidFill>
            </p:grpSpPr>
            <p:sp>
              <p:nvSpPr>
                <p:cNvPr id="299" name="Rectangle 29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00" name="Freeform 18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01" name="Freeform 19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98" name="Hexagon 297"/>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91" name="Group 290"/>
            <p:cNvGrpSpPr/>
            <p:nvPr/>
          </p:nvGrpSpPr>
          <p:grpSpPr>
            <a:xfrm>
              <a:off x="6578192" y="4004520"/>
              <a:ext cx="601248" cy="337049"/>
              <a:chOff x="1596268" y="2657736"/>
              <a:chExt cx="601248" cy="337049"/>
            </a:xfrm>
          </p:grpSpPr>
          <p:grpSp>
            <p:nvGrpSpPr>
              <p:cNvPr id="292" name="Group 291"/>
              <p:cNvGrpSpPr/>
              <p:nvPr/>
            </p:nvGrpSpPr>
            <p:grpSpPr>
              <a:xfrm>
                <a:off x="1596268" y="2657736"/>
                <a:ext cx="601248" cy="337049"/>
                <a:chOff x="3523102" y="1791568"/>
                <a:chExt cx="6746733" cy="3782104"/>
              </a:xfrm>
              <a:solidFill>
                <a:srgbClr val="00B050"/>
              </a:solidFill>
            </p:grpSpPr>
            <p:sp>
              <p:nvSpPr>
                <p:cNvPr id="294" name="Rectangle 29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95" name="Freeform 19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96" name="Freeform 19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93" name="Hexagon 292"/>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312" name="Group 311"/>
          <p:cNvGrpSpPr>
            <a:grpSpLocks noChangeAspect="1"/>
          </p:cNvGrpSpPr>
          <p:nvPr/>
        </p:nvGrpSpPr>
        <p:grpSpPr>
          <a:xfrm>
            <a:off x="9387638" y="4360489"/>
            <a:ext cx="1716474" cy="954516"/>
            <a:chOff x="2704478" y="3656382"/>
            <a:chExt cx="1244691" cy="692161"/>
          </a:xfrm>
        </p:grpSpPr>
        <p:grpSp>
          <p:nvGrpSpPr>
            <p:cNvPr id="313" name="Group 312"/>
            <p:cNvGrpSpPr/>
            <p:nvPr/>
          </p:nvGrpSpPr>
          <p:grpSpPr>
            <a:xfrm>
              <a:off x="2711483" y="3656382"/>
              <a:ext cx="601248" cy="337049"/>
              <a:chOff x="2886562" y="2288295"/>
              <a:chExt cx="601248" cy="337049"/>
            </a:xfrm>
          </p:grpSpPr>
          <p:grpSp>
            <p:nvGrpSpPr>
              <p:cNvPr id="332" name="Group 331"/>
              <p:cNvGrpSpPr/>
              <p:nvPr/>
            </p:nvGrpSpPr>
            <p:grpSpPr>
              <a:xfrm>
                <a:off x="2886562" y="2288295"/>
                <a:ext cx="601248" cy="337049"/>
                <a:chOff x="3523102" y="1791568"/>
                <a:chExt cx="6746733" cy="3782104"/>
              </a:xfrm>
              <a:solidFill>
                <a:srgbClr val="7030A0"/>
              </a:solidFill>
            </p:grpSpPr>
            <p:sp>
              <p:nvSpPr>
                <p:cNvPr id="334" name="Rectangle 33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5" name="Freeform 25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6" name="Freeform 25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33" name="Hexagon 332"/>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14" name="Group 313"/>
            <p:cNvGrpSpPr/>
            <p:nvPr/>
          </p:nvGrpSpPr>
          <p:grpSpPr>
            <a:xfrm>
              <a:off x="2704478" y="4008867"/>
              <a:ext cx="601248" cy="337049"/>
              <a:chOff x="2240670" y="2657736"/>
              <a:chExt cx="601248" cy="337049"/>
            </a:xfrm>
          </p:grpSpPr>
          <p:grpSp>
            <p:nvGrpSpPr>
              <p:cNvPr id="327" name="Group 326"/>
              <p:cNvGrpSpPr/>
              <p:nvPr/>
            </p:nvGrpSpPr>
            <p:grpSpPr>
              <a:xfrm>
                <a:off x="2240670" y="2657736"/>
                <a:ext cx="601248" cy="337049"/>
                <a:chOff x="3523102" y="1791568"/>
                <a:chExt cx="6746733" cy="3782104"/>
              </a:xfrm>
              <a:solidFill>
                <a:srgbClr val="FFC000"/>
              </a:solidFill>
            </p:grpSpPr>
            <p:sp>
              <p:nvSpPr>
                <p:cNvPr id="329" name="Rectangle 32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0" name="Freeform 285"/>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1" name="Freeform 286"/>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28" name="Hexagon 327"/>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15" name="Group 314"/>
            <p:cNvGrpSpPr/>
            <p:nvPr/>
          </p:nvGrpSpPr>
          <p:grpSpPr>
            <a:xfrm>
              <a:off x="3347921" y="3660280"/>
              <a:ext cx="601248" cy="337049"/>
              <a:chOff x="1596268" y="2657736"/>
              <a:chExt cx="601248" cy="337049"/>
            </a:xfrm>
          </p:grpSpPr>
          <p:grpSp>
            <p:nvGrpSpPr>
              <p:cNvPr id="322" name="Group 321"/>
              <p:cNvGrpSpPr/>
              <p:nvPr/>
            </p:nvGrpSpPr>
            <p:grpSpPr>
              <a:xfrm>
                <a:off x="1596268" y="2657736"/>
                <a:ext cx="601248" cy="337049"/>
                <a:chOff x="3523102" y="1791568"/>
                <a:chExt cx="6746733" cy="3782104"/>
              </a:xfrm>
              <a:solidFill>
                <a:srgbClr val="00B050"/>
              </a:solidFill>
            </p:grpSpPr>
            <p:sp>
              <p:nvSpPr>
                <p:cNvPr id="324" name="Rectangle 323"/>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5" name="Freeform 29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6" name="Freeform 29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23" name="Hexagon 322"/>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16" name="Group 315"/>
            <p:cNvGrpSpPr/>
            <p:nvPr/>
          </p:nvGrpSpPr>
          <p:grpSpPr>
            <a:xfrm>
              <a:off x="3344923" y="4011494"/>
              <a:ext cx="601248" cy="337049"/>
              <a:chOff x="1601399" y="2288295"/>
              <a:chExt cx="601248" cy="337049"/>
            </a:xfrm>
          </p:grpSpPr>
          <p:grpSp>
            <p:nvGrpSpPr>
              <p:cNvPr id="317" name="Group 316"/>
              <p:cNvGrpSpPr/>
              <p:nvPr/>
            </p:nvGrpSpPr>
            <p:grpSpPr>
              <a:xfrm>
                <a:off x="1601399" y="2288295"/>
                <a:ext cx="601248" cy="337049"/>
                <a:chOff x="3523102" y="1791568"/>
                <a:chExt cx="6746733" cy="3782104"/>
              </a:xfrm>
              <a:solidFill>
                <a:srgbClr val="002060"/>
              </a:solidFill>
            </p:grpSpPr>
            <p:sp>
              <p:nvSpPr>
                <p:cNvPr id="319" name="Rectangle 318"/>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0" name="Freeform 29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1" name="Freeform 29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18" name="Hexagon 317"/>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338" name="Group 337"/>
          <p:cNvGrpSpPr>
            <a:grpSpLocks noChangeAspect="1"/>
          </p:cNvGrpSpPr>
          <p:nvPr/>
        </p:nvGrpSpPr>
        <p:grpSpPr>
          <a:xfrm>
            <a:off x="9390908" y="3350395"/>
            <a:ext cx="1729095" cy="954703"/>
            <a:chOff x="2695358" y="4721483"/>
            <a:chExt cx="1253843" cy="692297"/>
          </a:xfrm>
        </p:grpSpPr>
        <p:grpSp>
          <p:nvGrpSpPr>
            <p:cNvPr id="342" name="Group 341"/>
            <p:cNvGrpSpPr/>
            <p:nvPr/>
          </p:nvGrpSpPr>
          <p:grpSpPr>
            <a:xfrm>
              <a:off x="2701658" y="4721483"/>
              <a:ext cx="601248" cy="337049"/>
              <a:chOff x="2240670" y="2657736"/>
              <a:chExt cx="601248" cy="337049"/>
            </a:xfrm>
          </p:grpSpPr>
          <p:grpSp>
            <p:nvGrpSpPr>
              <p:cNvPr id="376" name="Group 375"/>
              <p:cNvGrpSpPr/>
              <p:nvPr/>
            </p:nvGrpSpPr>
            <p:grpSpPr>
              <a:xfrm>
                <a:off x="2240670" y="2657736"/>
                <a:ext cx="601248" cy="337049"/>
                <a:chOff x="3523102" y="1791568"/>
                <a:chExt cx="6746733" cy="3782104"/>
              </a:xfrm>
              <a:solidFill>
                <a:srgbClr val="FFC000"/>
              </a:solidFill>
            </p:grpSpPr>
            <p:sp>
              <p:nvSpPr>
                <p:cNvPr id="378" name="Rectangle 377"/>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79" name="Freeform 261"/>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80" name="Freeform 262"/>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77" name="Hexagon 376"/>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3" name="Group 342"/>
            <p:cNvGrpSpPr/>
            <p:nvPr/>
          </p:nvGrpSpPr>
          <p:grpSpPr>
            <a:xfrm>
              <a:off x="2695358" y="5076731"/>
              <a:ext cx="601248" cy="337049"/>
              <a:chOff x="1596268" y="2657736"/>
              <a:chExt cx="601248" cy="337049"/>
            </a:xfrm>
          </p:grpSpPr>
          <p:grpSp>
            <p:nvGrpSpPr>
              <p:cNvPr id="370" name="Group 369"/>
              <p:cNvGrpSpPr/>
              <p:nvPr/>
            </p:nvGrpSpPr>
            <p:grpSpPr>
              <a:xfrm>
                <a:off x="1596268" y="2657736"/>
                <a:ext cx="601248" cy="337049"/>
                <a:chOff x="3523102" y="1791568"/>
                <a:chExt cx="6746733" cy="3782104"/>
              </a:xfrm>
              <a:solidFill>
                <a:srgbClr val="00B050"/>
              </a:solidFill>
            </p:grpSpPr>
            <p:sp>
              <p:nvSpPr>
                <p:cNvPr id="372" name="Rectangle 371"/>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74" name="Freeform 267"/>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75" name="Freeform 268"/>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71" name="Hexagon 370"/>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4" name="Group 343"/>
            <p:cNvGrpSpPr/>
            <p:nvPr/>
          </p:nvGrpSpPr>
          <p:grpSpPr>
            <a:xfrm>
              <a:off x="3347953" y="4728091"/>
              <a:ext cx="601248" cy="337049"/>
              <a:chOff x="2886562" y="2288295"/>
              <a:chExt cx="601248" cy="337049"/>
            </a:xfrm>
          </p:grpSpPr>
          <p:grpSp>
            <p:nvGrpSpPr>
              <p:cNvPr id="361" name="Group 360"/>
              <p:cNvGrpSpPr/>
              <p:nvPr/>
            </p:nvGrpSpPr>
            <p:grpSpPr>
              <a:xfrm>
                <a:off x="2886562" y="2288295"/>
                <a:ext cx="601248" cy="337049"/>
                <a:chOff x="3523102" y="1791568"/>
                <a:chExt cx="6746733" cy="3782104"/>
              </a:xfrm>
              <a:solidFill>
                <a:srgbClr val="7030A0"/>
              </a:solidFill>
            </p:grpSpPr>
            <p:sp>
              <p:nvSpPr>
                <p:cNvPr id="363" name="Rectangle 362"/>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8" name="Freeform 27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9" name="Freeform 28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2" name="Hexagon 361"/>
              <p:cNvSpPr/>
              <p:nvPr/>
            </p:nvSpPr>
            <p:spPr bwMode="auto">
              <a:xfrm>
                <a:off x="3051589" y="2333937"/>
                <a:ext cx="278243" cy="248925"/>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0" name="Group 349"/>
            <p:cNvGrpSpPr/>
            <p:nvPr/>
          </p:nvGrpSpPr>
          <p:grpSpPr>
            <a:xfrm>
              <a:off x="3344923" y="5076729"/>
              <a:ext cx="601248" cy="337049"/>
              <a:chOff x="1601399" y="2288295"/>
              <a:chExt cx="601248" cy="337049"/>
            </a:xfrm>
          </p:grpSpPr>
          <p:grpSp>
            <p:nvGrpSpPr>
              <p:cNvPr id="356" name="Group 355"/>
              <p:cNvGrpSpPr/>
              <p:nvPr/>
            </p:nvGrpSpPr>
            <p:grpSpPr>
              <a:xfrm>
                <a:off x="1601399" y="2288295"/>
                <a:ext cx="601248" cy="337049"/>
                <a:chOff x="3523102" y="1791568"/>
                <a:chExt cx="6746733" cy="3782104"/>
              </a:xfrm>
              <a:solidFill>
                <a:srgbClr val="002060"/>
              </a:solidFill>
            </p:grpSpPr>
            <p:sp>
              <p:nvSpPr>
                <p:cNvPr id="358" name="Rectangle 357"/>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9" name="Freeform 309"/>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0" name="Freeform 310"/>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57" name="Hexagon 356"/>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cxnSp>
        <p:nvCxnSpPr>
          <p:cNvPr id="381" name="Straight Arrow Connector 380"/>
          <p:cNvCxnSpPr>
            <a:cxnSpLocks/>
          </p:cNvCxnSpPr>
          <p:nvPr/>
        </p:nvCxnSpPr>
        <p:spPr>
          <a:xfrm flipV="1">
            <a:off x="4700660" y="3043728"/>
            <a:ext cx="1059137" cy="864477"/>
          </a:xfrm>
          <a:prstGeom prst="straightConnector1">
            <a:avLst/>
          </a:prstGeom>
          <a:noFill/>
          <a:ln w="44450" cap="flat" cmpd="sng" algn="ctr">
            <a:solidFill>
              <a:srgbClr val="FF0000"/>
            </a:solidFill>
            <a:prstDash val="solid"/>
            <a:miter lim="800000"/>
            <a:tailEnd type="triangle"/>
          </a:ln>
          <a:effectLst/>
        </p:spPr>
      </p:cxnSp>
      <p:cxnSp>
        <p:nvCxnSpPr>
          <p:cNvPr id="382" name="Straight Arrow Connector 381"/>
          <p:cNvCxnSpPr>
            <a:cxnSpLocks/>
          </p:cNvCxnSpPr>
          <p:nvPr/>
        </p:nvCxnSpPr>
        <p:spPr>
          <a:xfrm>
            <a:off x="6582454" y="3016180"/>
            <a:ext cx="1914178" cy="1"/>
          </a:xfrm>
          <a:prstGeom prst="straightConnector1">
            <a:avLst/>
          </a:prstGeom>
          <a:noFill/>
          <a:ln w="44450" cap="flat" cmpd="sng" algn="ctr">
            <a:solidFill>
              <a:srgbClr val="FF0000"/>
            </a:solidFill>
            <a:prstDash val="solid"/>
            <a:miter lim="800000"/>
            <a:tailEnd type="triangle"/>
          </a:ln>
          <a:effectLst/>
        </p:spPr>
      </p:cxnSp>
      <p:cxnSp>
        <p:nvCxnSpPr>
          <p:cNvPr id="383" name="Straight Arrow Connector 382"/>
          <p:cNvCxnSpPr>
            <a:cxnSpLocks/>
          </p:cNvCxnSpPr>
          <p:nvPr/>
        </p:nvCxnSpPr>
        <p:spPr>
          <a:xfrm>
            <a:off x="4698930" y="3913837"/>
            <a:ext cx="1986416" cy="155208"/>
          </a:xfrm>
          <a:prstGeom prst="straightConnector1">
            <a:avLst/>
          </a:prstGeom>
          <a:noFill/>
          <a:ln w="44450" cap="flat" cmpd="sng" algn="ctr">
            <a:solidFill>
              <a:srgbClr val="FF0000"/>
            </a:solidFill>
            <a:prstDash val="solid"/>
            <a:miter lim="800000"/>
            <a:tailEnd type="triangle"/>
          </a:ln>
          <a:effectLst/>
        </p:spPr>
      </p:cxnSp>
      <p:cxnSp>
        <p:nvCxnSpPr>
          <p:cNvPr id="384" name="Straight Arrow Connector 383"/>
          <p:cNvCxnSpPr>
            <a:cxnSpLocks/>
          </p:cNvCxnSpPr>
          <p:nvPr/>
        </p:nvCxnSpPr>
        <p:spPr>
          <a:xfrm>
            <a:off x="4691473" y="3901057"/>
            <a:ext cx="1061838" cy="699644"/>
          </a:xfrm>
          <a:prstGeom prst="straightConnector1">
            <a:avLst/>
          </a:prstGeom>
          <a:noFill/>
          <a:ln w="44450" cap="flat" cmpd="sng" algn="ctr">
            <a:solidFill>
              <a:srgbClr val="FF0000"/>
            </a:solidFill>
            <a:prstDash val="solid"/>
            <a:miter lim="800000"/>
            <a:tailEnd type="triangle"/>
          </a:ln>
          <a:effectLst/>
        </p:spPr>
      </p:cxnSp>
      <p:cxnSp>
        <p:nvCxnSpPr>
          <p:cNvPr id="385" name="Straight Arrow Connector 384"/>
          <p:cNvCxnSpPr>
            <a:cxnSpLocks/>
          </p:cNvCxnSpPr>
          <p:nvPr/>
        </p:nvCxnSpPr>
        <p:spPr>
          <a:xfrm>
            <a:off x="4690232" y="3901057"/>
            <a:ext cx="1054228" cy="1189875"/>
          </a:xfrm>
          <a:prstGeom prst="straightConnector1">
            <a:avLst/>
          </a:prstGeom>
          <a:noFill/>
          <a:ln w="44450" cap="flat" cmpd="sng" algn="ctr">
            <a:solidFill>
              <a:srgbClr val="FF0000"/>
            </a:solidFill>
            <a:prstDash val="solid"/>
            <a:miter lim="800000"/>
            <a:tailEnd type="triangle"/>
          </a:ln>
          <a:effectLst/>
        </p:spPr>
      </p:cxnSp>
      <p:sp>
        <p:nvSpPr>
          <p:cNvPr id="40" name="Rectangle 39"/>
          <p:cNvSpPr/>
          <p:nvPr/>
        </p:nvSpPr>
        <p:spPr>
          <a:xfrm>
            <a:off x="5666952" y="2817431"/>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1</a:t>
            </a:r>
          </a:p>
        </p:txBody>
      </p:sp>
      <p:sp>
        <p:nvSpPr>
          <p:cNvPr id="389" name="Rectangle 388"/>
          <p:cNvSpPr/>
          <p:nvPr/>
        </p:nvSpPr>
        <p:spPr>
          <a:xfrm>
            <a:off x="8389192" y="2798542"/>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2</a:t>
            </a:r>
          </a:p>
        </p:txBody>
      </p:sp>
      <p:sp>
        <p:nvSpPr>
          <p:cNvPr id="390" name="Rectangle 389"/>
          <p:cNvSpPr/>
          <p:nvPr/>
        </p:nvSpPr>
        <p:spPr>
          <a:xfrm>
            <a:off x="6595131" y="3857373"/>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3</a:t>
            </a:r>
          </a:p>
        </p:txBody>
      </p:sp>
      <p:sp>
        <p:nvSpPr>
          <p:cNvPr id="393" name="Rectangle 392"/>
          <p:cNvSpPr/>
          <p:nvPr/>
        </p:nvSpPr>
        <p:spPr>
          <a:xfrm>
            <a:off x="5666952" y="4355024"/>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7</a:t>
            </a:r>
          </a:p>
        </p:txBody>
      </p:sp>
      <p:sp>
        <p:nvSpPr>
          <p:cNvPr id="394" name="Rectangle 393"/>
          <p:cNvSpPr/>
          <p:nvPr/>
        </p:nvSpPr>
        <p:spPr>
          <a:xfrm>
            <a:off x="5640532" y="4871417"/>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8</a:t>
            </a:r>
          </a:p>
        </p:txBody>
      </p:sp>
      <p:grpSp>
        <p:nvGrpSpPr>
          <p:cNvPr id="395" name="Group 394"/>
          <p:cNvGrpSpPr>
            <a:grpSpLocks noChangeAspect="1"/>
          </p:cNvGrpSpPr>
          <p:nvPr/>
        </p:nvGrpSpPr>
        <p:grpSpPr>
          <a:xfrm>
            <a:off x="3837041" y="4250879"/>
            <a:ext cx="849178" cy="476034"/>
            <a:chOff x="2240670" y="2657736"/>
            <a:chExt cx="601248" cy="337049"/>
          </a:xfrm>
        </p:grpSpPr>
        <p:grpSp>
          <p:nvGrpSpPr>
            <p:cNvPr id="400" name="Group 399"/>
            <p:cNvGrpSpPr/>
            <p:nvPr/>
          </p:nvGrpSpPr>
          <p:grpSpPr>
            <a:xfrm>
              <a:off x="2240670" y="2657736"/>
              <a:ext cx="601248" cy="337049"/>
              <a:chOff x="3523102" y="1791568"/>
              <a:chExt cx="6746733" cy="3782104"/>
            </a:xfrm>
            <a:solidFill>
              <a:srgbClr val="FFC000"/>
            </a:solidFill>
          </p:grpSpPr>
          <p:sp>
            <p:nvSpPr>
              <p:cNvPr id="405" name="Rectangle 40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06"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07"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403" name="Hexagon 402"/>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408" name="Group 407"/>
          <p:cNvGrpSpPr>
            <a:grpSpLocks noChangeAspect="1"/>
          </p:cNvGrpSpPr>
          <p:nvPr/>
        </p:nvGrpSpPr>
        <p:grpSpPr>
          <a:xfrm>
            <a:off x="3845059" y="5061113"/>
            <a:ext cx="849178" cy="476034"/>
            <a:chOff x="2240670" y="2657736"/>
            <a:chExt cx="601248" cy="337049"/>
          </a:xfrm>
        </p:grpSpPr>
        <p:grpSp>
          <p:nvGrpSpPr>
            <p:cNvPr id="409" name="Group 408"/>
            <p:cNvGrpSpPr/>
            <p:nvPr/>
          </p:nvGrpSpPr>
          <p:grpSpPr>
            <a:xfrm>
              <a:off x="2240670" y="2657736"/>
              <a:ext cx="601248" cy="337049"/>
              <a:chOff x="3523102" y="1791568"/>
              <a:chExt cx="6746733" cy="3782104"/>
            </a:xfrm>
            <a:solidFill>
              <a:srgbClr val="FFC000"/>
            </a:solidFill>
          </p:grpSpPr>
          <p:sp>
            <p:nvSpPr>
              <p:cNvPr id="411" name="Rectangle 41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12"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413"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410" name="Hexagon 409"/>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cxnSp>
        <p:nvCxnSpPr>
          <p:cNvPr id="42" name="Straight Connector 41"/>
          <p:cNvCxnSpPr>
            <a:cxnSpLocks/>
          </p:cNvCxnSpPr>
          <p:nvPr/>
        </p:nvCxnSpPr>
        <p:spPr>
          <a:xfrm flipH="1">
            <a:off x="4246702" y="4689592"/>
            <a:ext cx="2947" cy="433750"/>
          </a:xfrm>
          <a:prstGeom prst="line">
            <a:avLst/>
          </a:prstGeom>
          <a:ln w="15875">
            <a:solidFill>
              <a:schemeClr val="tx1">
                <a:lumMod val="50000"/>
              </a:schemeClr>
            </a:solidFill>
            <a:prstDash val="lg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4" name="Straight Arrow Connector 413"/>
          <p:cNvCxnSpPr>
            <a:cxnSpLocks/>
          </p:cNvCxnSpPr>
          <p:nvPr/>
        </p:nvCxnSpPr>
        <p:spPr>
          <a:xfrm>
            <a:off x="7500098" y="4082317"/>
            <a:ext cx="293302" cy="324752"/>
          </a:xfrm>
          <a:prstGeom prst="straightConnector1">
            <a:avLst/>
          </a:prstGeom>
          <a:noFill/>
          <a:ln w="44450" cap="flat" cmpd="sng" algn="ctr">
            <a:solidFill>
              <a:srgbClr val="FF0000"/>
            </a:solidFill>
            <a:prstDash val="solid"/>
            <a:miter lim="800000"/>
            <a:tailEnd type="triangle"/>
          </a:ln>
          <a:effectLst/>
        </p:spPr>
      </p:cxnSp>
      <p:sp>
        <p:nvSpPr>
          <p:cNvPr id="415" name="Rectangle 414"/>
          <p:cNvSpPr/>
          <p:nvPr/>
        </p:nvSpPr>
        <p:spPr>
          <a:xfrm>
            <a:off x="7415104" y="4382012"/>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4</a:t>
            </a:r>
          </a:p>
        </p:txBody>
      </p:sp>
      <p:cxnSp>
        <p:nvCxnSpPr>
          <p:cNvPr id="416" name="Straight Arrow Connector 415"/>
          <p:cNvCxnSpPr>
            <a:cxnSpLocks/>
            <a:endCxn id="133" idx="2"/>
          </p:cNvCxnSpPr>
          <p:nvPr/>
        </p:nvCxnSpPr>
        <p:spPr>
          <a:xfrm flipV="1">
            <a:off x="8325534" y="4231411"/>
            <a:ext cx="447799" cy="170455"/>
          </a:xfrm>
          <a:prstGeom prst="straightConnector1">
            <a:avLst/>
          </a:prstGeom>
          <a:noFill/>
          <a:ln w="44450" cap="flat" cmpd="sng" algn="ctr">
            <a:solidFill>
              <a:srgbClr val="FF0000"/>
            </a:solidFill>
            <a:prstDash val="solid"/>
            <a:miter lim="800000"/>
            <a:tailEnd type="triangle"/>
          </a:ln>
          <a:effectLst/>
        </p:spPr>
      </p:cxnSp>
      <p:sp>
        <p:nvSpPr>
          <p:cNvPr id="417" name="Rectangle 416"/>
          <p:cNvSpPr/>
          <p:nvPr/>
        </p:nvSpPr>
        <p:spPr>
          <a:xfrm>
            <a:off x="8411497" y="3845403"/>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5</a:t>
            </a:r>
          </a:p>
        </p:txBody>
      </p:sp>
      <p:sp>
        <p:nvSpPr>
          <p:cNvPr id="337" name="Rectangle 336"/>
          <p:cNvSpPr/>
          <p:nvPr/>
        </p:nvSpPr>
        <p:spPr>
          <a:xfrm>
            <a:off x="206734" y="-27615"/>
            <a:ext cx="11922295"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Risk of Partial Failure Amplified by Microservices</a:t>
            </a:r>
          </a:p>
        </p:txBody>
      </p:sp>
      <p:sp>
        <p:nvSpPr>
          <p:cNvPr id="339" name="Multiplication Sign 338"/>
          <p:cNvSpPr/>
          <p:nvPr/>
        </p:nvSpPr>
        <p:spPr bwMode="auto">
          <a:xfrm>
            <a:off x="6465218" y="3461412"/>
            <a:ext cx="1230065" cy="1182494"/>
          </a:xfrm>
          <a:prstGeom prst="mathMultiply">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2" name="Rectangle 1"/>
          <p:cNvSpPr/>
          <p:nvPr/>
        </p:nvSpPr>
        <p:spPr>
          <a:xfrm>
            <a:off x="3725025" y="697346"/>
            <a:ext cx="527099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sysClr val="windowText" lastClr="000000"/>
                </a:solidFill>
                <a:effectLst/>
                <a:uLnTx/>
                <a:uFillTx/>
                <a:latin typeface="Segoe UI Light"/>
                <a:ea typeface="+mn-ea"/>
                <a:cs typeface="+mn-cs"/>
              </a:rPr>
              <a:t>HTTP request/response communication</a:t>
            </a:r>
          </a:p>
        </p:txBody>
      </p:sp>
      <p:cxnSp>
        <p:nvCxnSpPr>
          <p:cNvPr id="340" name="Straight Arrow Connector 339"/>
          <p:cNvCxnSpPr>
            <a:cxnSpLocks/>
          </p:cNvCxnSpPr>
          <p:nvPr/>
        </p:nvCxnSpPr>
        <p:spPr>
          <a:xfrm>
            <a:off x="6574018" y="3043728"/>
            <a:ext cx="482419" cy="827500"/>
          </a:xfrm>
          <a:prstGeom prst="straightConnector1">
            <a:avLst/>
          </a:prstGeom>
          <a:noFill/>
          <a:ln w="44450" cap="flat" cmpd="sng" algn="ctr">
            <a:solidFill>
              <a:srgbClr val="FF0000"/>
            </a:solidFill>
            <a:prstDash val="solid"/>
            <a:miter lim="800000"/>
            <a:tailEnd type="triangle"/>
          </a:ln>
          <a:effectLst/>
        </p:spPr>
      </p:cxnSp>
      <p:cxnSp>
        <p:nvCxnSpPr>
          <p:cNvPr id="341" name="Straight Arrow Connector 340"/>
          <p:cNvCxnSpPr>
            <a:cxnSpLocks/>
            <a:stCxn id="389" idx="2"/>
          </p:cNvCxnSpPr>
          <p:nvPr/>
        </p:nvCxnSpPr>
        <p:spPr>
          <a:xfrm flipH="1">
            <a:off x="7278484" y="3229429"/>
            <a:ext cx="1644108" cy="627944"/>
          </a:xfrm>
          <a:prstGeom prst="straightConnector1">
            <a:avLst/>
          </a:prstGeom>
          <a:noFill/>
          <a:ln w="44450" cap="flat" cmpd="sng" algn="ctr">
            <a:solidFill>
              <a:srgbClr val="FF0000"/>
            </a:solidFill>
            <a:prstDash val="solid"/>
            <a:miter lim="800000"/>
            <a:tailEnd type="triangle"/>
          </a:ln>
          <a:effectLst/>
        </p:spPr>
      </p:cxnSp>
      <p:cxnSp>
        <p:nvCxnSpPr>
          <p:cNvPr id="345" name="Straight Arrow Connector 344"/>
          <p:cNvCxnSpPr>
            <a:cxnSpLocks/>
          </p:cNvCxnSpPr>
          <p:nvPr/>
        </p:nvCxnSpPr>
        <p:spPr>
          <a:xfrm flipV="1">
            <a:off x="6602780" y="4231409"/>
            <a:ext cx="453657" cy="369293"/>
          </a:xfrm>
          <a:prstGeom prst="straightConnector1">
            <a:avLst/>
          </a:prstGeom>
          <a:noFill/>
          <a:ln w="44450" cap="flat" cmpd="sng" algn="ctr">
            <a:solidFill>
              <a:srgbClr val="FF0000"/>
            </a:solidFill>
            <a:prstDash val="solid"/>
            <a:miter lim="800000"/>
            <a:tailEnd type="triangle"/>
          </a:ln>
          <a:effectLst/>
        </p:spPr>
      </p:cxnSp>
      <p:cxnSp>
        <p:nvCxnSpPr>
          <p:cNvPr id="346" name="Straight Arrow Connector 345"/>
          <p:cNvCxnSpPr>
            <a:cxnSpLocks/>
          </p:cNvCxnSpPr>
          <p:nvPr/>
        </p:nvCxnSpPr>
        <p:spPr>
          <a:xfrm flipV="1">
            <a:off x="6593120" y="4600701"/>
            <a:ext cx="973582" cy="490231"/>
          </a:xfrm>
          <a:prstGeom prst="straightConnector1">
            <a:avLst/>
          </a:prstGeom>
          <a:noFill/>
          <a:ln w="44450" cap="flat" cmpd="sng" algn="ctr">
            <a:solidFill>
              <a:srgbClr val="FF0000"/>
            </a:solidFill>
            <a:prstDash val="solid"/>
            <a:miter lim="800000"/>
            <a:tailEnd type="triangle"/>
          </a:ln>
          <a:effectLst/>
        </p:spPr>
      </p:cxnSp>
      <p:sp>
        <p:nvSpPr>
          <p:cNvPr id="3" name="Right Brace 2"/>
          <p:cNvSpPr/>
          <p:nvPr/>
        </p:nvSpPr>
        <p:spPr>
          <a:xfrm rot="5400000">
            <a:off x="8769388" y="3340370"/>
            <a:ext cx="272567" cy="4368810"/>
          </a:xfrm>
          <a:prstGeom prst="rightBrace">
            <a:avLst/>
          </a:prstGeom>
          <a:ln w="12700">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47" name="Rectangle 346"/>
          <p:cNvSpPr/>
          <p:nvPr/>
        </p:nvSpPr>
        <p:spPr>
          <a:xfrm>
            <a:off x="10182744" y="3368155"/>
            <a:ext cx="1066800" cy="430887"/>
          </a:xfrm>
          <a:prstGeom prst="rect">
            <a:avLst/>
          </a:prstGeom>
          <a:solidFill>
            <a:schemeClr val="bg1">
              <a:alpha val="70000"/>
            </a:schemeClr>
          </a:solidFill>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Dependency</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6</a:t>
            </a:r>
          </a:p>
        </p:txBody>
      </p:sp>
      <p:cxnSp>
        <p:nvCxnSpPr>
          <p:cNvPr id="348" name="Straight Arrow Connector 347"/>
          <p:cNvCxnSpPr>
            <a:cxnSpLocks/>
          </p:cNvCxnSpPr>
          <p:nvPr/>
        </p:nvCxnSpPr>
        <p:spPr>
          <a:xfrm flipV="1">
            <a:off x="9270513" y="3593195"/>
            <a:ext cx="1099582" cy="488088"/>
          </a:xfrm>
          <a:prstGeom prst="straightConnector1">
            <a:avLst/>
          </a:prstGeom>
          <a:noFill/>
          <a:ln w="44450" cap="flat" cmpd="sng" algn="ctr">
            <a:solidFill>
              <a:srgbClr val="FF0000"/>
            </a:solidFill>
            <a:prstDash val="solid"/>
            <a:miter lim="800000"/>
            <a:tailEnd type="triangle"/>
          </a:ln>
          <a:effectLst/>
        </p:spPr>
      </p:cxnSp>
      <p:sp>
        <p:nvSpPr>
          <p:cNvPr id="349" name="Rectangle 348"/>
          <p:cNvSpPr/>
          <p:nvPr/>
        </p:nvSpPr>
        <p:spPr>
          <a:xfrm>
            <a:off x="8157457" y="5617261"/>
            <a:ext cx="1474443"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Segoe UI" panose="020B0502040204020203" pitchFamily="34" charset="0"/>
                <a:ea typeface="+mn-ea"/>
                <a:cs typeface="Segoe UI" panose="020B0502040204020203" pitchFamily="34" charset="0"/>
              </a:rPr>
              <a:t>Anti-patterns</a:t>
            </a:r>
          </a:p>
        </p:txBody>
      </p:sp>
    </p:spTree>
    <p:extLst>
      <p:ext uri="{BB962C8B-B14F-4D97-AF65-F5344CB8AC3E}">
        <p14:creationId xmlns:p14="http://schemas.microsoft.com/office/powerpoint/2010/main" val="19717258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39"/>
                                        </p:tgtEl>
                                        <p:attrNameLst>
                                          <p:attrName>style.visibility</p:attrName>
                                        </p:attrNameLst>
                                      </p:cBhvr>
                                      <p:to>
                                        <p:strVal val="visible"/>
                                      </p:to>
                                    </p:set>
                                    <p:anim calcmode="lin" valueType="num">
                                      <p:cBhvr>
                                        <p:cTn id="7" dur="500" fill="hold"/>
                                        <p:tgtEl>
                                          <p:spTgt spid="339"/>
                                        </p:tgtEl>
                                        <p:attrNameLst>
                                          <p:attrName>ppt_w</p:attrName>
                                        </p:attrNameLst>
                                      </p:cBhvr>
                                      <p:tavLst>
                                        <p:tav tm="0">
                                          <p:val>
                                            <p:fltVal val="0"/>
                                          </p:val>
                                        </p:tav>
                                        <p:tav tm="100000">
                                          <p:val>
                                            <p:strVal val="#ppt_w"/>
                                          </p:val>
                                        </p:tav>
                                      </p:tavLst>
                                    </p:anim>
                                    <p:anim calcmode="lin" valueType="num">
                                      <p:cBhvr>
                                        <p:cTn id="8" dur="500" fill="hold"/>
                                        <p:tgtEl>
                                          <p:spTgt spid="339"/>
                                        </p:tgtEl>
                                        <p:attrNameLst>
                                          <p:attrName>ppt_h</p:attrName>
                                        </p:attrNameLst>
                                      </p:cBhvr>
                                      <p:tavLst>
                                        <p:tav tm="0">
                                          <p:val>
                                            <p:fltVal val="0"/>
                                          </p:val>
                                        </p:tav>
                                        <p:tav tm="100000">
                                          <p:val>
                                            <p:strVal val="#ppt_h"/>
                                          </p:val>
                                        </p:tav>
                                      </p:tavLst>
                                    </p:anim>
                                    <p:animEffect transition="in" filter="fade">
                                      <p:cBhvr>
                                        <p:cTn id="9" dur="500"/>
                                        <p:tgtEl>
                                          <p:spTgt spid="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1EB608-368B-4C3E-90F0-8236EC9B20A4}"/>
              </a:ext>
            </a:extLst>
          </p:cNvPr>
          <p:cNvSpPr>
            <a:spLocks noGrp="1"/>
          </p:cNvSpPr>
          <p:nvPr>
            <p:ph type="body" sz="quarter" idx="10"/>
          </p:nvPr>
        </p:nvSpPr>
        <p:spPr>
          <a:xfrm>
            <a:off x="274637" y="1212850"/>
            <a:ext cx="12161837" cy="5312223"/>
          </a:xfrm>
        </p:spPr>
        <p:txBody>
          <a:bodyPr/>
          <a:lstStyle/>
          <a:p>
            <a:pPr marL="742950" indent="-742950">
              <a:buFont typeface="+mj-lt"/>
              <a:buAutoNum type="arabicPeriod"/>
            </a:pPr>
            <a:r>
              <a:rPr lang="en-SG" sz="2800" dirty="0"/>
              <a:t>The network is reliable</a:t>
            </a:r>
          </a:p>
          <a:p>
            <a:pPr marL="742950" indent="-742950">
              <a:buFont typeface="+mj-lt"/>
              <a:buAutoNum type="arabicPeriod"/>
            </a:pPr>
            <a:r>
              <a:rPr lang="en-SG" sz="2800" dirty="0"/>
              <a:t>Latency isn’t a problem</a:t>
            </a:r>
          </a:p>
          <a:p>
            <a:pPr marL="742950" indent="-742950">
              <a:buFont typeface="+mj-lt"/>
              <a:buAutoNum type="arabicPeriod"/>
            </a:pPr>
            <a:r>
              <a:rPr lang="en-SG" sz="2800" dirty="0"/>
              <a:t>Bandwidth isn’t a problem</a:t>
            </a:r>
          </a:p>
          <a:p>
            <a:pPr marL="742950" indent="-742950">
              <a:buFont typeface="+mj-lt"/>
              <a:buAutoNum type="arabicPeriod"/>
            </a:pPr>
            <a:r>
              <a:rPr lang="en-SG" sz="2800" dirty="0"/>
              <a:t>The network is secure</a:t>
            </a:r>
          </a:p>
          <a:p>
            <a:pPr marL="742950" indent="-742950">
              <a:buFont typeface="+mj-lt"/>
              <a:buAutoNum type="arabicPeriod"/>
            </a:pPr>
            <a:r>
              <a:rPr lang="en-SG" sz="2800" dirty="0"/>
              <a:t>The topology won’t change</a:t>
            </a:r>
          </a:p>
          <a:p>
            <a:pPr marL="742950" indent="-742950">
              <a:buFont typeface="+mj-lt"/>
              <a:buAutoNum type="arabicPeriod"/>
            </a:pPr>
            <a:r>
              <a:rPr lang="en-SG" sz="2800" dirty="0"/>
              <a:t>The administrator will know what to do</a:t>
            </a:r>
          </a:p>
          <a:p>
            <a:pPr marL="742950" indent="-742950">
              <a:buFont typeface="+mj-lt"/>
              <a:buAutoNum type="arabicPeriod"/>
            </a:pPr>
            <a:r>
              <a:rPr lang="en-SG" sz="2800" dirty="0"/>
              <a:t>Transport cost isn’t a problem</a:t>
            </a:r>
          </a:p>
          <a:p>
            <a:pPr marL="742950" indent="-742950">
              <a:buFont typeface="+mj-lt"/>
              <a:buAutoNum type="arabicPeriod"/>
            </a:pPr>
            <a:r>
              <a:rPr lang="en-SG" sz="2800" dirty="0"/>
              <a:t>The network is homogeneous</a:t>
            </a:r>
          </a:p>
          <a:p>
            <a:pPr marL="742950" indent="-742950">
              <a:buFont typeface="+mj-lt"/>
              <a:buAutoNum type="arabicPeriod"/>
            </a:pPr>
            <a:r>
              <a:rPr lang="en-SG" sz="2800" dirty="0"/>
              <a:t>The system is atomic/monolithic</a:t>
            </a:r>
          </a:p>
          <a:p>
            <a:pPr marL="742950" indent="-742950">
              <a:buFont typeface="+mj-lt"/>
              <a:buAutoNum type="arabicPeriod"/>
            </a:pPr>
            <a:r>
              <a:rPr lang="en-SG" sz="2800" dirty="0"/>
              <a:t>The system is finished</a:t>
            </a:r>
          </a:p>
          <a:p>
            <a:pPr marL="742950" indent="-742950">
              <a:buFont typeface="+mj-lt"/>
              <a:buAutoNum type="arabicPeriod"/>
            </a:pPr>
            <a:r>
              <a:rPr lang="en-SG" sz="2800" dirty="0"/>
              <a:t>Business logic can and should be centralized</a:t>
            </a:r>
          </a:p>
        </p:txBody>
      </p:sp>
      <p:sp>
        <p:nvSpPr>
          <p:cNvPr id="3" name="Title 2">
            <a:extLst>
              <a:ext uri="{FF2B5EF4-FFF2-40B4-BE49-F238E27FC236}">
                <a16:creationId xmlns:a16="http://schemas.microsoft.com/office/drawing/2014/main" id="{B2DFBA43-4BCC-4592-BF9F-FEF2BB4612D2}"/>
              </a:ext>
            </a:extLst>
          </p:cNvPr>
          <p:cNvSpPr>
            <a:spLocks noGrp="1"/>
          </p:cNvSpPr>
          <p:nvPr>
            <p:ph type="title"/>
          </p:nvPr>
        </p:nvSpPr>
        <p:spPr/>
        <p:txBody>
          <a:bodyPr/>
          <a:lstStyle/>
          <a:p>
            <a:r>
              <a:rPr lang="en-SG" dirty="0"/>
              <a:t>Distributed Systems : Fallacies</a:t>
            </a:r>
          </a:p>
        </p:txBody>
      </p:sp>
    </p:spTree>
    <p:extLst>
      <p:ext uri="{BB962C8B-B14F-4D97-AF65-F5344CB8AC3E}">
        <p14:creationId xmlns:p14="http://schemas.microsoft.com/office/powerpoint/2010/main" val="3068134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Rectangle 336"/>
          <p:cNvSpPr/>
          <p:nvPr/>
        </p:nvSpPr>
        <p:spPr>
          <a:xfrm>
            <a:off x="122237" y="163523"/>
            <a:ext cx="11963400" cy="1569660"/>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How to minimize exponential failures in microservices</a:t>
            </a:r>
          </a:p>
        </p:txBody>
      </p:sp>
      <p:sp>
        <p:nvSpPr>
          <p:cNvPr id="351" name="Text Placeholder 4"/>
          <p:cNvSpPr>
            <a:spLocks noGrp="1"/>
          </p:cNvSpPr>
          <p:nvPr>
            <p:ph type="body" sz="quarter" idx="10"/>
          </p:nvPr>
        </p:nvSpPr>
        <p:spPr>
          <a:xfrm>
            <a:off x="808037" y="2354262"/>
            <a:ext cx="10896600" cy="1791260"/>
          </a:xfrm>
        </p:spPr>
        <p:txBody>
          <a:bodyPr/>
          <a:lstStyle/>
          <a:p>
            <a:pPr marL="571500" indent="-571500">
              <a:buFont typeface="Wingdings" panose="05000000000000000000" pitchFamily="2" charset="2"/>
              <a:buChar char="§"/>
            </a:pPr>
            <a:r>
              <a:rPr lang="en-US" sz="3600"/>
              <a:t>Circuit-Breakers </a:t>
            </a:r>
          </a:p>
          <a:p>
            <a:pPr marL="571500" indent="-571500">
              <a:buFont typeface="Wingdings" panose="05000000000000000000" pitchFamily="2" charset="2"/>
              <a:buChar char="§"/>
            </a:pPr>
            <a:r>
              <a:rPr lang="en-US" sz="3600"/>
              <a:t>Avoid long Http call chains within the same request/response cycle </a:t>
            </a:r>
          </a:p>
        </p:txBody>
      </p:sp>
    </p:spTree>
    <p:extLst>
      <p:ext uri="{BB962C8B-B14F-4D97-AF65-F5344CB8AC3E}">
        <p14:creationId xmlns:p14="http://schemas.microsoft.com/office/powerpoint/2010/main" val="5913250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037" y="-46325"/>
            <a:ext cx="11963400" cy="1323439"/>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000" spc="-102" dirty="0">
                <a:ln w="3175">
                  <a:noFill/>
                </a:ln>
                <a:gradFill>
                  <a:gsLst>
                    <a:gs pos="1250">
                      <a:schemeClr val="tx1"/>
                    </a:gs>
                    <a:gs pos="100000">
                      <a:schemeClr val="tx1"/>
                    </a:gs>
                  </a:gsLst>
                  <a:lin ang="5400000" scaled="0"/>
                </a:gradFill>
                <a:latin typeface="+mj-lt"/>
                <a:cs typeface="Segoe UI" pitchFamily="34" charset="0"/>
              </a:rPr>
              <a:t>Synchronous vs. Async communication across Microservices</a:t>
            </a:r>
          </a:p>
        </p:txBody>
      </p:sp>
      <p:sp>
        <p:nvSpPr>
          <p:cNvPr id="26" name="Hexagon 25"/>
          <p:cNvSpPr>
            <a:spLocks noChangeAspect="1"/>
          </p:cNvSpPr>
          <p:nvPr/>
        </p:nvSpPr>
        <p:spPr bwMode="auto">
          <a:xfrm>
            <a:off x="7713095" y="1587734"/>
            <a:ext cx="771632" cy="690328"/>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21" name="Hexagon 20"/>
          <p:cNvSpPr>
            <a:spLocks noChangeAspect="1"/>
          </p:cNvSpPr>
          <p:nvPr/>
        </p:nvSpPr>
        <p:spPr bwMode="auto">
          <a:xfrm>
            <a:off x="9224932" y="1587734"/>
            <a:ext cx="771632" cy="690328"/>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16" name="Hexagon 15"/>
          <p:cNvSpPr>
            <a:spLocks noChangeAspect="1"/>
          </p:cNvSpPr>
          <p:nvPr/>
        </p:nvSpPr>
        <p:spPr bwMode="auto">
          <a:xfrm>
            <a:off x="6201258" y="1587734"/>
            <a:ext cx="771632" cy="690328"/>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11" name="Hexagon 10"/>
          <p:cNvSpPr>
            <a:spLocks noChangeAspect="1"/>
          </p:cNvSpPr>
          <p:nvPr/>
        </p:nvSpPr>
        <p:spPr bwMode="auto">
          <a:xfrm>
            <a:off x="10736769" y="1579067"/>
            <a:ext cx="771632" cy="690328"/>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37" name="Rectangle 36"/>
          <p:cNvSpPr/>
          <p:nvPr/>
        </p:nvSpPr>
        <p:spPr bwMode="auto">
          <a:xfrm>
            <a:off x="3170237" y="1592262"/>
            <a:ext cx="1371600" cy="685800"/>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Client</a:t>
            </a:r>
          </a:p>
        </p:txBody>
      </p:sp>
      <p:sp>
        <p:nvSpPr>
          <p:cNvPr id="44" name="Rectangle 43"/>
          <p:cNvSpPr/>
          <p:nvPr/>
        </p:nvSpPr>
        <p:spPr>
          <a:xfrm>
            <a:off x="3091180" y="2324893"/>
            <a:ext cx="1529714" cy="523220"/>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i.e. MVC app,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API Gateway, etc.</a:t>
            </a:r>
          </a:p>
        </p:txBody>
      </p:sp>
      <p:grpSp>
        <p:nvGrpSpPr>
          <p:cNvPr id="123" name="Group 122"/>
          <p:cNvGrpSpPr/>
          <p:nvPr/>
        </p:nvGrpSpPr>
        <p:grpSpPr>
          <a:xfrm>
            <a:off x="4541837" y="1462566"/>
            <a:ext cx="6248400" cy="480686"/>
            <a:chOff x="3604974" y="1462566"/>
            <a:chExt cx="6248400" cy="480686"/>
          </a:xfrm>
        </p:grpSpPr>
        <p:cxnSp>
          <p:nvCxnSpPr>
            <p:cNvPr id="46" name="Straight Arrow Connector 45"/>
            <p:cNvCxnSpPr>
              <a:stCxn id="37" idx="3"/>
              <a:endCxn id="16" idx="3"/>
            </p:cNvCxnSpPr>
            <p:nvPr/>
          </p:nvCxnSpPr>
          <p:spPr>
            <a:xfrm flipV="1">
              <a:off x="3604974" y="1932898"/>
              <a:ext cx="1659421" cy="2264"/>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cxnSpLocks/>
              <a:stCxn id="16" idx="0"/>
              <a:endCxn id="26" idx="3"/>
            </p:cNvCxnSpPr>
            <p:nvPr/>
          </p:nvCxnSpPr>
          <p:spPr>
            <a:xfrm>
              <a:off x="6036027" y="1932898"/>
              <a:ext cx="740205" cy="0"/>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cxnSpLocks/>
              <a:stCxn id="26" idx="0"/>
              <a:endCxn id="21" idx="3"/>
            </p:cNvCxnSpPr>
            <p:nvPr/>
          </p:nvCxnSpPr>
          <p:spPr>
            <a:xfrm>
              <a:off x="7547864" y="1932898"/>
              <a:ext cx="740205" cy="0"/>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cxnSpLocks/>
              <a:stCxn id="21" idx="0"/>
              <a:endCxn id="11" idx="3"/>
            </p:cNvCxnSpPr>
            <p:nvPr/>
          </p:nvCxnSpPr>
          <p:spPr>
            <a:xfrm flipV="1">
              <a:off x="9059701" y="1924231"/>
              <a:ext cx="740205" cy="8667"/>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5944241" y="1470637"/>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sp>
          <p:nvSpPr>
            <p:cNvPr id="67" name="Rectangle 66"/>
            <p:cNvSpPr/>
            <p:nvPr/>
          </p:nvSpPr>
          <p:spPr>
            <a:xfrm>
              <a:off x="7491174" y="1462566"/>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sp>
          <p:nvSpPr>
            <p:cNvPr id="68" name="Rectangle 67"/>
            <p:cNvSpPr/>
            <p:nvPr/>
          </p:nvSpPr>
          <p:spPr>
            <a:xfrm>
              <a:off x="8992241" y="1462566"/>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sp>
          <p:nvSpPr>
            <p:cNvPr id="70" name="Rectangle 69"/>
            <p:cNvSpPr/>
            <p:nvPr/>
          </p:nvSpPr>
          <p:spPr>
            <a:xfrm>
              <a:off x="4115441" y="1481587"/>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grpSp>
      <p:grpSp>
        <p:nvGrpSpPr>
          <p:cNvPr id="124" name="Group 123"/>
          <p:cNvGrpSpPr/>
          <p:nvPr/>
        </p:nvGrpSpPr>
        <p:grpSpPr>
          <a:xfrm>
            <a:off x="4541837" y="2041328"/>
            <a:ext cx="6215663" cy="480686"/>
            <a:chOff x="3170237" y="2041328"/>
            <a:chExt cx="6215663" cy="480686"/>
          </a:xfrm>
        </p:grpSpPr>
        <p:cxnSp>
          <p:nvCxnSpPr>
            <p:cNvPr id="60" name="Straight Arrow Connector 59"/>
            <p:cNvCxnSpPr/>
            <p:nvPr/>
          </p:nvCxnSpPr>
          <p:spPr>
            <a:xfrm flipV="1">
              <a:off x="3170237" y="2051582"/>
              <a:ext cx="1659421" cy="2264"/>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cxnSpLocks/>
            </p:cNvCxnSpPr>
            <p:nvPr/>
          </p:nvCxnSpPr>
          <p:spPr>
            <a:xfrm>
              <a:off x="5601290" y="2051582"/>
              <a:ext cx="740205" cy="0"/>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cxnSpLocks/>
            </p:cNvCxnSpPr>
            <p:nvPr/>
          </p:nvCxnSpPr>
          <p:spPr>
            <a:xfrm>
              <a:off x="7113127" y="2051582"/>
              <a:ext cx="740205" cy="0"/>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cxnSpLocks/>
            </p:cNvCxnSpPr>
            <p:nvPr/>
          </p:nvCxnSpPr>
          <p:spPr>
            <a:xfrm flipV="1">
              <a:off x="8624964" y="2042915"/>
              <a:ext cx="740205" cy="8667"/>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5" name="Rectangle 74"/>
            <p:cNvSpPr/>
            <p:nvPr/>
          </p:nvSpPr>
          <p:spPr>
            <a:xfrm>
              <a:off x="5504944" y="2049399"/>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sp>
          <p:nvSpPr>
            <p:cNvPr id="76" name="Rectangle 75"/>
            <p:cNvSpPr/>
            <p:nvPr/>
          </p:nvSpPr>
          <p:spPr>
            <a:xfrm>
              <a:off x="7024204" y="2041328"/>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sp>
          <p:nvSpPr>
            <p:cNvPr id="77" name="Rectangle 76"/>
            <p:cNvSpPr/>
            <p:nvPr/>
          </p:nvSpPr>
          <p:spPr>
            <a:xfrm>
              <a:off x="8524767" y="2041328"/>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sp>
          <p:nvSpPr>
            <p:cNvPr id="79" name="Rectangle 78"/>
            <p:cNvSpPr/>
            <p:nvPr/>
          </p:nvSpPr>
          <p:spPr>
            <a:xfrm>
              <a:off x="3636064" y="2060349"/>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grpSp>
      <p:grpSp>
        <p:nvGrpSpPr>
          <p:cNvPr id="125" name="Group 124"/>
          <p:cNvGrpSpPr/>
          <p:nvPr/>
        </p:nvGrpSpPr>
        <p:grpSpPr>
          <a:xfrm>
            <a:off x="4541838" y="2487550"/>
            <a:ext cx="7097171" cy="414756"/>
            <a:chOff x="3289058" y="2487550"/>
            <a:chExt cx="8349952" cy="414756"/>
          </a:xfrm>
        </p:grpSpPr>
        <p:sp>
          <p:nvSpPr>
            <p:cNvPr id="80" name="Rectangle 79"/>
            <p:cNvSpPr/>
            <p:nvPr/>
          </p:nvSpPr>
          <p:spPr>
            <a:xfrm>
              <a:off x="5155206" y="2563752"/>
              <a:ext cx="4268990" cy="338554"/>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Segoe UI"/>
                  <a:ea typeface="+mn-ea"/>
                  <a:cs typeface="+mn-cs"/>
                </a:rPr>
                <a:t>Same Http Request/Response cycle!</a:t>
              </a:r>
            </a:p>
          </p:txBody>
        </p:sp>
        <p:sp>
          <p:nvSpPr>
            <p:cNvPr id="81" name="Right Brace 80"/>
            <p:cNvSpPr/>
            <p:nvPr/>
          </p:nvSpPr>
          <p:spPr>
            <a:xfrm rot="5400000">
              <a:off x="7364201" y="-1587593"/>
              <a:ext cx="199666" cy="8349952"/>
            </a:xfrm>
            <a:prstGeom prst="rightBrace">
              <a:avLst/>
            </a:prstGeom>
            <a:ln w="12700">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82" name="Rectangle 81"/>
          <p:cNvSpPr/>
          <p:nvPr/>
        </p:nvSpPr>
        <p:spPr>
          <a:xfrm>
            <a:off x="6263234" y="1788140"/>
            <a:ext cx="661784"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a:ea typeface="+mn-ea"/>
                <a:cs typeface="+mn-cs"/>
              </a:rPr>
              <a:t>Basket</a:t>
            </a:r>
          </a:p>
        </p:txBody>
      </p:sp>
      <p:sp>
        <p:nvSpPr>
          <p:cNvPr id="83" name="Rectangle 82"/>
          <p:cNvSpPr/>
          <p:nvPr/>
        </p:nvSpPr>
        <p:spPr>
          <a:xfrm>
            <a:off x="7693049" y="1789881"/>
            <a:ext cx="832279"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Ordering</a:t>
            </a:r>
          </a:p>
        </p:txBody>
      </p:sp>
      <p:sp>
        <p:nvSpPr>
          <p:cNvPr id="84" name="Rectangle 83"/>
          <p:cNvSpPr/>
          <p:nvPr/>
        </p:nvSpPr>
        <p:spPr>
          <a:xfrm>
            <a:off x="9261175" y="1789881"/>
            <a:ext cx="739305"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Catalog</a:t>
            </a:r>
          </a:p>
        </p:txBody>
      </p:sp>
      <p:sp>
        <p:nvSpPr>
          <p:cNvPr id="85" name="Rectangle 84"/>
          <p:cNvSpPr/>
          <p:nvPr/>
        </p:nvSpPr>
        <p:spPr>
          <a:xfrm>
            <a:off x="10847274" y="1776847"/>
            <a:ext cx="598241"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Other</a:t>
            </a:r>
          </a:p>
        </p:txBody>
      </p:sp>
      <p:sp>
        <p:nvSpPr>
          <p:cNvPr id="89" name="Hexagon 88"/>
          <p:cNvSpPr>
            <a:spLocks noChangeAspect="1"/>
          </p:cNvSpPr>
          <p:nvPr/>
        </p:nvSpPr>
        <p:spPr bwMode="auto">
          <a:xfrm>
            <a:off x="7744565" y="3443455"/>
            <a:ext cx="771632" cy="690328"/>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0" name="Hexagon 89"/>
          <p:cNvSpPr>
            <a:spLocks noChangeAspect="1"/>
          </p:cNvSpPr>
          <p:nvPr/>
        </p:nvSpPr>
        <p:spPr bwMode="auto">
          <a:xfrm>
            <a:off x="9256402" y="3443455"/>
            <a:ext cx="771632" cy="690328"/>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1" name="Hexagon 90"/>
          <p:cNvSpPr>
            <a:spLocks noChangeAspect="1"/>
          </p:cNvSpPr>
          <p:nvPr/>
        </p:nvSpPr>
        <p:spPr bwMode="auto">
          <a:xfrm>
            <a:off x="6232728" y="3443455"/>
            <a:ext cx="771632" cy="690328"/>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2" name="Hexagon 91"/>
          <p:cNvSpPr>
            <a:spLocks noChangeAspect="1"/>
          </p:cNvSpPr>
          <p:nvPr/>
        </p:nvSpPr>
        <p:spPr bwMode="auto">
          <a:xfrm>
            <a:off x="10768239" y="3434788"/>
            <a:ext cx="771632" cy="690328"/>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94" name="Rectangle 93"/>
          <p:cNvSpPr/>
          <p:nvPr/>
        </p:nvSpPr>
        <p:spPr bwMode="auto">
          <a:xfrm>
            <a:off x="3201707" y="3447983"/>
            <a:ext cx="1371600" cy="685800"/>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Client</a:t>
            </a:r>
          </a:p>
        </p:txBody>
      </p:sp>
      <p:sp>
        <p:nvSpPr>
          <p:cNvPr id="95" name="Rectangle 94"/>
          <p:cNvSpPr/>
          <p:nvPr/>
        </p:nvSpPr>
        <p:spPr>
          <a:xfrm>
            <a:off x="3168066" y="4212809"/>
            <a:ext cx="1529714" cy="523220"/>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i.e. MVC app,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API Gateway, etc.</a:t>
            </a:r>
          </a:p>
        </p:txBody>
      </p:sp>
      <p:grpSp>
        <p:nvGrpSpPr>
          <p:cNvPr id="28" name="Group 27"/>
          <p:cNvGrpSpPr/>
          <p:nvPr/>
        </p:nvGrpSpPr>
        <p:grpSpPr>
          <a:xfrm>
            <a:off x="4573307" y="3337308"/>
            <a:ext cx="1659421" cy="461665"/>
            <a:chOff x="4573307" y="3337308"/>
            <a:chExt cx="1659421" cy="461665"/>
          </a:xfrm>
        </p:grpSpPr>
        <p:cxnSp>
          <p:nvCxnSpPr>
            <p:cNvPr id="96" name="Straight Arrow Connector 95"/>
            <p:cNvCxnSpPr>
              <a:stCxn id="94" idx="3"/>
              <a:endCxn id="91" idx="3"/>
            </p:cNvCxnSpPr>
            <p:nvPr/>
          </p:nvCxnSpPr>
          <p:spPr>
            <a:xfrm flipV="1">
              <a:off x="4573307" y="3788619"/>
              <a:ext cx="1659421" cy="2264"/>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5051880" y="3337308"/>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grpSp>
      <p:grpSp>
        <p:nvGrpSpPr>
          <p:cNvPr id="29" name="Group 28"/>
          <p:cNvGrpSpPr/>
          <p:nvPr/>
        </p:nvGrpSpPr>
        <p:grpSpPr>
          <a:xfrm>
            <a:off x="4573307" y="3907303"/>
            <a:ext cx="1659421" cy="470432"/>
            <a:chOff x="4573307" y="3907303"/>
            <a:chExt cx="1659421" cy="470432"/>
          </a:xfrm>
        </p:grpSpPr>
        <p:cxnSp>
          <p:nvCxnSpPr>
            <p:cNvPr id="101" name="Straight Arrow Connector 100"/>
            <p:cNvCxnSpPr/>
            <p:nvPr/>
          </p:nvCxnSpPr>
          <p:spPr>
            <a:xfrm flipV="1">
              <a:off x="4573307" y="3907303"/>
              <a:ext cx="1659421" cy="2264"/>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5" name="Rectangle 114"/>
            <p:cNvSpPr/>
            <p:nvPr/>
          </p:nvSpPr>
          <p:spPr>
            <a:xfrm>
              <a:off x="5039134" y="3916070"/>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grpSp>
      <p:sp>
        <p:nvSpPr>
          <p:cNvPr id="118" name="Rectangle 117"/>
          <p:cNvSpPr/>
          <p:nvPr/>
        </p:nvSpPr>
        <p:spPr>
          <a:xfrm>
            <a:off x="6294704" y="3643861"/>
            <a:ext cx="661784"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a:ea typeface="+mn-ea"/>
                <a:cs typeface="+mn-cs"/>
              </a:rPr>
              <a:t>Basket</a:t>
            </a:r>
          </a:p>
        </p:txBody>
      </p:sp>
      <p:sp>
        <p:nvSpPr>
          <p:cNvPr id="119" name="Rectangle 118"/>
          <p:cNvSpPr/>
          <p:nvPr/>
        </p:nvSpPr>
        <p:spPr>
          <a:xfrm>
            <a:off x="7724519" y="3645602"/>
            <a:ext cx="832279"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Ordering</a:t>
            </a:r>
          </a:p>
        </p:txBody>
      </p:sp>
      <p:sp>
        <p:nvSpPr>
          <p:cNvPr id="120" name="Rectangle 119"/>
          <p:cNvSpPr/>
          <p:nvPr/>
        </p:nvSpPr>
        <p:spPr>
          <a:xfrm>
            <a:off x="9292645" y="3645602"/>
            <a:ext cx="739305"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Catalog</a:t>
            </a:r>
          </a:p>
        </p:txBody>
      </p:sp>
      <p:sp>
        <p:nvSpPr>
          <p:cNvPr id="121" name="Rectangle 120"/>
          <p:cNvSpPr/>
          <p:nvPr/>
        </p:nvSpPr>
        <p:spPr>
          <a:xfrm>
            <a:off x="10871470" y="3625546"/>
            <a:ext cx="598241"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Other</a:t>
            </a:r>
          </a:p>
        </p:txBody>
      </p:sp>
      <p:grpSp>
        <p:nvGrpSpPr>
          <p:cNvPr id="23" name="Group 22"/>
          <p:cNvGrpSpPr/>
          <p:nvPr/>
        </p:nvGrpSpPr>
        <p:grpSpPr>
          <a:xfrm>
            <a:off x="10028034" y="3155609"/>
            <a:ext cx="912787" cy="633009"/>
            <a:chOff x="10028034" y="3155609"/>
            <a:chExt cx="912787" cy="633009"/>
          </a:xfrm>
        </p:grpSpPr>
        <p:cxnSp>
          <p:nvCxnSpPr>
            <p:cNvPr id="139" name="Connector: Curved 138"/>
            <p:cNvCxnSpPr>
              <a:cxnSpLocks/>
              <a:stCxn id="92" idx="4"/>
              <a:endCxn id="90" idx="0"/>
            </p:cNvCxnSpPr>
            <p:nvPr/>
          </p:nvCxnSpPr>
          <p:spPr>
            <a:xfrm rot="16200000" flipH="1" flipV="1">
              <a:off x="10307512" y="3155309"/>
              <a:ext cx="353831" cy="912787"/>
            </a:xfrm>
            <a:prstGeom prst="curvedConnector4">
              <a:avLst>
                <a:gd name="adj1" fmla="val -64607"/>
                <a:gd name="adj2" fmla="val 59454"/>
              </a:avLst>
            </a:prstGeom>
            <a:ln w="25400">
              <a:solidFill>
                <a:srgbClr val="00B050"/>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pic>
          <p:nvPicPr>
            <p:cNvPr id="168" name="Picture 2" descr="Image result for envelope icon"/>
            <p:cNvPicPr>
              <a:picLocks noChangeAspect="1" noChangeArrowheads="1"/>
            </p:cNvPicPr>
            <p:nvPr/>
          </p:nvPicPr>
          <p:blipFill rotWithShape="1">
            <a:blip r:embed="rId3">
              <a:extLst>
                <a:ext uri="{28A0092B-C50C-407E-A947-70E740481C1C}">
                  <a14:useLocalDpi xmlns:a14="http://schemas.microsoft.com/office/drawing/2010/main" val="0"/>
                </a:ext>
              </a:extLst>
            </a:blip>
            <a:srcRect l="18744" t="22476" r="19318" b="22000"/>
            <a:stretch/>
          </p:blipFill>
          <p:spPr bwMode="auto">
            <a:xfrm>
              <a:off x="10434651" y="3155609"/>
              <a:ext cx="304800" cy="23287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p:cNvGrpSpPr/>
          <p:nvPr/>
        </p:nvGrpSpPr>
        <p:grpSpPr>
          <a:xfrm>
            <a:off x="8516197" y="3154492"/>
            <a:ext cx="912787" cy="634127"/>
            <a:chOff x="8516197" y="3154492"/>
            <a:chExt cx="912787" cy="634127"/>
          </a:xfrm>
        </p:grpSpPr>
        <p:cxnSp>
          <p:nvCxnSpPr>
            <p:cNvPr id="159" name="Connector: Curved 158"/>
            <p:cNvCxnSpPr>
              <a:cxnSpLocks/>
              <a:stCxn id="90" idx="4"/>
              <a:endCxn id="89" idx="0"/>
            </p:cNvCxnSpPr>
            <p:nvPr/>
          </p:nvCxnSpPr>
          <p:spPr>
            <a:xfrm rot="16200000" flipH="1" flipV="1">
              <a:off x="8800009" y="3159643"/>
              <a:ext cx="345164" cy="912787"/>
            </a:xfrm>
            <a:prstGeom prst="curvedConnector4">
              <a:avLst>
                <a:gd name="adj1" fmla="val -66229"/>
                <a:gd name="adj2" fmla="val 59454"/>
              </a:avLst>
            </a:prstGeom>
            <a:ln w="25400">
              <a:solidFill>
                <a:srgbClr val="00B050"/>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pic>
          <p:nvPicPr>
            <p:cNvPr id="169" name="Picture 2" descr="Image result for envelope icon"/>
            <p:cNvPicPr>
              <a:picLocks noChangeAspect="1" noChangeArrowheads="1"/>
            </p:cNvPicPr>
            <p:nvPr/>
          </p:nvPicPr>
          <p:blipFill rotWithShape="1">
            <a:blip r:embed="rId3">
              <a:extLst>
                <a:ext uri="{28A0092B-C50C-407E-A947-70E740481C1C}">
                  <a14:useLocalDpi xmlns:a14="http://schemas.microsoft.com/office/drawing/2010/main" val="0"/>
                </a:ext>
              </a:extLst>
            </a:blip>
            <a:srcRect l="18744" t="22476" r="19318" b="22000"/>
            <a:stretch/>
          </p:blipFill>
          <p:spPr bwMode="auto">
            <a:xfrm>
              <a:off x="9001216" y="3154492"/>
              <a:ext cx="304800" cy="23287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p:cNvGrpSpPr/>
          <p:nvPr/>
        </p:nvGrpSpPr>
        <p:grpSpPr>
          <a:xfrm>
            <a:off x="6956488" y="3782361"/>
            <a:ext cx="2472496" cy="685811"/>
            <a:chOff x="6956488" y="3782361"/>
            <a:chExt cx="2472496" cy="685811"/>
          </a:xfrm>
        </p:grpSpPr>
        <p:cxnSp>
          <p:nvCxnSpPr>
            <p:cNvPr id="150" name="Connector: Curved 149"/>
            <p:cNvCxnSpPr>
              <a:cxnSpLocks/>
              <a:stCxn id="90" idx="2"/>
              <a:endCxn id="118" idx="3"/>
            </p:cNvCxnSpPr>
            <p:nvPr/>
          </p:nvCxnSpPr>
          <p:spPr>
            <a:xfrm rot="5400000" flipH="1">
              <a:off x="8017025" y="2721824"/>
              <a:ext cx="351422" cy="2472496"/>
            </a:xfrm>
            <a:prstGeom prst="curvedConnector4">
              <a:avLst>
                <a:gd name="adj1" fmla="val -73900"/>
                <a:gd name="adj2" fmla="val 74623"/>
              </a:avLst>
            </a:prstGeom>
            <a:ln w="25400">
              <a:solidFill>
                <a:srgbClr val="00B050"/>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pic>
          <p:nvPicPr>
            <p:cNvPr id="170" name="Picture 2" descr="Image result for envelope icon"/>
            <p:cNvPicPr>
              <a:picLocks noChangeAspect="1" noChangeArrowheads="1"/>
            </p:cNvPicPr>
            <p:nvPr/>
          </p:nvPicPr>
          <p:blipFill rotWithShape="1">
            <a:blip r:embed="rId3">
              <a:extLst>
                <a:ext uri="{28A0092B-C50C-407E-A947-70E740481C1C}">
                  <a14:useLocalDpi xmlns:a14="http://schemas.microsoft.com/office/drawing/2010/main" val="0"/>
                </a:ext>
              </a:extLst>
            </a:blip>
            <a:srcRect l="18744" t="22476" r="19318" b="22000"/>
            <a:stretch/>
          </p:blipFill>
          <p:spPr bwMode="auto">
            <a:xfrm>
              <a:off x="8732837" y="4235295"/>
              <a:ext cx="304800" cy="23287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Group 24"/>
          <p:cNvGrpSpPr/>
          <p:nvPr/>
        </p:nvGrpSpPr>
        <p:grpSpPr>
          <a:xfrm>
            <a:off x="6831777" y="3141328"/>
            <a:ext cx="912787" cy="647292"/>
            <a:chOff x="6831777" y="3141328"/>
            <a:chExt cx="912787" cy="647292"/>
          </a:xfrm>
        </p:grpSpPr>
        <p:cxnSp>
          <p:nvCxnSpPr>
            <p:cNvPr id="144" name="Connector: Curved 143"/>
            <p:cNvCxnSpPr>
              <a:cxnSpLocks/>
              <a:stCxn id="91" idx="5"/>
              <a:endCxn id="89" idx="3"/>
            </p:cNvCxnSpPr>
            <p:nvPr/>
          </p:nvCxnSpPr>
          <p:spPr>
            <a:xfrm rot="16200000" flipH="1">
              <a:off x="7115589" y="3159644"/>
              <a:ext cx="345164" cy="912787"/>
            </a:xfrm>
            <a:prstGeom prst="curvedConnector4">
              <a:avLst>
                <a:gd name="adj1" fmla="val -66229"/>
                <a:gd name="adj2" fmla="val 59454"/>
              </a:avLst>
            </a:prstGeom>
            <a:ln w="25400">
              <a:solidFill>
                <a:srgbClr val="00B050"/>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pic>
          <p:nvPicPr>
            <p:cNvPr id="171" name="Picture 2" descr="Image result for envelope icon"/>
            <p:cNvPicPr>
              <a:picLocks noChangeAspect="1" noChangeArrowheads="1"/>
            </p:cNvPicPr>
            <p:nvPr/>
          </p:nvPicPr>
          <p:blipFill rotWithShape="1">
            <a:blip r:embed="rId3">
              <a:extLst>
                <a:ext uri="{28A0092B-C50C-407E-A947-70E740481C1C}">
                  <a14:useLocalDpi xmlns:a14="http://schemas.microsoft.com/office/drawing/2010/main" val="0"/>
                </a:ext>
              </a:extLst>
            </a:blip>
            <a:srcRect l="18744" t="22476" r="19318" b="22000"/>
            <a:stretch/>
          </p:blipFill>
          <p:spPr bwMode="auto">
            <a:xfrm>
              <a:off x="7041648" y="3141328"/>
              <a:ext cx="304800" cy="232877"/>
            </a:xfrm>
            <a:prstGeom prst="rect">
              <a:avLst/>
            </a:prstGeom>
            <a:noFill/>
            <a:extLst>
              <a:ext uri="{909E8E84-426E-40DD-AFC4-6F175D3DCCD1}">
                <a14:hiddenFill xmlns:a14="http://schemas.microsoft.com/office/drawing/2010/main">
                  <a:solidFill>
                    <a:srgbClr val="FFFFFF"/>
                  </a:solidFill>
                </a14:hiddenFill>
              </a:ext>
            </a:extLst>
          </p:spPr>
        </p:pic>
      </p:grpSp>
      <p:sp>
        <p:nvSpPr>
          <p:cNvPr id="30" name="Rectangle 29"/>
          <p:cNvSpPr/>
          <p:nvPr/>
        </p:nvSpPr>
        <p:spPr>
          <a:xfrm>
            <a:off x="736543" y="1587734"/>
            <a:ext cx="2022175" cy="646331"/>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5050"/>
                </a:solidFill>
                <a:effectLst/>
                <a:uLnTx/>
                <a:uFillTx/>
                <a:latin typeface="Segoe UI"/>
                <a:ea typeface="+mn-ea"/>
                <a:cs typeface="+mn-cs"/>
              </a:rPr>
              <a:t>Synchronous</a:t>
            </a:r>
            <a:r>
              <a:rPr kumimoji="0" lang="en-US" sz="1800" b="0" i="0" u="none" strike="noStrike" kern="1200" cap="none" spc="0" normalizeH="0" baseline="0" noProof="0">
                <a:ln>
                  <a:noFill/>
                </a:ln>
                <a:solidFill>
                  <a:srgbClr val="505050"/>
                </a:solidFill>
                <a:effectLst/>
                <a:uLnTx/>
                <a:uFillTx/>
                <a:latin typeface="Segoe UI"/>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all req./resp. cycle</a:t>
            </a:r>
          </a:p>
        </p:txBody>
      </p:sp>
      <p:sp>
        <p:nvSpPr>
          <p:cNvPr id="86" name="Rectangle 85"/>
          <p:cNvSpPr/>
          <p:nvPr/>
        </p:nvSpPr>
        <p:spPr>
          <a:xfrm>
            <a:off x="749056" y="3192462"/>
            <a:ext cx="2387818" cy="1200329"/>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5050"/>
                </a:solidFill>
                <a:effectLst/>
                <a:uLnTx/>
                <a:uFillTx/>
                <a:latin typeface="Segoe UI"/>
                <a:ea typeface="+mn-ea"/>
                <a:cs typeface="+mn-cs"/>
              </a:rPr>
              <a:t>Asynchronous</a:t>
            </a:r>
            <a:r>
              <a:rPr kumimoji="0" lang="en-US" sz="1800" b="0" i="0" u="none" strike="noStrike" kern="1200" cap="none" spc="0" normalizeH="0" baseline="0" noProof="0">
                <a:ln>
                  <a:noFill/>
                </a:ln>
                <a:solidFill>
                  <a:srgbClr val="505050"/>
                </a:solidFill>
                <a:effectLst/>
                <a:uLnTx/>
                <a:uFillTx/>
                <a:latin typeface="Segoe UI"/>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Comm. across internal microservices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a:t>
            </a:r>
            <a:r>
              <a:rPr kumimoji="0" lang="en-US" sz="1800" b="0" i="0" u="none" strike="noStrike" kern="1200" cap="none" spc="0" normalizeH="0" baseline="0" noProof="0" err="1">
                <a:ln>
                  <a:noFill/>
                </a:ln>
                <a:solidFill>
                  <a:srgbClr val="505050"/>
                </a:solidFill>
                <a:effectLst/>
                <a:uLnTx/>
                <a:uFillTx/>
                <a:latin typeface="Segoe UI"/>
                <a:ea typeface="+mn-ea"/>
                <a:cs typeface="+mn-cs"/>
              </a:rPr>
              <a:t>EventBus</a:t>
            </a:r>
            <a:r>
              <a:rPr kumimoji="0" lang="en-US" sz="1800" b="0" i="0" u="none" strike="noStrike" kern="1200" cap="none" spc="0" normalizeH="0" baseline="0" noProof="0">
                <a:ln>
                  <a:noFill/>
                </a:ln>
                <a:solidFill>
                  <a:srgbClr val="505050"/>
                </a:solidFill>
                <a:effectLst/>
                <a:uLnTx/>
                <a:uFillTx/>
                <a:latin typeface="Segoe UI"/>
                <a:ea typeface="+mn-ea"/>
                <a:cs typeface="+mn-cs"/>
              </a:rPr>
              <a:t>: i.e. </a:t>
            </a:r>
            <a:r>
              <a:rPr kumimoji="0" lang="en-US" sz="1800" b="1" i="0" u="none" strike="noStrike" kern="1200" cap="none" spc="0" normalizeH="0" baseline="0" noProof="0">
                <a:ln>
                  <a:noFill/>
                </a:ln>
                <a:solidFill>
                  <a:srgbClr val="505050"/>
                </a:solidFill>
                <a:effectLst/>
                <a:uLnTx/>
                <a:uFillTx/>
                <a:latin typeface="Segoe UI"/>
                <a:ea typeface="+mn-ea"/>
                <a:cs typeface="+mn-cs"/>
              </a:rPr>
              <a:t>AMPQ</a:t>
            </a:r>
            <a:r>
              <a:rPr kumimoji="0" lang="en-US" sz="1800" b="0" i="0" u="none" strike="noStrike" kern="1200" cap="none" spc="0" normalizeH="0" baseline="0" noProof="0">
                <a:ln>
                  <a:noFill/>
                </a:ln>
                <a:solidFill>
                  <a:srgbClr val="505050"/>
                </a:solidFill>
                <a:effectLst/>
                <a:uLnTx/>
                <a:uFillTx/>
                <a:latin typeface="Segoe UI"/>
                <a:ea typeface="+mn-ea"/>
                <a:cs typeface="+mn-cs"/>
              </a:rPr>
              <a:t>)</a:t>
            </a:r>
          </a:p>
        </p:txBody>
      </p:sp>
      <p:sp>
        <p:nvSpPr>
          <p:cNvPr id="87" name="Rectangle 86"/>
          <p:cNvSpPr/>
          <p:nvPr/>
        </p:nvSpPr>
        <p:spPr>
          <a:xfrm>
            <a:off x="736543" y="5351188"/>
            <a:ext cx="2387818" cy="1200329"/>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5050"/>
                </a:solidFill>
                <a:effectLst/>
                <a:uLnTx/>
                <a:uFillTx/>
                <a:latin typeface="Segoe UI"/>
                <a:ea typeface="+mn-ea"/>
                <a:cs typeface="+mn-cs"/>
              </a:rPr>
              <a:t>“Asynchronous”</a:t>
            </a:r>
            <a:r>
              <a:rPr kumimoji="0" lang="en-US" sz="1800" b="0" i="0" u="none" strike="noStrike" kern="1200" cap="none" spc="0" normalizeH="0" baseline="0" noProof="0">
                <a:ln>
                  <a:noFill/>
                </a:ln>
                <a:solidFill>
                  <a:srgbClr val="505050"/>
                </a:solidFill>
                <a:effectLst/>
                <a:uLnTx/>
                <a:uFillTx/>
                <a:latin typeface="Segoe UI"/>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Comm. across internal microservices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(Polling: </a:t>
            </a:r>
            <a:r>
              <a:rPr kumimoji="0" lang="en-US" sz="1800" b="1" i="0" u="none" strike="noStrike" kern="1200" cap="none" spc="0" normalizeH="0" baseline="0" noProof="0">
                <a:ln>
                  <a:noFill/>
                </a:ln>
                <a:solidFill>
                  <a:srgbClr val="505050"/>
                </a:solidFill>
                <a:effectLst/>
                <a:uLnTx/>
                <a:uFillTx/>
                <a:latin typeface="Segoe UI"/>
                <a:ea typeface="+mn-ea"/>
                <a:cs typeface="+mn-cs"/>
              </a:rPr>
              <a:t>Http</a:t>
            </a:r>
            <a:r>
              <a:rPr kumimoji="0" lang="en-US" sz="1800" b="0" i="0" u="none" strike="noStrike" kern="1200" cap="none" spc="0" normalizeH="0" baseline="0" noProof="0">
                <a:ln>
                  <a:noFill/>
                </a:ln>
                <a:solidFill>
                  <a:srgbClr val="505050"/>
                </a:solidFill>
                <a:effectLst/>
                <a:uLnTx/>
                <a:uFillTx/>
                <a:latin typeface="Segoe UI"/>
                <a:ea typeface="+mn-ea"/>
                <a:cs typeface="+mn-cs"/>
              </a:rPr>
              <a:t>)</a:t>
            </a:r>
          </a:p>
        </p:txBody>
      </p:sp>
      <p:sp>
        <p:nvSpPr>
          <p:cNvPr id="88" name="Hexagon 87"/>
          <p:cNvSpPr>
            <a:spLocks noChangeAspect="1"/>
          </p:cNvSpPr>
          <p:nvPr/>
        </p:nvSpPr>
        <p:spPr bwMode="auto">
          <a:xfrm>
            <a:off x="7744565" y="5403541"/>
            <a:ext cx="771632" cy="690328"/>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3" name="Hexagon 92"/>
          <p:cNvSpPr>
            <a:spLocks noChangeAspect="1"/>
          </p:cNvSpPr>
          <p:nvPr/>
        </p:nvSpPr>
        <p:spPr bwMode="auto">
          <a:xfrm>
            <a:off x="9256402" y="5403541"/>
            <a:ext cx="771632" cy="690328"/>
          </a:xfrm>
          <a:prstGeom prst="hexagon">
            <a:avLst/>
          </a:prstGeom>
          <a:solidFill>
            <a:srgbClr val="7030A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7" name="Hexagon 96"/>
          <p:cNvSpPr>
            <a:spLocks noChangeAspect="1"/>
          </p:cNvSpPr>
          <p:nvPr/>
        </p:nvSpPr>
        <p:spPr bwMode="auto">
          <a:xfrm>
            <a:off x="6232728" y="5403541"/>
            <a:ext cx="771632" cy="690328"/>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98" name="Hexagon 97"/>
          <p:cNvSpPr>
            <a:spLocks noChangeAspect="1"/>
          </p:cNvSpPr>
          <p:nvPr/>
        </p:nvSpPr>
        <p:spPr bwMode="auto">
          <a:xfrm>
            <a:off x="10768239" y="5394874"/>
            <a:ext cx="771632" cy="690328"/>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rgbClr val="FFFFFF"/>
              </a:solidFill>
              <a:effectLst/>
              <a:uLnTx/>
              <a:uFillTx/>
              <a:latin typeface="Segoe UI Light"/>
              <a:ea typeface="Segoe UI" pitchFamily="34" charset="0"/>
              <a:cs typeface="Segoe UI" pitchFamily="34" charset="0"/>
            </a:endParaRPr>
          </a:p>
        </p:txBody>
      </p:sp>
      <p:sp>
        <p:nvSpPr>
          <p:cNvPr id="99" name="Rectangle 98"/>
          <p:cNvSpPr/>
          <p:nvPr/>
        </p:nvSpPr>
        <p:spPr bwMode="auto">
          <a:xfrm>
            <a:off x="3201707" y="5408069"/>
            <a:ext cx="1371600" cy="685800"/>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Client</a:t>
            </a:r>
          </a:p>
        </p:txBody>
      </p:sp>
      <p:sp>
        <p:nvSpPr>
          <p:cNvPr id="100" name="Rectangle 99"/>
          <p:cNvSpPr/>
          <p:nvPr/>
        </p:nvSpPr>
        <p:spPr>
          <a:xfrm>
            <a:off x="3122650" y="6140700"/>
            <a:ext cx="1529714" cy="523220"/>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i.e. MVC app,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a:ea typeface="+mn-ea"/>
                <a:cs typeface="+mn-cs"/>
              </a:rPr>
              <a:t>API Gateway, etc.</a:t>
            </a:r>
          </a:p>
        </p:txBody>
      </p:sp>
      <p:grpSp>
        <p:nvGrpSpPr>
          <p:cNvPr id="102" name="Group 101"/>
          <p:cNvGrpSpPr/>
          <p:nvPr/>
        </p:nvGrpSpPr>
        <p:grpSpPr>
          <a:xfrm>
            <a:off x="4573307" y="9403445"/>
            <a:ext cx="6194932" cy="10931"/>
            <a:chOff x="3484044" y="5587638"/>
            <a:chExt cx="6194932" cy="10931"/>
          </a:xfrm>
        </p:grpSpPr>
        <p:cxnSp>
          <p:nvCxnSpPr>
            <p:cNvPr id="103" name="Straight Arrow Connector 102"/>
            <p:cNvCxnSpPr>
              <a:stCxn id="99" idx="3"/>
              <a:endCxn id="97" idx="3"/>
            </p:cNvCxnSpPr>
            <p:nvPr/>
          </p:nvCxnSpPr>
          <p:spPr>
            <a:xfrm flipV="1">
              <a:off x="3484044" y="5596305"/>
              <a:ext cx="1659421" cy="2264"/>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p:cNvCxnSpPr>
              <a:cxnSpLocks/>
              <a:stCxn id="97" idx="0"/>
              <a:endCxn id="88" idx="3"/>
            </p:cNvCxnSpPr>
            <p:nvPr/>
          </p:nvCxnSpPr>
          <p:spPr>
            <a:xfrm>
              <a:off x="5915097" y="5596305"/>
              <a:ext cx="740205" cy="0"/>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cxnSpLocks/>
              <a:stCxn id="88" idx="0"/>
              <a:endCxn id="93" idx="3"/>
            </p:cNvCxnSpPr>
            <p:nvPr/>
          </p:nvCxnSpPr>
          <p:spPr>
            <a:xfrm>
              <a:off x="7426934" y="5596305"/>
              <a:ext cx="740205" cy="0"/>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p:cNvCxnSpPr>
              <a:cxnSpLocks/>
              <a:stCxn id="93" idx="0"/>
              <a:endCxn id="98" idx="3"/>
            </p:cNvCxnSpPr>
            <p:nvPr/>
          </p:nvCxnSpPr>
          <p:spPr>
            <a:xfrm flipV="1">
              <a:off x="8938771" y="5587638"/>
              <a:ext cx="740205" cy="8667"/>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cxnSp>
        <p:nvCxnSpPr>
          <p:cNvPr id="114" name="Straight Arrow Connector 113"/>
          <p:cNvCxnSpPr>
            <a:cxnSpLocks/>
          </p:cNvCxnSpPr>
          <p:nvPr/>
        </p:nvCxnSpPr>
        <p:spPr>
          <a:xfrm>
            <a:off x="7004360" y="5867389"/>
            <a:ext cx="740205" cy="0"/>
          </a:xfrm>
          <a:prstGeom prst="straightConnector1">
            <a:avLst/>
          </a:prstGeom>
          <a:ln w="25400">
            <a:solidFill>
              <a:srgbClr val="08B255"/>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a:cxnSpLocks/>
          </p:cNvCxnSpPr>
          <p:nvPr/>
        </p:nvCxnSpPr>
        <p:spPr>
          <a:xfrm>
            <a:off x="8516197" y="5867389"/>
            <a:ext cx="740205" cy="0"/>
          </a:xfrm>
          <a:prstGeom prst="straightConnector1">
            <a:avLst/>
          </a:prstGeom>
          <a:ln w="25400">
            <a:solidFill>
              <a:srgbClr val="08B25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a:cxnSpLocks/>
          </p:cNvCxnSpPr>
          <p:nvPr/>
        </p:nvCxnSpPr>
        <p:spPr>
          <a:xfrm flipV="1">
            <a:off x="10028034" y="5858722"/>
            <a:ext cx="740205" cy="8667"/>
          </a:xfrm>
          <a:prstGeom prst="straightConnector1">
            <a:avLst/>
          </a:prstGeom>
          <a:ln w="25400">
            <a:solidFill>
              <a:srgbClr val="08B255"/>
            </a:solidFill>
            <a:headEnd type="triangle"/>
            <a:tailEnd type="none"/>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4573307" y="5867389"/>
            <a:ext cx="1659421" cy="470432"/>
            <a:chOff x="4573307" y="5867389"/>
            <a:chExt cx="1659421" cy="470432"/>
          </a:xfrm>
        </p:grpSpPr>
        <p:cxnSp>
          <p:nvCxnSpPr>
            <p:cNvPr id="113" name="Straight Arrow Connector 112"/>
            <p:cNvCxnSpPr/>
            <p:nvPr/>
          </p:nvCxnSpPr>
          <p:spPr>
            <a:xfrm flipV="1">
              <a:off x="4573307" y="5867389"/>
              <a:ext cx="1659421" cy="2264"/>
            </a:xfrm>
            <a:prstGeom prst="straightConnector1">
              <a:avLst/>
            </a:prstGeom>
            <a:ln w="254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28" name="Rectangle 127"/>
            <p:cNvSpPr/>
            <p:nvPr/>
          </p:nvSpPr>
          <p:spPr>
            <a:xfrm>
              <a:off x="5039134" y="5876156"/>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response</a:t>
              </a:r>
            </a:p>
          </p:txBody>
        </p:sp>
      </p:grpSp>
      <p:sp>
        <p:nvSpPr>
          <p:cNvPr id="132" name="Rectangle 131"/>
          <p:cNvSpPr/>
          <p:nvPr/>
        </p:nvSpPr>
        <p:spPr>
          <a:xfrm>
            <a:off x="6294704" y="5603947"/>
            <a:ext cx="661784"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a:ea typeface="+mn-ea"/>
                <a:cs typeface="+mn-cs"/>
              </a:rPr>
              <a:t>Basket</a:t>
            </a:r>
          </a:p>
        </p:txBody>
      </p:sp>
      <p:sp>
        <p:nvSpPr>
          <p:cNvPr id="133" name="Rectangle 132"/>
          <p:cNvSpPr/>
          <p:nvPr/>
        </p:nvSpPr>
        <p:spPr>
          <a:xfrm>
            <a:off x="7724519" y="5605688"/>
            <a:ext cx="832279"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Ordering</a:t>
            </a:r>
          </a:p>
        </p:txBody>
      </p:sp>
      <p:sp>
        <p:nvSpPr>
          <p:cNvPr id="134" name="Rectangle 133"/>
          <p:cNvSpPr/>
          <p:nvPr/>
        </p:nvSpPr>
        <p:spPr>
          <a:xfrm>
            <a:off x="9292645" y="5605688"/>
            <a:ext cx="739305"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Catalog</a:t>
            </a:r>
          </a:p>
        </p:txBody>
      </p:sp>
      <p:sp>
        <p:nvSpPr>
          <p:cNvPr id="135" name="Rectangle 134"/>
          <p:cNvSpPr/>
          <p:nvPr/>
        </p:nvSpPr>
        <p:spPr>
          <a:xfrm>
            <a:off x="10869941" y="5594792"/>
            <a:ext cx="598241" cy="27699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a:ea typeface="+mn-ea"/>
                <a:cs typeface="+mn-cs"/>
              </a:rPr>
              <a:t>Other</a:t>
            </a:r>
          </a:p>
        </p:txBody>
      </p:sp>
      <p:grpSp>
        <p:nvGrpSpPr>
          <p:cNvPr id="69" name="Group 68"/>
          <p:cNvGrpSpPr/>
          <p:nvPr/>
        </p:nvGrpSpPr>
        <p:grpSpPr>
          <a:xfrm>
            <a:off x="6999902" y="5291735"/>
            <a:ext cx="740205" cy="461665"/>
            <a:chOff x="6999902" y="5291735"/>
            <a:chExt cx="740205" cy="461665"/>
          </a:xfrm>
        </p:grpSpPr>
        <p:cxnSp>
          <p:nvCxnSpPr>
            <p:cNvPr id="138" name="Straight Arrow Connector 137"/>
            <p:cNvCxnSpPr>
              <a:cxnSpLocks/>
            </p:cNvCxnSpPr>
            <p:nvPr/>
          </p:nvCxnSpPr>
          <p:spPr>
            <a:xfrm>
              <a:off x="6999902" y="5741959"/>
              <a:ext cx="740205" cy="0"/>
            </a:xfrm>
            <a:prstGeom prst="straightConnector1">
              <a:avLst/>
            </a:prstGeom>
            <a:ln w="25400">
              <a:solidFill>
                <a:srgbClr val="08B25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2" name="Rectangle 141"/>
            <p:cNvSpPr/>
            <p:nvPr/>
          </p:nvSpPr>
          <p:spPr>
            <a:xfrm>
              <a:off x="7085509" y="5291735"/>
              <a:ext cx="643831"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Polling</a:t>
              </a:r>
            </a:p>
          </p:txBody>
        </p:sp>
      </p:grpSp>
      <p:grpSp>
        <p:nvGrpSpPr>
          <p:cNvPr id="64" name="Group 63"/>
          <p:cNvGrpSpPr/>
          <p:nvPr/>
        </p:nvGrpSpPr>
        <p:grpSpPr>
          <a:xfrm>
            <a:off x="8511739" y="5271627"/>
            <a:ext cx="740205" cy="470332"/>
            <a:chOff x="8511739" y="5271627"/>
            <a:chExt cx="740205" cy="470332"/>
          </a:xfrm>
        </p:grpSpPr>
        <p:cxnSp>
          <p:nvCxnSpPr>
            <p:cNvPr id="140" name="Straight Arrow Connector 139"/>
            <p:cNvCxnSpPr>
              <a:cxnSpLocks/>
            </p:cNvCxnSpPr>
            <p:nvPr/>
          </p:nvCxnSpPr>
          <p:spPr>
            <a:xfrm>
              <a:off x="8511739" y="5741959"/>
              <a:ext cx="740205" cy="0"/>
            </a:xfrm>
            <a:prstGeom prst="straightConnector1">
              <a:avLst/>
            </a:prstGeom>
            <a:ln w="25400">
              <a:solidFill>
                <a:srgbClr val="08B25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3" name="Rectangle 142"/>
            <p:cNvSpPr/>
            <p:nvPr/>
          </p:nvSpPr>
          <p:spPr>
            <a:xfrm>
              <a:off x="8563700" y="5271627"/>
              <a:ext cx="643830"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Polling</a:t>
              </a:r>
            </a:p>
          </p:txBody>
        </p:sp>
      </p:grpSp>
      <p:grpSp>
        <p:nvGrpSpPr>
          <p:cNvPr id="65" name="Group 64"/>
          <p:cNvGrpSpPr/>
          <p:nvPr/>
        </p:nvGrpSpPr>
        <p:grpSpPr>
          <a:xfrm>
            <a:off x="10023576" y="5271627"/>
            <a:ext cx="744663" cy="470333"/>
            <a:chOff x="10023576" y="5271627"/>
            <a:chExt cx="744663" cy="470333"/>
          </a:xfrm>
        </p:grpSpPr>
        <p:cxnSp>
          <p:nvCxnSpPr>
            <p:cNvPr id="141" name="Straight Arrow Connector 140"/>
            <p:cNvCxnSpPr>
              <a:cxnSpLocks/>
              <a:endCxn id="98" idx="3"/>
            </p:cNvCxnSpPr>
            <p:nvPr/>
          </p:nvCxnSpPr>
          <p:spPr>
            <a:xfrm flipV="1">
              <a:off x="10023576" y="5740038"/>
              <a:ext cx="744663" cy="1922"/>
            </a:xfrm>
            <a:prstGeom prst="straightConnector1">
              <a:avLst/>
            </a:prstGeom>
            <a:ln w="25400">
              <a:solidFill>
                <a:srgbClr val="08B25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5" name="Rectangle 144"/>
            <p:cNvSpPr/>
            <p:nvPr/>
          </p:nvSpPr>
          <p:spPr>
            <a:xfrm>
              <a:off x="10064769" y="5271627"/>
              <a:ext cx="643830" cy="461665"/>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Polling</a:t>
              </a:r>
            </a:p>
          </p:txBody>
        </p:sp>
      </p:grpSp>
      <p:grpSp>
        <p:nvGrpSpPr>
          <p:cNvPr id="73" name="Group 72"/>
          <p:cNvGrpSpPr/>
          <p:nvPr/>
        </p:nvGrpSpPr>
        <p:grpSpPr>
          <a:xfrm>
            <a:off x="4568849" y="5290648"/>
            <a:ext cx="1659421" cy="461665"/>
            <a:chOff x="4568849" y="5290648"/>
            <a:chExt cx="1659421" cy="461665"/>
          </a:xfrm>
        </p:grpSpPr>
        <p:cxnSp>
          <p:nvCxnSpPr>
            <p:cNvPr id="137" name="Straight Arrow Connector 136"/>
            <p:cNvCxnSpPr/>
            <p:nvPr/>
          </p:nvCxnSpPr>
          <p:spPr>
            <a:xfrm flipV="1">
              <a:off x="4568849" y="5741959"/>
              <a:ext cx="1659421" cy="2264"/>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6" name="Rectangle 145"/>
            <p:cNvSpPr/>
            <p:nvPr/>
          </p:nvSpPr>
          <p:spPr>
            <a:xfrm>
              <a:off x="5079316" y="5290648"/>
              <a:ext cx="861133"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sync.</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request</a:t>
              </a:r>
            </a:p>
          </p:txBody>
        </p:sp>
      </p:grpSp>
      <p:cxnSp>
        <p:nvCxnSpPr>
          <p:cNvPr id="151" name="Connector: Curved 150"/>
          <p:cNvCxnSpPr>
            <a:cxnSpLocks/>
            <a:stCxn id="93" idx="1"/>
            <a:endCxn id="97" idx="2"/>
          </p:cNvCxnSpPr>
          <p:nvPr/>
        </p:nvCxnSpPr>
        <p:spPr>
          <a:xfrm rot="5400000">
            <a:off x="8130381" y="4368798"/>
            <a:ext cx="12700" cy="3450142"/>
          </a:xfrm>
          <a:prstGeom prst="curvedConnector3">
            <a:avLst>
              <a:gd name="adj1" fmla="val 5368693"/>
            </a:avLst>
          </a:prstGeom>
          <a:ln w="25400">
            <a:solidFill>
              <a:srgbClr val="00B050"/>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grpSp>
        <p:nvGrpSpPr>
          <p:cNvPr id="72" name="Group 71"/>
          <p:cNvGrpSpPr/>
          <p:nvPr/>
        </p:nvGrpSpPr>
        <p:grpSpPr>
          <a:xfrm>
            <a:off x="6838128" y="6087519"/>
            <a:ext cx="2597206" cy="907006"/>
            <a:chOff x="6838128" y="6087519"/>
            <a:chExt cx="2597206" cy="907006"/>
          </a:xfrm>
        </p:grpSpPr>
        <p:cxnSp>
          <p:nvCxnSpPr>
            <p:cNvPr id="148" name="Connector: Curved 147"/>
            <p:cNvCxnSpPr>
              <a:cxnSpLocks/>
              <a:stCxn id="93" idx="2"/>
              <a:endCxn id="97" idx="1"/>
            </p:cNvCxnSpPr>
            <p:nvPr/>
          </p:nvCxnSpPr>
          <p:spPr>
            <a:xfrm rot="5400000">
              <a:off x="8130381" y="4795266"/>
              <a:ext cx="12700" cy="2597206"/>
            </a:xfrm>
            <a:prstGeom prst="curvedConnector3">
              <a:avLst>
                <a:gd name="adj1" fmla="val 3740874"/>
              </a:avLst>
            </a:prstGeom>
            <a:ln w="25400">
              <a:solidFill>
                <a:srgbClr val="00B050"/>
              </a:solidFill>
              <a:prstDash val="solid"/>
              <a:headEnd type="triangle"/>
              <a:tailEnd type="none"/>
            </a:ln>
          </p:spPr>
          <p:style>
            <a:lnRef idx="1">
              <a:schemeClr val="accent1"/>
            </a:lnRef>
            <a:fillRef idx="0">
              <a:schemeClr val="accent1"/>
            </a:fillRef>
            <a:effectRef idx="0">
              <a:schemeClr val="accent1"/>
            </a:effectRef>
            <a:fontRef idx="minor">
              <a:schemeClr val="tx1"/>
            </a:fontRef>
          </p:style>
        </p:cxnSp>
        <p:sp>
          <p:nvSpPr>
            <p:cNvPr id="154" name="Rectangle 153"/>
            <p:cNvSpPr/>
            <p:nvPr/>
          </p:nvSpPr>
          <p:spPr>
            <a:xfrm>
              <a:off x="7854193" y="6532860"/>
              <a:ext cx="643831" cy="461665"/>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Http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Polling</a:t>
              </a:r>
            </a:p>
          </p:txBody>
        </p:sp>
      </p:grpSp>
      <p:sp>
        <p:nvSpPr>
          <p:cNvPr id="163" name="Multiplication Sign 162"/>
          <p:cNvSpPr/>
          <p:nvPr/>
        </p:nvSpPr>
        <p:spPr bwMode="auto">
          <a:xfrm>
            <a:off x="10764240" y="1888781"/>
            <a:ext cx="750250" cy="690567"/>
          </a:xfrm>
          <a:prstGeom prst="mathMultiply">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5" name="Group 4">
            <a:extLst>
              <a:ext uri="{FF2B5EF4-FFF2-40B4-BE49-F238E27FC236}">
                <a16:creationId xmlns:a16="http://schemas.microsoft.com/office/drawing/2014/main" id="{FC856732-D7C4-4BB5-8FE2-AE809A258453}"/>
              </a:ext>
            </a:extLst>
          </p:cNvPr>
          <p:cNvGrpSpPr/>
          <p:nvPr/>
        </p:nvGrpSpPr>
        <p:grpSpPr>
          <a:xfrm>
            <a:off x="-33766" y="1277900"/>
            <a:ext cx="1533561" cy="991495"/>
            <a:chOff x="-33766" y="1277900"/>
            <a:chExt cx="1533561" cy="991495"/>
          </a:xfrm>
        </p:grpSpPr>
        <p:sp>
          <p:nvSpPr>
            <p:cNvPr id="2" name="Arrow: Right 1">
              <a:extLst>
                <a:ext uri="{FF2B5EF4-FFF2-40B4-BE49-F238E27FC236}">
                  <a16:creationId xmlns:a16="http://schemas.microsoft.com/office/drawing/2014/main" id="{FE14E290-655F-4504-A1EA-F0F4A4CF8A18}"/>
                </a:ext>
              </a:extLst>
            </p:cNvPr>
            <p:cNvSpPr/>
            <p:nvPr/>
          </p:nvSpPr>
          <p:spPr bwMode="auto">
            <a:xfrm>
              <a:off x="46037" y="1668462"/>
              <a:ext cx="690506" cy="600933"/>
            </a:xfrm>
            <a:prstGeom prst="rightArrow">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3" name="Rectangle 2">
              <a:extLst>
                <a:ext uri="{FF2B5EF4-FFF2-40B4-BE49-F238E27FC236}">
                  <a16:creationId xmlns:a16="http://schemas.microsoft.com/office/drawing/2014/main" id="{3CE05D65-EC91-4F5B-87F3-86FD3A57180A}"/>
                </a:ext>
              </a:extLst>
            </p:cNvPr>
            <p:cNvSpPr/>
            <p:nvPr/>
          </p:nvSpPr>
          <p:spPr>
            <a:xfrm>
              <a:off x="-33766" y="1277900"/>
              <a:ext cx="1533561" cy="369332"/>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0000"/>
                  </a:solidFill>
                  <a:effectLst/>
                  <a:uLnTx/>
                  <a:uFillTx/>
                  <a:latin typeface="Segoe UI"/>
                  <a:ea typeface="+mn-ea"/>
                  <a:cs typeface="+mn-cs"/>
                </a:rPr>
                <a:t>Anti-pattern</a:t>
              </a:r>
            </a:p>
          </p:txBody>
        </p:sp>
      </p:grpSp>
    </p:spTree>
    <p:extLst>
      <p:ext uri="{BB962C8B-B14F-4D97-AF65-F5344CB8AC3E}">
        <p14:creationId xmlns:p14="http://schemas.microsoft.com/office/powerpoint/2010/main" val="6650286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1000"/>
                                  </p:stCondLst>
                                  <p:childTnLst>
                                    <p:set>
                                      <p:cBhvr>
                                        <p:cTn id="13" dur="1" fill="hold">
                                          <p:stCondLst>
                                            <p:cond delay="0"/>
                                          </p:stCondLst>
                                        </p:cTn>
                                        <p:tgtEl>
                                          <p:spTgt spid="123"/>
                                        </p:tgtEl>
                                        <p:attrNameLst>
                                          <p:attrName>style.visibility</p:attrName>
                                        </p:attrNameLst>
                                      </p:cBhvr>
                                      <p:to>
                                        <p:strVal val="visible"/>
                                      </p:to>
                                    </p:set>
                                    <p:animEffect transition="in" filter="wipe(left)">
                                      <p:cBhvr>
                                        <p:cTn id="14" dur="500"/>
                                        <p:tgtEl>
                                          <p:spTgt spid="123"/>
                                        </p:tgtEl>
                                      </p:cBhvr>
                                    </p:animEffect>
                                  </p:childTnLst>
                                </p:cTn>
                              </p:par>
                            </p:childTnLst>
                          </p:cTn>
                        </p:par>
                        <p:par>
                          <p:cTn id="15" fill="hold">
                            <p:stCondLst>
                              <p:cond delay="1500"/>
                            </p:stCondLst>
                            <p:childTnLst>
                              <p:par>
                                <p:cTn id="16" presetID="22" presetClass="entr" presetSubtype="2" fill="hold" nodeType="afterEffect">
                                  <p:stCondLst>
                                    <p:cond delay="500"/>
                                  </p:stCondLst>
                                  <p:childTnLst>
                                    <p:set>
                                      <p:cBhvr>
                                        <p:cTn id="17" dur="1" fill="hold">
                                          <p:stCondLst>
                                            <p:cond delay="0"/>
                                          </p:stCondLst>
                                        </p:cTn>
                                        <p:tgtEl>
                                          <p:spTgt spid="124"/>
                                        </p:tgtEl>
                                        <p:attrNameLst>
                                          <p:attrName>style.visibility</p:attrName>
                                        </p:attrNameLst>
                                      </p:cBhvr>
                                      <p:to>
                                        <p:strVal val="visible"/>
                                      </p:to>
                                    </p:set>
                                    <p:animEffect transition="in" filter="wipe(right)">
                                      <p:cBhvr>
                                        <p:cTn id="18" dur="1000"/>
                                        <p:tgtEl>
                                          <p:spTgt spid="124"/>
                                        </p:tgtEl>
                                      </p:cBhvr>
                                    </p:animEffect>
                                  </p:childTnLst>
                                </p:cTn>
                              </p:par>
                            </p:childTnLst>
                          </p:cTn>
                        </p:par>
                        <p:par>
                          <p:cTn id="19" fill="hold">
                            <p:stCondLst>
                              <p:cond delay="3000"/>
                            </p:stCondLst>
                            <p:childTnLst>
                              <p:par>
                                <p:cTn id="20" presetID="10" presetClass="entr" presetSubtype="0" fill="hold" nodeType="afterEffect">
                                  <p:stCondLst>
                                    <p:cond delay="500"/>
                                  </p:stCondLst>
                                  <p:childTnLst>
                                    <p:set>
                                      <p:cBhvr>
                                        <p:cTn id="21" dur="1" fill="hold">
                                          <p:stCondLst>
                                            <p:cond delay="0"/>
                                          </p:stCondLst>
                                        </p:cTn>
                                        <p:tgtEl>
                                          <p:spTgt spid="125"/>
                                        </p:tgtEl>
                                        <p:attrNameLst>
                                          <p:attrName>style.visibility</p:attrName>
                                        </p:attrNameLst>
                                      </p:cBhvr>
                                      <p:to>
                                        <p:strVal val="visible"/>
                                      </p:to>
                                    </p:set>
                                    <p:animEffect transition="in" filter="fade">
                                      <p:cBhvr>
                                        <p:cTn id="22" dur="500"/>
                                        <p:tgtEl>
                                          <p:spTgt spid="125"/>
                                        </p:tgtEl>
                                      </p:cBhvr>
                                    </p:animEffect>
                                  </p:childTnLst>
                                </p:cTn>
                              </p:par>
                            </p:childTnLst>
                          </p:cTn>
                        </p:par>
                        <p:par>
                          <p:cTn id="23" fill="hold">
                            <p:stCondLst>
                              <p:cond delay="4000"/>
                            </p:stCondLst>
                            <p:childTnLst>
                              <p:par>
                                <p:cTn id="24" presetID="53" presetClass="entr" presetSubtype="16" fill="hold" grpId="0" nodeType="afterEffect">
                                  <p:stCondLst>
                                    <p:cond delay="2000"/>
                                  </p:stCondLst>
                                  <p:childTnLst>
                                    <p:set>
                                      <p:cBhvr>
                                        <p:cTn id="25" dur="1" fill="hold">
                                          <p:stCondLst>
                                            <p:cond delay="0"/>
                                          </p:stCondLst>
                                        </p:cTn>
                                        <p:tgtEl>
                                          <p:spTgt spid="163"/>
                                        </p:tgtEl>
                                        <p:attrNameLst>
                                          <p:attrName>style.visibility</p:attrName>
                                        </p:attrNameLst>
                                      </p:cBhvr>
                                      <p:to>
                                        <p:strVal val="visible"/>
                                      </p:to>
                                    </p:set>
                                    <p:anim calcmode="lin" valueType="num">
                                      <p:cBhvr>
                                        <p:cTn id="26" dur="500" fill="hold"/>
                                        <p:tgtEl>
                                          <p:spTgt spid="163"/>
                                        </p:tgtEl>
                                        <p:attrNameLst>
                                          <p:attrName>ppt_w</p:attrName>
                                        </p:attrNameLst>
                                      </p:cBhvr>
                                      <p:tavLst>
                                        <p:tav tm="0">
                                          <p:val>
                                            <p:fltVal val="0"/>
                                          </p:val>
                                        </p:tav>
                                        <p:tav tm="100000">
                                          <p:val>
                                            <p:strVal val="#ppt_w"/>
                                          </p:val>
                                        </p:tav>
                                      </p:tavLst>
                                    </p:anim>
                                    <p:anim calcmode="lin" valueType="num">
                                      <p:cBhvr>
                                        <p:cTn id="27" dur="500" fill="hold"/>
                                        <p:tgtEl>
                                          <p:spTgt spid="163"/>
                                        </p:tgtEl>
                                        <p:attrNameLst>
                                          <p:attrName>ppt_h</p:attrName>
                                        </p:attrNameLst>
                                      </p:cBhvr>
                                      <p:tavLst>
                                        <p:tav tm="0">
                                          <p:val>
                                            <p:fltVal val="0"/>
                                          </p:val>
                                        </p:tav>
                                        <p:tav tm="100000">
                                          <p:val>
                                            <p:strVal val="#ppt_h"/>
                                          </p:val>
                                        </p:tav>
                                      </p:tavLst>
                                    </p:anim>
                                    <p:animEffect transition="in" filter="fade">
                                      <p:cBhvr>
                                        <p:cTn id="28" dur="500"/>
                                        <p:tgtEl>
                                          <p:spTgt spid="163"/>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86"/>
                                        </p:tgtEl>
                                        <p:attrNameLst>
                                          <p:attrName>style.visibility</p:attrName>
                                        </p:attrNameLst>
                                      </p:cBhvr>
                                      <p:to>
                                        <p:strVal val="visible"/>
                                      </p:to>
                                    </p:set>
                                    <p:animEffect transition="in" filter="fade">
                                      <p:cBhvr>
                                        <p:cTn id="33" dur="1000"/>
                                        <p:tgtEl>
                                          <p:spTgt spid="86"/>
                                        </p:tgtEl>
                                      </p:cBhvr>
                                    </p:animEffect>
                                    <p:anim calcmode="lin" valueType="num">
                                      <p:cBhvr>
                                        <p:cTn id="34" dur="1000" fill="hold"/>
                                        <p:tgtEl>
                                          <p:spTgt spid="86"/>
                                        </p:tgtEl>
                                        <p:attrNameLst>
                                          <p:attrName>ppt_x</p:attrName>
                                        </p:attrNameLst>
                                      </p:cBhvr>
                                      <p:tavLst>
                                        <p:tav tm="0">
                                          <p:val>
                                            <p:strVal val="#ppt_x"/>
                                          </p:val>
                                        </p:tav>
                                        <p:tav tm="100000">
                                          <p:val>
                                            <p:strVal val="#ppt_x"/>
                                          </p:val>
                                        </p:tav>
                                      </p:tavLst>
                                    </p:anim>
                                    <p:anim calcmode="lin" valueType="num">
                                      <p:cBhvr>
                                        <p:cTn id="35" dur="1000" fill="hold"/>
                                        <p:tgtEl>
                                          <p:spTgt spid="86"/>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2" fill="hold" nodeType="click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wipe(right)">
                                      <p:cBhvr>
                                        <p:cTn id="40" dur="500"/>
                                        <p:tgtEl>
                                          <p:spTgt spid="23"/>
                                        </p:tgtEl>
                                      </p:cBhvr>
                                    </p:animEffect>
                                  </p:childTnLst>
                                </p:cTn>
                              </p:par>
                            </p:childTnLst>
                          </p:cTn>
                        </p:par>
                        <p:par>
                          <p:cTn id="41" fill="hold">
                            <p:stCondLst>
                              <p:cond delay="500"/>
                            </p:stCondLst>
                            <p:childTnLst>
                              <p:par>
                                <p:cTn id="42" presetID="10" presetClass="exit" presetSubtype="0" fill="hold" nodeType="afterEffect">
                                  <p:stCondLst>
                                    <p:cond delay="500"/>
                                  </p:stCondLst>
                                  <p:childTnLst>
                                    <p:animEffect transition="out" filter="fade">
                                      <p:cBhvr>
                                        <p:cTn id="43" dur="500"/>
                                        <p:tgtEl>
                                          <p:spTgt spid="23"/>
                                        </p:tgtEl>
                                      </p:cBhvr>
                                    </p:animEffect>
                                    <p:set>
                                      <p:cBhvr>
                                        <p:cTn id="44" dur="1" fill="hold">
                                          <p:stCondLst>
                                            <p:cond delay="499"/>
                                          </p:stCondLst>
                                        </p:cTn>
                                        <p:tgtEl>
                                          <p:spTgt spid="23"/>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right)">
                                      <p:cBhvr>
                                        <p:cTn id="49" dur="500"/>
                                        <p:tgtEl>
                                          <p:spTgt spid="24"/>
                                        </p:tgtEl>
                                      </p:cBhvr>
                                    </p:animEffect>
                                  </p:childTnLst>
                                </p:cTn>
                              </p:par>
                            </p:childTnLst>
                          </p:cTn>
                        </p:par>
                        <p:par>
                          <p:cTn id="50" fill="hold">
                            <p:stCondLst>
                              <p:cond delay="500"/>
                            </p:stCondLst>
                            <p:childTnLst>
                              <p:par>
                                <p:cTn id="51" presetID="10" presetClass="exit" presetSubtype="0" fill="hold" nodeType="afterEffect">
                                  <p:stCondLst>
                                    <p:cond delay="500"/>
                                  </p:stCondLst>
                                  <p:childTnLst>
                                    <p:animEffect transition="out" filter="fade">
                                      <p:cBhvr>
                                        <p:cTn id="52" dur="500"/>
                                        <p:tgtEl>
                                          <p:spTgt spid="24"/>
                                        </p:tgtEl>
                                      </p:cBhvr>
                                    </p:animEffect>
                                    <p:set>
                                      <p:cBhvr>
                                        <p:cTn id="53" dur="1" fill="hold">
                                          <p:stCondLst>
                                            <p:cond delay="499"/>
                                          </p:stCondLst>
                                        </p:cTn>
                                        <p:tgtEl>
                                          <p:spTgt spid="24"/>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nodeType="click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wipe(down)">
                                      <p:cBhvr>
                                        <p:cTn id="58" dur="500"/>
                                        <p:tgtEl>
                                          <p:spTgt spid="27"/>
                                        </p:tgtEl>
                                      </p:cBhvr>
                                    </p:animEffect>
                                  </p:childTnLst>
                                </p:cTn>
                              </p:par>
                            </p:childTnLst>
                          </p:cTn>
                        </p:par>
                        <p:par>
                          <p:cTn id="59" fill="hold">
                            <p:stCondLst>
                              <p:cond delay="500"/>
                            </p:stCondLst>
                            <p:childTnLst>
                              <p:par>
                                <p:cTn id="60" presetID="10" presetClass="exit" presetSubtype="0" fill="hold" nodeType="afterEffect">
                                  <p:stCondLst>
                                    <p:cond delay="500"/>
                                  </p:stCondLst>
                                  <p:childTnLst>
                                    <p:animEffect transition="out" filter="fade">
                                      <p:cBhvr>
                                        <p:cTn id="61" dur="500"/>
                                        <p:tgtEl>
                                          <p:spTgt spid="27"/>
                                        </p:tgtEl>
                                      </p:cBhvr>
                                    </p:animEffect>
                                    <p:set>
                                      <p:cBhvr>
                                        <p:cTn id="62" dur="1" fill="hold">
                                          <p:stCondLst>
                                            <p:cond delay="499"/>
                                          </p:stCondLst>
                                        </p:cTn>
                                        <p:tgtEl>
                                          <p:spTgt spid="27"/>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wipe(left)">
                                      <p:cBhvr>
                                        <p:cTn id="67" dur="500"/>
                                        <p:tgtEl>
                                          <p:spTgt spid="28"/>
                                        </p:tgtEl>
                                      </p:cBhvr>
                                    </p:animEffect>
                                  </p:childTnLst>
                                </p:cTn>
                              </p:par>
                            </p:childTnLst>
                          </p:cTn>
                        </p:par>
                        <p:par>
                          <p:cTn id="68" fill="hold">
                            <p:stCondLst>
                              <p:cond delay="500"/>
                            </p:stCondLst>
                            <p:childTnLst>
                              <p:par>
                                <p:cTn id="69" presetID="22" presetClass="entr" presetSubtype="2" fill="hold" nodeType="afterEffect">
                                  <p:stCondLst>
                                    <p:cond delay="0"/>
                                  </p:stCondLst>
                                  <p:childTnLst>
                                    <p:set>
                                      <p:cBhvr>
                                        <p:cTn id="70" dur="1" fill="hold">
                                          <p:stCondLst>
                                            <p:cond delay="0"/>
                                          </p:stCondLst>
                                        </p:cTn>
                                        <p:tgtEl>
                                          <p:spTgt spid="29"/>
                                        </p:tgtEl>
                                        <p:attrNameLst>
                                          <p:attrName>style.visibility</p:attrName>
                                        </p:attrNameLst>
                                      </p:cBhvr>
                                      <p:to>
                                        <p:strVal val="visible"/>
                                      </p:to>
                                    </p:set>
                                    <p:animEffect transition="in" filter="wipe(right)">
                                      <p:cBhvr>
                                        <p:cTn id="71" dur="500"/>
                                        <p:tgtEl>
                                          <p:spTgt spid="29"/>
                                        </p:tgtEl>
                                      </p:cBhvr>
                                    </p:animEffect>
                                  </p:childTnLst>
                                </p:cTn>
                              </p:par>
                            </p:childTnLst>
                          </p:cTn>
                        </p:par>
                        <p:par>
                          <p:cTn id="72" fill="hold">
                            <p:stCondLst>
                              <p:cond delay="1000"/>
                            </p:stCondLst>
                            <p:childTnLst>
                              <p:par>
                                <p:cTn id="73" presetID="22" presetClass="entr" presetSubtype="8" fill="hold" nodeType="after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wipe(left)">
                                      <p:cBhvr>
                                        <p:cTn id="75" dur="500"/>
                                        <p:tgtEl>
                                          <p:spTgt spid="25"/>
                                        </p:tgtEl>
                                      </p:cBhvr>
                                    </p:animEffect>
                                  </p:childTnLst>
                                </p:cTn>
                              </p:par>
                            </p:childTnLst>
                          </p:cTn>
                        </p:par>
                        <p:par>
                          <p:cTn id="76" fill="hold">
                            <p:stCondLst>
                              <p:cond delay="1500"/>
                            </p:stCondLst>
                            <p:childTnLst>
                              <p:par>
                                <p:cTn id="77" presetID="10" presetClass="exit" presetSubtype="0" fill="hold" nodeType="after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87"/>
                                        </p:tgtEl>
                                        <p:attrNameLst>
                                          <p:attrName>style.visibility</p:attrName>
                                        </p:attrNameLst>
                                      </p:cBhvr>
                                      <p:to>
                                        <p:strVal val="visible"/>
                                      </p:to>
                                    </p:set>
                                    <p:animEffect transition="in" filter="fade">
                                      <p:cBhvr>
                                        <p:cTn id="84" dur="1000"/>
                                        <p:tgtEl>
                                          <p:spTgt spid="87"/>
                                        </p:tgtEl>
                                      </p:cBhvr>
                                    </p:animEffect>
                                    <p:anim calcmode="lin" valueType="num">
                                      <p:cBhvr>
                                        <p:cTn id="85" dur="1000" fill="hold"/>
                                        <p:tgtEl>
                                          <p:spTgt spid="87"/>
                                        </p:tgtEl>
                                        <p:attrNameLst>
                                          <p:attrName>ppt_x</p:attrName>
                                        </p:attrNameLst>
                                      </p:cBhvr>
                                      <p:tavLst>
                                        <p:tav tm="0">
                                          <p:val>
                                            <p:strVal val="#ppt_x"/>
                                          </p:val>
                                        </p:tav>
                                        <p:tav tm="100000">
                                          <p:val>
                                            <p:strVal val="#ppt_x"/>
                                          </p:val>
                                        </p:tav>
                                      </p:tavLst>
                                    </p:anim>
                                    <p:anim calcmode="lin" valueType="num">
                                      <p:cBhvr>
                                        <p:cTn id="86"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nodeType="click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wipe(left)">
                                      <p:cBhvr>
                                        <p:cTn id="91" dur="500"/>
                                        <p:tgtEl>
                                          <p:spTgt spid="65"/>
                                        </p:tgtEl>
                                      </p:cBhvr>
                                    </p:animEffect>
                                  </p:childTnLst>
                                </p:cTn>
                              </p:par>
                            </p:childTnLst>
                          </p:cTn>
                        </p:par>
                        <p:par>
                          <p:cTn id="92" fill="hold">
                            <p:stCondLst>
                              <p:cond delay="500"/>
                            </p:stCondLst>
                            <p:childTnLst>
                              <p:par>
                                <p:cTn id="93" presetID="22" presetClass="entr" presetSubtype="2" fill="hold" nodeType="afterEffect">
                                  <p:stCondLst>
                                    <p:cond delay="0"/>
                                  </p:stCondLst>
                                  <p:childTnLst>
                                    <p:set>
                                      <p:cBhvr>
                                        <p:cTn id="94" dur="1" fill="hold">
                                          <p:stCondLst>
                                            <p:cond delay="0"/>
                                          </p:stCondLst>
                                        </p:cTn>
                                        <p:tgtEl>
                                          <p:spTgt spid="117"/>
                                        </p:tgtEl>
                                        <p:attrNameLst>
                                          <p:attrName>style.visibility</p:attrName>
                                        </p:attrNameLst>
                                      </p:cBhvr>
                                      <p:to>
                                        <p:strVal val="visible"/>
                                      </p:to>
                                    </p:set>
                                    <p:animEffect transition="in" filter="wipe(right)">
                                      <p:cBhvr>
                                        <p:cTn id="95" dur="500"/>
                                        <p:tgtEl>
                                          <p:spTgt spid="117"/>
                                        </p:tgtEl>
                                      </p:cBhvr>
                                    </p:animEffect>
                                  </p:childTnLst>
                                </p:cTn>
                              </p:par>
                            </p:childTnLst>
                          </p:cTn>
                        </p:par>
                        <p:par>
                          <p:cTn id="96" fill="hold">
                            <p:stCondLst>
                              <p:cond delay="1000"/>
                            </p:stCondLst>
                            <p:childTnLst>
                              <p:par>
                                <p:cTn id="97" presetID="10" presetClass="exit" presetSubtype="0" fill="hold" nodeType="afterEffect">
                                  <p:stCondLst>
                                    <p:cond delay="0"/>
                                  </p:stCondLst>
                                  <p:childTnLst>
                                    <p:animEffect transition="out" filter="fade">
                                      <p:cBhvr>
                                        <p:cTn id="98" dur="500"/>
                                        <p:tgtEl>
                                          <p:spTgt spid="65"/>
                                        </p:tgtEl>
                                      </p:cBhvr>
                                    </p:animEffect>
                                    <p:set>
                                      <p:cBhvr>
                                        <p:cTn id="99" dur="1" fill="hold">
                                          <p:stCondLst>
                                            <p:cond delay="499"/>
                                          </p:stCondLst>
                                        </p:cTn>
                                        <p:tgtEl>
                                          <p:spTgt spid="65"/>
                                        </p:tgtEl>
                                        <p:attrNameLst>
                                          <p:attrName>style.visibility</p:attrName>
                                        </p:attrNameLst>
                                      </p:cBhvr>
                                      <p:to>
                                        <p:strVal val="hidden"/>
                                      </p:to>
                                    </p:set>
                                  </p:childTnLst>
                                </p:cTn>
                              </p:par>
                              <p:par>
                                <p:cTn id="100" presetID="10" presetClass="exit" presetSubtype="0" fill="hold" nodeType="withEffect">
                                  <p:stCondLst>
                                    <p:cond delay="0"/>
                                  </p:stCondLst>
                                  <p:childTnLst>
                                    <p:animEffect transition="out" filter="fade">
                                      <p:cBhvr>
                                        <p:cTn id="101" dur="500"/>
                                        <p:tgtEl>
                                          <p:spTgt spid="117"/>
                                        </p:tgtEl>
                                      </p:cBhvr>
                                    </p:animEffect>
                                    <p:set>
                                      <p:cBhvr>
                                        <p:cTn id="102" dur="1" fill="hold">
                                          <p:stCondLst>
                                            <p:cond delay="499"/>
                                          </p:stCondLst>
                                        </p:cTn>
                                        <p:tgtEl>
                                          <p:spTgt spid="117"/>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22" presetClass="entr" presetSubtype="8" fill="hold" nodeType="click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2" presetClass="entr" presetSubtype="2" fill="hold" nodeType="afterEffect">
                                  <p:stCondLst>
                                    <p:cond delay="0"/>
                                  </p:stCondLst>
                                  <p:childTnLst>
                                    <p:set>
                                      <p:cBhvr>
                                        <p:cTn id="110" dur="1" fill="hold">
                                          <p:stCondLst>
                                            <p:cond delay="0"/>
                                          </p:stCondLst>
                                        </p:cTn>
                                        <p:tgtEl>
                                          <p:spTgt spid="116"/>
                                        </p:tgtEl>
                                        <p:attrNameLst>
                                          <p:attrName>style.visibility</p:attrName>
                                        </p:attrNameLst>
                                      </p:cBhvr>
                                      <p:to>
                                        <p:strVal val="visible"/>
                                      </p:to>
                                    </p:set>
                                    <p:animEffect transition="in" filter="wipe(right)">
                                      <p:cBhvr>
                                        <p:cTn id="111" dur="500"/>
                                        <p:tgtEl>
                                          <p:spTgt spid="116"/>
                                        </p:tgtEl>
                                      </p:cBhvr>
                                    </p:animEffect>
                                  </p:childTnLst>
                                </p:cTn>
                              </p:par>
                            </p:childTnLst>
                          </p:cTn>
                        </p:par>
                        <p:par>
                          <p:cTn id="112" fill="hold">
                            <p:stCondLst>
                              <p:cond delay="1000"/>
                            </p:stCondLst>
                            <p:childTnLst>
                              <p:par>
                                <p:cTn id="113" presetID="10" presetClass="exit" presetSubtype="0" fill="hold" nodeType="afterEffect">
                                  <p:stCondLst>
                                    <p:cond delay="0"/>
                                  </p:stCondLst>
                                  <p:childTnLst>
                                    <p:animEffect transition="out" filter="fade">
                                      <p:cBhvr>
                                        <p:cTn id="114" dur="500"/>
                                        <p:tgtEl>
                                          <p:spTgt spid="64"/>
                                        </p:tgtEl>
                                      </p:cBhvr>
                                    </p:animEffect>
                                    <p:set>
                                      <p:cBhvr>
                                        <p:cTn id="115" dur="1" fill="hold">
                                          <p:stCondLst>
                                            <p:cond delay="499"/>
                                          </p:stCondLst>
                                        </p:cTn>
                                        <p:tgtEl>
                                          <p:spTgt spid="64"/>
                                        </p:tgtEl>
                                        <p:attrNameLst>
                                          <p:attrName>style.visibility</p:attrName>
                                        </p:attrNameLst>
                                      </p:cBhvr>
                                      <p:to>
                                        <p:strVal val="hidden"/>
                                      </p:to>
                                    </p:set>
                                  </p:childTnLst>
                                </p:cTn>
                              </p:par>
                              <p:par>
                                <p:cTn id="116" presetID="10" presetClass="exit" presetSubtype="0" fill="hold" nodeType="withEffect">
                                  <p:stCondLst>
                                    <p:cond delay="0"/>
                                  </p:stCondLst>
                                  <p:childTnLst>
                                    <p:animEffect transition="out" filter="fade">
                                      <p:cBhvr>
                                        <p:cTn id="117" dur="500"/>
                                        <p:tgtEl>
                                          <p:spTgt spid="116"/>
                                        </p:tgtEl>
                                      </p:cBhvr>
                                    </p:animEffect>
                                    <p:set>
                                      <p:cBhvr>
                                        <p:cTn id="118" dur="1" fill="hold">
                                          <p:stCondLst>
                                            <p:cond delay="499"/>
                                          </p:stCondLst>
                                        </p:cTn>
                                        <p:tgtEl>
                                          <p:spTgt spid="116"/>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nodeType="clickEffect">
                                  <p:stCondLst>
                                    <p:cond delay="0"/>
                                  </p:stCondLst>
                                  <p:childTnLst>
                                    <p:set>
                                      <p:cBhvr>
                                        <p:cTn id="122" dur="1" fill="hold">
                                          <p:stCondLst>
                                            <p:cond delay="0"/>
                                          </p:stCondLst>
                                        </p:cTn>
                                        <p:tgtEl>
                                          <p:spTgt spid="72"/>
                                        </p:tgtEl>
                                        <p:attrNameLst>
                                          <p:attrName>style.visibility</p:attrName>
                                        </p:attrNameLst>
                                      </p:cBhvr>
                                      <p:to>
                                        <p:strVal val="visible"/>
                                      </p:to>
                                    </p:set>
                                    <p:animEffect transition="in" filter="wipe(left)">
                                      <p:cBhvr>
                                        <p:cTn id="123" dur="500"/>
                                        <p:tgtEl>
                                          <p:spTgt spid="72"/>
                                        </p:tgtEl>
                                      </p:cBhvr>
                                    </p:animEffect>
                                  </p:childTnLst>
                                </p:cTn>
                              </p:par>
                            </p:childTnLst>
                          </p:cTn>
                        </p:par>
                        <p:par>
                          <p:cTn id="124" fill="hold">
                            <p:stCondLst>
                              <p:cond delay="500"/>
                            </p:stCondLst>
                            <p:childTnLst>
                              <p:par>
                                <p:cTn id="125" presetID="22" presetClass="entr" presetSubtype="2" fill="hold" nodeType="afterEffect">
                                  <p:stCondLst>
                                    <p:cond delay="0"/>
                                  </p:stCondLst>
                                  <p:childTnLst>
                                    <p:set>
                                      <p:cBhvr>
                                        <p:cTn id="126" dur="1" fill="hold">
                                          <p:stCondLst>
                                            <p:cond delay="0"/>
                                          </p:stCondLst>
                                        </p:cTn>
                                        <p:tgtEl>
                                          <p:spTgt spid="151"/>
                                        </p:tgtEl>
                                        <p:attrNameLst>
                                          <p:attrName>style.visibility</p:attrName>
                                        </p:attrNameLst>
                                      </p:cBhvr>
                                      <p:to>
                                        <p:strVal val="visible"/>
                                      </p:to>
                                    </p:set>
                                    <p:animEffect transition="in" filter="wipe(right)">
                                      <p:cBhvr>
                                        <p:cTn id="127" dur="500"/>
                                        <p:tgtEl>
                                          <p:spTgt spid="151"/>
                                        </p:tgtEl>
                                      </p:cBhvr>
                                    </p:animEffect>
                                  </p:childTnLst>
                                </p:cTn>
                              </p:par>
                            </p:childTnLst>
                          </p:cTn>
                        </p:par>
                        <p:par>
                          <p:cTn id="128" fill="hold">
                            <p:stCondLst>
                              <p:cond delay="1000"/>
                            </p:stCondLst>
                            <p:childTnLst>
                              <p:par>
                                <p:cTn id="129" presetID="10" presetClass="exit" presetSubtype="0" fill="hold" nodeType="afterEffect">
                                  <p:stCondLst>
                                    <p:cond delay="0"/>
                                  </p:stCondLst>
                                  <p:childTnLst>
                                    <p:animEffect transition="out" filter="fade">
                                      <p:cBhvr>
                                        <p:cTn id="130" dur="500"/>
                                        <p:tgtEl>
                                          <p:spTgt spid="72"/>
                                        </p:tgtEl>
                                      </p:cBhvr>
                                    </p:animEffect>
                                    <p:set>
                                      <p:cBhvr>
                                        <p:cTn id="131" dur="1" fill="hold">
                                          <p:stCondLst>
                                            <p:cond delay="499"/>
                                          </p:stCondLst>
                                        </p:cTn>
                                        <p:tgtEl>
                                          <p:spTgt spid="72"/>
                                        </p:tgtEl>
                                        <p:attrNameLst>
                                          <p:attrName>style.visibility</p:attrName>
                                        </p:attrNameLst>
                                      </p:cBhvr>
                                      <p:to>
                                        <p:strVal val="hidden"/>
                                      </p:to>
                                    </p:set>
                                  </p:childTnLst>
                                </p:cTn>
                              </p:par>
                              <p:par>
                                <p:cTn id="132" presetID="10" presetClass="exit" presetSubtype="0" fill="hold" nodeType="withEffect">
                                  <p:stCondLst>
                                    <p:cond delay="0"/>
                                  </p:stCondLst>
                                  <p:childTnLst>
                                    <p:animEffect transition="out" filter="fade">
                                      <p:cBhvr>
                                        <p:cTn id="133" dur="500"/>
                                        <p:tgtEl>
                                          <p:spTgt spid="151"/>
                                        </p:tgtEl>
                                      </p:cBhvr>
                                    </p:animEffect>
                                    <p:set>
                                      <p:cBhvr>
                                        <p:cTn id="134" dur="1" fill="hold">
                                          <p:stCondLst>
                                            <p:cond delay="499"/>
                                          </p:stCondLst>
                                        </p:cTn>
                                        <p:tgtEl>
                                          <p:spTgt spid="151"/>
                                        </p:tgtEl>
                                        <p:attrNameLst>
                                          <p:attrName>style.visibility</p:attrName>
                                        </p:attrNameLst>
                                      </p:cBhvr>
                                      <p:to>
                                        <p:strVal val="hidden"/>
                                      </p:to>
                                    </p:set>
                                  </p:childTnLst>
                                </p:cTn>
                              </p:par>
                            </p:childTnLst>
                          </p:cTn>
                        </p:par>
                      </p:childTnLst>
                    </p:cTn>
                  </p:par>
                  <p:par>
                    <p:cTn id="135" fill="hold">
                      <p:stCondLst>
                        <p:cond delay="indefinite"/>
                      </p:stCondLst>
                      <p:childTnLst>
                        <p:par>
                          <p:cTn id="136" fill="hold">
                            <p:stCondLst>
                              <p:cond delay="0"/>
                            </p:stCondLst>
                            <p:childTnLst>
                              <p:par>
                                <p:cTn id="137" presetID="22" presetClass="entr" presetSubtype="8" fill="hold" nodeType="click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wipe(left)">
                                      <p:cBhvr>
                                        <p:cTn id="139" dur="500"/>
                                        <p:tgtEl>
                                          <p:spTgt spid="73"/>
                                        </p:tgtEl>
                                      </p:cBhvr>
                                    </p:animEffect>
                                  </p:childTnLst>
                                </p:cTn>
                              </p:par>
                            </p:childTnLst>
                          </p:cTn>
                        </p:par>
                        <p:par>
                          <p:cTn id="140" fill="hold">
                            <p:stCondLst>
                              <p:cond delay="500"/>
                            </p:stCondLst>
                            <p:childTnLst>
                              <p:par>
                                <p:cTn id="141" presetID="22" presetClass="entr" presetSubtype="2" fill="hold" nodeType="afterEffect">
                                  <p:stCondLst>
                                    <p:cond delay="0"/>
                                  </p:stCondLst>
                                  <p:childTnLst>
                                    <p:set>
                                      <p:cBhvr>
                                        <p:cTn id="142" dur="1" fill="hold">
                                          <p:stCondLst>
                                            <p:cond delay="0"/>
                                          </p:stCondLst>
                                        </p:cTn>
                                        <p:tgtEl>
                                          <p:spTgt spid="74"/>
                                        </p:tgtEl>
                                        <p:attrNameLst>
                                          <p:attrName>style.visibility</p:attrName>
                                        </p:attrNameLst>
                                      </p:cBhvr>
                                      <p:to>
                                        <p:strVal val="visible"/>
                                      </p:to>
                                    </p:set>
                                    <p:animEffect transition="in" filter="wipe(right)">
                                      <p:cBhvr>
                                        <p:cTn id="143" dur="500"/>
                                        <p:tgtEl>
                                          <p:spTgt spid="74"/>
                                        </p:tgtEl>
                                      </p:cBhvr>
                                    </p:animEffect>
                                  </p:childTnLst>
                                </p:cTn>
                              </p:par>
                            </p:childTnLst>
                          </p:cTn>
                        </p:par>
                        <p:par>
                          <p:cTn id="144" fill="hold">
                            <p:stCondLst>
                              <p:cond delay="1500"/>
                            </p:stCondLst>
                            <p:childTnLst>
                              <p:par>
                                <p:cTn id="145" presetID="22" presetClass="entr" presetSubtype="2" fill="hold" nodeType="afterEffect">
                                  <p:stCondLst>
                                    <p:cond delay="500"/>
                                  </p:stCondLst>
                                  <p:childTnLst>
                                    <p:set>
                                      <p:cBhvr>
                                        <p:cTn id="146" dur="1" fill="hold">
                                          <p:stCondLst>
                                            <p:cond delay="0"/>
                                          </p:stCondLst>
                                        </p:cTn>
                                        <p:tgtEl>
                                          <p:spTgt spid="69"/>
                                        </p:tgtEl>
                                        <p:attrNameLst>
                                          <p:attrName>style.visibility</p:attrName>
                                        </p:attrNameLst>
                                      </p:cBhvr>
                                      <p:to>
                                        <p:strVal val="visible"/>
                                      </p:to>
                                    </p:set>
                                    <p:animEffect transition="in" filter="wipe(right)">
                                      <p:cBhvr>
                                        <p:cTn id="147" dur="500"/>
                                        <p:tgtEl>
                                          <p:spTgt spid="69"/>
                                        </p:tgtEl>
                                      </p:cBhvr>
                                    </p:animEffect>
                                  </p:childTnLst>
                                </p:cTn>
                              </p:par>
                            </p:childTnLst>
                          </p:cTn>
                        </p:par>
                        <p:par>
                          <p:cTn id="148" fill="hold">
                            <p:stCondLst>
                              <p:cond delay="2500"/>
                            </p:stCondLst>
                            <p:childTnLst>
                              <p:par>
                                <p:cTn id="149" presetID="22" presetClass="entr" presetSubtype="8" fill="hold" nodeType="afterEffect">
                                  <p:stCondLst>
                                    <p:cond delay="0"/>
                                  </p:stCondLst>
                                  <p:childTnLst>
                                    <p:set>
                                      <p:cBhvr>
                                        <p:cTn id="150" dur="1" fill="hold">
                                          <p:stCondLst>
                                            <p:cond delay="0"/>
                                          </p:stCondLst>
                                        </p:cTn>
                                        <p:tgtEl>
                                          <p:spTgt spid="114"/>
                                        </p:tgtEl>
                                        <p:attrNameLst>
                                          <p:attrName>style.visibility</p:attrName>
                                        </p:attrNameLst>
                                      </p:cBhvr>
                                      <p:to>
                                        <p:strVal val="visible"/>
                                      </p:to>
                                    </p:set>
                                    <p:animEffect transition="in" filter="wipe(left)">
                                      <p:cBhvr>
                                        <p:cTn id="151" dur="500"/>
                                        <p:tgtEl>
                                          <p:spTgt spid="114"/>
                                        </p:tgtEl>
                                      </p:cBhvr>
                                    </p:animEffect>
                                  </p:childTnLst>
                                </p:cTn>
                              </p:par>
                            </p:childTnLst>
                          </p:cTn>
                        </p:par>
                        <p:par>
                          <p:cTn id="152" fill="hold">
                            <p:stCondLst>
                              <p:cond delay="3000"/>
                            </p:stCondLst>
                            <p:childTnLst>
                              <p:par>
                                <p:cTn id="153" presetID="10" presetClass="exit" presetSubtype="0" fill="hold" nodeType="afterEffect">
                                  <p:stCondLst>
                                    <p:cond delay="0"/>
                                  </p:stCondLst>
                                  <p:childTnLst>
                                    <p:animEffect transition="out" filter="fade">
                                      <p:cBhvr>
                                        <p:cTn id="154" dur="500"/>
                                        <p:tgtEl>
                                          <p:spTgt spid="69"/>
                                        </p:tgtEl>
                                      </p:cBhvr>
                                    </p:animEffect>
                                    <p:set>
                                      <p:cBhvr>
                                        <p:cTn id="155" dur="1" fill="hold">
                                          <p:stCondLst>
                                            <p:cond delay="499"/>
                                          </p:stCondLst>
                                        </p:cTn>
                                        <p:tgtEl>
                                          <p:spTgt spid="69"/>
                                        </p:tgtEl>
                                        <p:attrNameLst>
                                          <p:attrName>style.visibility</p:attrName>
                                        </p:attrNameLst>
                                      </p:cBhvr>
                                      <p:to>
                                        <p:strVal val="hidden"/>
                                      </p:to>
                                    </p:set>
                                  </p:childTnLst>
                                </p:cTn>
                              </p:par>
                              <p:par>
                                <p:cTn id="156" presetID="10" presetClass="exit" presetSubtype="0" fill="hold" nodeType="withEffect">
                                  <p:stCondLst>
                                    <p:cond delay="0"/>
                                  </p:stCondLst>
                                  <p:childTnLst>
                                    <p:animEffect transition="out" filter="fade">
                                      <p:cBhvr>
                                        <p:cTn id="157" dur="500"/>
                                        <p:tgtEl>
                                          <p:spTgt spid="114"/>
                                        </p:tgtEl>
                                      </p:cBhvr>
                                    </p:animEffect>
                                    <p:set>
                                      <p:cBhvr>
                                        <p:cTn id="158" dur="1" fill="hold">
                                          <p:stCondLst>
                                            <p:cond delay="499"/>
                                          </p:stCondLst>
                                        </p:cTn>
                                        <p:tgtEl>
                                          <p:spTgt spid="1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6" grpId="0"/>
      <p:bldP spid="87" grpId="0"/>
      <p:bldP spid="16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731837" y="1744662"/>
            <a:ext cx="11201400" cy="4343400"/>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9" name="Rectangle 8"/>
          <p:cNvSpPr/>
          <p:nvPr/>
        </p:nvSpPr>
        <p:spPr>
          <a:xfrm>
            <a:off x="892041" y="98006"/>
            <a:ext cx="11125200" cy="1569660"/>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Asynchronous </a:t>
            </a:r>
            <a:r>
              <a:rPr lang="en-US" sz="4800" b="1" spc="-102" dirty="0">
                <a:ln w="3175">
                  <a:noFill/>
                </a:ln>
                <a:gradFill>
                  <a:gsLst>
                    <a:gs pos="1250">
                      <a:schemeClr val="tx1"/>
                    </a:gs>
                    <a:gs pos="100000">
                      <a:schemeClr val="tx1"/>
                    </a:gs>
                  </a:gsLst>
                  <a:lin ang="5400000" scaled="0"/>
                </a:gradFill>
                <a:latin typeface="+mj-lt"/>
                <a:cs typeface="Segoe UI" pitchFamily="34" charset="0"/>
              </a:rPr>
              <a:t>Event-Driven</a:t>
            </a:r>
            <a:r>
              <a:rPr lang="en-US" sz="4800" spc="-102" dirty="0">
                <a:ln w="3175">
                  <a:noFill/>
                </a:ln>
                <a:gradFill>
                  <a:gsLst>
                    <a:gs pos="1250">
                      <a:schemeClr val="tx1"/>
                    </a:gs>
                    <a:gs pos="100000">
                      <a:schemeClr val="tx1"/>
                    </a:gs>
                  </a:gsLst>
                  <a:lin ang="5400000" scaled="0"/>
                </a:gradFill>
                <a:latin typeface="+mj-lt"/>
                <a:cs typeface="Segoe UI" pitchFamily="34" charset="0"/>
              </a:rPr>
              <a:t> </a:t>
            </a:r>
            <a:r>
              <a:rPr lang="en-US" sz="4800" u="sng" spc="-102" dirty="0">
                <a:ln w="3175">
                  <a:noFill/>
                </a:ln>
                <a:gradFill>
                  <a:gsLst>
                    <a:gs pos="1250">
                      <a:schemeClr val="tx1"/>
                    </a:gs>
                    <a:gs pos="100000">
                      <a:schemeClr val="tx1"/>
                    </a:gs>
                  </a:gsLst>
                  <a:lin ang="5400000" scaled="0"/>
                </a:gradFill>
                <a:latin typeface="+mj-lt"/>
                <a:cs typeface="Segoe UI" pitchFamily="34" charset="0"/>
              </a:rPr>
              <a:t>communication</a:t>
            </a:r>
            <a:r>
              <a:rPr lang="en-US" sz="4800" spc="-102" dirty="0">
                <a:ln w="3175">
                  <a:noFill/>
                </a:ln>
                <a:gradFill>
                  <a:gsLst>
                    <a:gs pos="1250">
                      <a:schemeClr val="tx1"/>
                    </a:gs>
                    <a:gs pos="100000">
                      <a:schemeClr val="tx1"/>
                    </a:gs>
                  </a:gsLst>
                  <a:lin ang="5400000" scaled="0"/>
                </a:gradFill>
                <a:latin typeface="+mj-lt"/>
                <a:cs typeface="Segoe UI" pitchFamily="34" charset="0"/>
              </a:rPr>
              <a:t> with an </a:t>
            </a:r>
            <a:r>
              <a:rPr lang="en-US" sz="4800" b="1" spc="-102" dirty="0">
                <a:ln w="3175">
                  <a:noFill/>
                </a:ln>
                <a:gradFill>
                  <a:gsLst>
                    <a:gs pos="1250">
                      <a:schemeClr val="tx1"/>
                    </a:gs>
                    <a:gs pos="100000">
                      <a:schemeClr val="tx1"/>
                    </a:gs>
                  </a:gsLst>
                  <a:lin ang="5400000" scaled="0"/>
                </a:gradFill>
                <a:latin typeface="+mj-lt"/>
                <a:cs typeface="Segoe UI" pitchFamily="34" charset="0"/>
              </a:rPr>
              <a:t>Event Bus</a:t>
            </a:r>
          </a:p>
        </p:txBody>
      </p:sp>
      <p:grpSp>
        <p:nvGrpSpPr>
          <p:cNvPr id="337" name="Group 336"/>
          <p:cNvGrpSpPr/>
          <p:nvPr/>
        </p:nvGrpSpPr>
        <p:grpSpPr>
          <a:xfrm>
            <a:off x="8234867" y="2732223"/>
            <a:ext cx="601163" cy="337001"/>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8234867" y="4833606"/>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8071679" y="4378995"/>
            <a:ext cx="3665954"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Picture 2" descr="Resultado de imagen para Redis cache Azur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6821" y="2568500"/>
            <a:ext cx="672105" cy="672105"/>
          </a:xfrm>
          <a:prstGeom prst="rect">
            <a:avLst/>
          </a:prstGeom>
          <a:noFill/>
          <a:extLst>
            <a:ext uri="{909E8E84-426E-40DD-AFC4-6F175D3DCCD1}">
              <a14:hiddenFill xmlns:a14="http://schemas.microsoft.com/office/drawing/2010/main">
                <a:solidFill>
                  <a:srgbClr val="FFFFFF"/>
                </a:solidFill>
              </a14:hiddenFill>
            </a:ext>
          </a:extLst>
        </p:spPr>
      </p:pic>
      <p:cxnSp>
        <p:nvCxnSpPr>
          <p:cNvPr id="377" name="Straight Arrow Connector 376"/>
          <p:cNvCxnSpPr>
            <a:cxnSpLocks/>
            <a:endCxn id="48" idx="1"/>
          </p:cNvCxnSpPr>
          <p:nvPr/>
        </p:nvCxnSpPr>
        <p:spPr>
          <a:xfrm>
            <a:off x="8848193" y="2896999"/>
            <a:ext cx="628628" cy="7554"/>
          </a:xfrm>
          <a:prstGeom prst="straightConnector1">
            <a:avLst/>
          </a:prstGeom>
          <a:noFill/>
          <a:ln w="12700" cap="flat" cmpd="sng" algn="ctr">
            <a:solidFill>
              <a:sysClr val="windowText" lastClr="000000"/>
            </a:solidFill>
            <a:prstDash val="solid"/>
            <a:miter lim="800000"/>
            <a:tailEnd type="triangle"/>
          </a:ln>
          <a:effectLst/>
        </p:spPr>
      </p:cxnSp>
      <p:sp>
        <p:nvSpPr>
          <p:cNvPr id="73" name="Rectangle 72"/>
          <p:cNvSpPr/>
          <p:nvPr/>
        </p:nvSpPr>
        <p:spPr>
          <a:xfrm>
            <a:off x="10496536" y="4787997"/>
            <a:ext cx="98616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sp>
        <p:nvSpPr>
          <p:cNvPr id="386" name="Rectangle 385"/>
          <p:cNvSpPr/>
          <p:nvPr/>
        </p:nvSpPr>
        <p:spPr>
          <a:xfrm>
            <a:off x="8174977" y="4339934"/>
            <a:ext cx="2330446"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Ordering Microservice</a:t>
            </a:r>
          </a:p>
        </p:txBody>
      </p:sp>
      <p:sp>
        <p:nvSpPr>
          <p:cNvPr id="389" name="Rounded Rectangle 66"/>
          <p:cNvSpPr/>
          <p:nvPr/>
        </p:nvSpPr>
        <p:spPr bwMode="auto">
          <a:xfrm>
            <a:off x="8071679" y="2289241"/>
            <a:ext cx="3665954"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0" name="Rectangle 389"/>
          <p:cNvSpPr/>
          <p:nvPr/>
        </p:nvSpPr>
        <p:spPr>
          <a:xfrm>
            <a:off x="8174977" y="2250180"/>
            <a:ext cx="210153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Basket Microservice</a:t>
            </a:r>
          </a:p>
        </p:txBody>
      </p:sp>
      <p:sp>
        <p:nvSpPr>
          <p:cNvPr id="393" name="Rectangle 392"/>
          <p:cNvSpPr/>
          <p:nvPr/>
        </p:nvSpPr>
        <p:spPr>
          <a:xfrm>
            <a:off x="10117612" y="2601582"/>
            <a:ext cx="1279517" cy="584775"/>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 as </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Cache</a:t>
            </a:r>
          </a:p>
        </p:txBody>
      </p:sp>
      <p:sp>
        <p:nvSpPr>
          <p:cNvPr id="398" name="Rectangle 397"/>
          <p:cNvSpPr/>
          <p:nvPr/>
        </p:nvSpPr>
        <p:spPr>
          <a:xfrm>
            <a:off x="8205086" y="5115659"/>
            <a:ext cx="647678"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Service</a:t>
            </a:r>
          </a:p>
        </p:txBody>
      </p:sp>
      <p:sp>
        <p:nvSpPr>
          <p:cNvPr id="400" name="Rectangle 399"/>
          <p:cNvSpPr/>
          <p:nvPr/>
        </p:nvSpPr>
        <p:spPr>
          <a:xfrm>
            <a:off x="8218055" y="3019283"/>
            <a:ext cx="647678"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Service</a:t>
            </a:r>
          </a:p>
        </p:txBody>
      </p:sp>
      <p:cxnSp>
        <p:nvCxnSpPr>
          <p:cNvPr id="75" name="Straight Arrow Connector 74"/>
          <p:cNvCxnSpPr>
            <a:cxnSpLocks/>
            <a:stCxn id="91" idx="2"/>
            <a:endCxn id="118" idx="0"/>
          </p:cNvCxnSpPr>
          <p:nvPr/>
        </p:nvCxnSpPr>
        <p:spPr>
          <a:xfrm flipH="1">
            <a:off x="2892813" y="4072909"/>
            <a:ext cx="5384" cy="414593"/>
          </a:xfrm>
          <a:prstGeom prst="straightConnector1">
            <a:avLst/>
          </a:prstGeom>
          <a:noFill/>
          <a:ln w="12700" cap="flat" cmpd="sng" algn="ctr">
            <a:solidFill>
              <a:sysClr val="windowText" lastClr="000000"/>
            </a:solidFill>
            <a:prstDash val="solid"/>
            <a:miter lim="800000"/>
            <a:tailEnd type="triangle"/>
          </a:ln>
          <a:effectLst/>
        </p:spPr>
      </p:cxnSp>
      <p:sp>
        <p:nvSpPr>
          <p:cNvPr id="84" name="Rounded Rectangle 66"/>
          <p:cNvSpPr/>
          <p:nvPr/>
        </p:nvSpPr>
        <p:spPr bwMode="auto">
          <a:xfrm>
            <a:off x="1249152" y="2950385"/>
            <a:ext cx="3622298" cy="2198000"/>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1457225" y="2940069"/>
            <a:ext cx="2615075"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User-Profile Microservice</a:t>
            </a:r>
          </a:p>
        </p:txBody>
      </p:sp>
      <p:sp>
        <p:nvSpPr>
          <p:cNvPr id="86" name="Rectangle 85"/>
          <p:cNvSpPr/>
          <p:nvPr/>
        </p:nvSpPr>
        <p:spPr>
          <a:xfrm>
            <a:off x="2191055" y="3251257"/>
            <a:ext cx="1418334" cy="276999"/>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 Service</a:t>
            </a:r>
          </a:p>
        </p:txBody>
      </p:sp>
      <p:grpSp>
        <p:nvGrpSpPr>
          <p:cNvPr id="88" name="Group 87"/>
          <p:cNvGrpSpPr>
            <a:grpSpLocks noChangeAspect="1"/>
          </p:cNvGrpSpPr>
          <p:nvPr/>
        </p:nvGrpSpPr>
        <p:grpSpPr>
          <a:xfrm>
            <a:off x="2367996" y="3534553"/>
            <a:ext cx="1060403" cy="594443"/>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16" name="Group 115"/>
          <p:cNvGrpSpPr/>
          <p:nvPr/>
        </p:nvGrpSpPr>
        <p:grpSpPr>
          <a:xfrm>
            <a:off x="2352004" y="4429387"/>
            <a:ext cx="1081619" cy="615930"/>
            <a:chOff x="3523102" y="1791568"/>
            <a:chExt cx="6746733" cy="3782104"/>
          </a:xfrm>
          <a:solidFill>
            <a:srgbClr val="C00000"/>
          </a:solidFill>
        </p:grpSpPr>
        <p:sp>
          <p:nvSpPr>
            <p:cNvPr id="118" name="Rectangle 117"/>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19"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0"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21" name="Flowchart: Magnetic Disk 120"/>
          <p:cNvSpPr/>
          <p:nvPr/>
        </p:nvSpPr>
        <p:spPr>
          <a:xfrm>
            <a:off x="2730277" y="4545598"/>
            <a:ext cx="339891" cy="347953"/>
          </a:xfrm>
          <a:prstGeom prst="flowChartMagneticDisk">
            <a:avLst/>
          </a:prstGeom>
          <a:solidFill>
            <a:srgbClr val="C0000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 name="Group 1"/>
          <p:cNvGrpSpPr/>
          <p:nvPr/>
        </p:nvGrpSpPr>
        <p:grpSpPr>
          <a:xfrm>
            <a:off x="9463783" y="4691336"/>
            <a:ext cx="1038180" cy="578704"/>
            <a:chOff x="3011394" y="2282383"/>
            <a:chExt cx="1038180" cy="578704"/>
          </a:xfrm>
        </p:grpSpPr>
        <p:grpSp>
          <p:nvGrpSpPr>
            <p:cNvPr id="123" name="Group 122"/>
            <p:cNvGrpSpPr/>
            <p:nvPr/>
          </p:nvGrpSpPr>
          <p:grpSpPr>
            <a:xfrm>
              <a:off x="3011394" y="2282383"/>
              <a:ext cx="1038180" cy="578704"/>
              <a:chOff x="3523102" y="1791568"/>
              <a:chExt cx="6746733" cy="3782104"/>
            </a:xfrm>
            <a:solidFill>
              <a:srgbClr val="00B050"/>
            </a:solidFill>
          </p:grpSpPr>
          <p:sp>
            <p:nvSpPr>
              <p:cNvPr id="125" name="Rectangle 12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28" name="Flowchart: Magnetic Disk 127"/>
            <p:cNvSpPr/>
            <p:nvPr/>
          </p:nvSpPr>
          <p:spPr>
            <a:xfrm>
              <a:off x="3378692" y="2397757"/>
              <a:ext cx="339891" cy="347953"/>
            </a:xfrm>
            <a:prstGeom prst="flowChartMagneticDisk">
              <a:avLst/>
            </a:prstGeom>
            <a:solidFill>
              <a:srgbClr val="00B05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129" name="Straight Arrow Connector 128"/>
          <p:cNvCxnSpPr>
            <a:cxnSpLocks/>
          </p:cNvCxnSpPr>
          <p:nvPr/>
        </p:nvCxnSpPr>
        <p:spPr>
          <a:xfrm>
            <a:off x="8857889" y="4987202"/>
            <a:ext cx="615545" cy="8413"/>
          </a:xfrm>
          <a:prstGeom prst="straightConnector1">
            <a:avLst/>
          </a:prstGeom>
          <a:noFill/>
          <a:ln w="12700" cap="flat" cmpd="sng" algn="ctr">
            <a:solidFill>
              <a:sysClr val="windowText" lastClr="000000"/>
            </a:solidFill>
            <a:prstDash val="solid"/>
            <a:miter lim="800000"/>
            <a:tailEnd type="triangle"/>
          </a:ln>
          <a:effectLst/>
        </p:spPr>
      </p:cxnSp>
      <p:sp>
        <p:nvSpPr>
          <p:cNvPr id="131" name="Rectangle 130"/>
          <p:cNvSpPr/>
          <p:nvPr/>
        </p:nvSpPr>
        <p:spPr>
          <a:xfrm>
            <a:off x="1588590" y="4596003"/>
            <a:ext cx="784189"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cxnSp>
        <p:nvCxnSpPr>
          <p:cNvPr id="137" name="Straight Arrow Connector 136"/>
          <p:cNvCxnSpPr>
            <a:cxnSpLocks/>
          </p:cNvCxnSpPr>
          <p:nvPr/>
        </p:nvCxnSpPr>
        <p:spPr>
          <a:xfrm>
            <a:off x="904411" y="3815379"/>
            <a:ext cx="1388946" cy="1"/>
          </a:xfrm>
          <a:prstGeom prst="straightConnector1">
            <a:avLst/>
          </a:prstGeom>
          <a:noFill/>
          <a:ln w="12700" cap="flat" cmpd="sng" algn="ctr">
            <a:solidFill>
              <a:sysClr val="windowText" lastClr="000000"/>
            </a:solidFill>
            <a:prstDash val="solid"/>
            <a:miter lim="800000"/>
            <a:tailEnd type="triangle"/>
          </a:ln>
          <a:effectLst/>
        </p:spPr>
      </p:cxnSp>
      <p:sp>
        <p:nvSpPr>
          <p:cNvPr id="103" name="Rectangle 102"/>
          <p:cNvSpPr/>
          <p:nvPr/>
        </p:nvSpPr>
        <p:spPr>
          <a:xfrm>
            <a:off x="904411" y="1837834"/>
            <a:ext cx="1203727"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Backend</a:t>
            </a:r>
          </a:p>
        </p:txBody>
      </p:sp>
      <p:cxnSp>
        <p:nvCxnSpPr>
          <p:cNvPr id="104" name="Straight Arrow Connector 103"/>
          <p:cNvCxnSpPr>
            <a:cxnSpLocks/>
            <a:endCxn id="6" idx="1"/>
          </p:cNvCxnSpPr>
          <p:nvPr/>
        </p:nvCxnSpPr>
        <p:spPr>
          <a:xfrm>
            <a:off x="3184310" y="3805140"/>
            <a:ext cx="1814728" cy="10239"/>
          </a:xfrm>
          <a:prstGeom prst="straightConnector1">
            <a:avLst/>
          </a:prstGeom>
          <a:noFill/>
          <a:ln w="12700" cap="flat" cmpd="sng" algn="ctr">
            <a:solidFill>
              <a:sysClr val="windowText" lastClr="000000"/>
            </a:solidFill>
            <a:prstDash val="solid"/>
            <a:miter lim="800000"/>
            <a:tailEnd type="triangle"/>
          </a:ln>
          <a:effectLst/>
        </p:spPr>
      </p:cxnSp>
      <p:sp>
        <p:nvSpPr>
          <p:cNvPr id="109" name="Rectangle 108"/>
          <p:cNvSpPr/>
          <p:nvPr/>
        </p:nvSpPr>
        <p:spPr>
          <a:xfrm>
            <a:off x="3352058" y="3771519"/>
            <a:ext cx="1595027" cy="461665"/>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UserUpdated event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(Publish Action)</a:t>
            </a:r>
          </a:p>
        </p:txBody>
      </p:sp>
      <p:sp>
        <p:nvSpPr>
          <p:cNvPr id="6" name="Cylinder 5"/>
          <p:cNvSpPr/>
          <p:nvPr/>
        </p:nvSpPr>
        <p:spPr bwMode="auto">
          <a:xfrm rot="16200000">
            <a:off x="6048602" y="2497283"/>
            <a:ext cx="537065" cy="2636193"/>
          </a:xfrm>
          <a:prstGeom prst="can">
            <a:avLst/>
          </a:prstGeom>
          <a:noFill/>
          <a:ln>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pic>
        <p:nvPicPr>
          <p:cNvPr id="11" name="Picture 10"/>
          <p:cNvPicPr>
            <a:picLocks noChangeAspect="1"/>
          </p:cNvPicPr>
          <p:nvPr/>
        </p:nvPicPr>
        <p:blipFill>
          <a:blip r:embed="rId4"/>
          <a:stretch>
            <a:fillRect/>
          </a:stretch>
        </p:blipFill>
        <p:spPr>
          <a:xfrm>
            <a:off x="3989767" y="3534250"/>
            <a:ext cx="294718" cy="230885"/>
          </a:xfrm>
          <a:prstGeom prst="rect">
            <a:avLst/>
          </a:prstGeom>
        </p:spPr>
      </p:pic>
      <p:sp>
        <p:nvSpPr>
          <p:cNvPr id="12" name="Rectangle 11"/>
          <p:cNvSpPr/>
          <p:nvPr/>
        </p:nvSpPr>
        <p:spPr>
          <a:xfrm>
            <a:off x="5072001" y="3501992"/>
            <a:ext cx="2579552" cy="58477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Event Bus</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(Publish/Subscribe Channel)</a:t>
            </a:r>
          </a:p>
        </p:txBody>
      </p:sp>
      <p:cxnSp>
        <p:nvCxnSpPr>
          <p:cNvPr id="114" name="Straight Arrow Connector 113"/>
          <p:cNvCxnSpPr>
            <a:cxnSpLocks/>
            <a:stCxn id="6" idx="3"/>
          </p:cNvCxnSpPr>
          <p:nvPr/>
        </p:nvCxnSpPr>
        <p:spPr>
          <a:xfrm flipV="1">
            <a:off x="7635231" y="3251257"/>
            <a:ext cx="454190" cy="564122"/>
          </a:xfrm>
          <a:prstGeom prst="straightConnector1">
            <a:avLst/>
          </a:prstGeom>
          <a:noFill/>
          <a:ln w="12700" cap="flat" cmpd="sng" algn="ctr">
            <a:solidFill>
              <a:sysClr val="windowText" lastClr="000000"/>
            </a:solidFill>
            <a:prstDash val="solid"/>
            <a:miter lim="800000"/>
            <a:tailEnd type="triangle"/>
          </a:ln>
          <a:effectLst/>
        </p:spPr>
      </p:cxnSp>
      <p:cxnSp>
        <p:nvCxnSpPr>
          <p:cNvPr id="117" name="Straight Arrow Connector 116"/>
          <p:cNvCxnSpPr>
            <a:cxnSpLocks/>
            <a:stCxn id="6" idx="3"/>
          </p:cNvCxnSpPr>
          <p:nvPr/>
        </p:nvCxnSpPr>
        <p:spPr>
          <a:xfrm>
            <a:off x="7635231" y="3815379"/>
            <a:ext cx="454190" cy="614008"/>
          </a:xfrm>
          <a:prstGeom prst="straightConnector1">
            <a:avLst/>
          </a:prstGeom>
          <a:noFill/>
          <a:ln w="12700" cap="flat" cmpd="sng" algn="ctr">
            <a:solidFill>
              <a:sysClr val="windowText" lastClr="000000"/>
            </a:solidFill>
            <a:prstDash val="solid"/>
            <a:miter lim="800000"/>
            <a:tailEnd type="triangle"/>
          </a:ln>
          <a:effectLst/>
        </p:spPr>
      </p:cxnSp>
      <p:sp>
        <p:nvSpPr>
          <p:cNvPr id="135" name="Rectangle 134"/>
          <p:cNvSpPr/>
          <p:nvPr/>
        </p:nvSpPr>
        <p:spPr>
          <a:xfrm>
            <a:off x="1341437" y="3571393"/>
            <a:ext cx="1092816" cy="461665"/>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UpdateUser </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command</a:t>
            </a:r>
          </a:p>
        </p:txBody>
      </p:sp>
      <p:pic>
        <p:nvPicPr>
          <p:cNvPr id="145" name="Picture 144"/>
          <p:cNvPicPr>
            <a:picLocks noChangeAspect="1"/>
          </p:cNvPicPr>
          <p:nvPr/>
        </p:nvPicPr>
        <p:blipFill>
          <a:blip r:embed="rId4"/>
          <a:stretch>
            <a:fillRect/>
          </a:stretch>
        </p:blipFill>
        <p:spPr>
          <a:xfrm>
            <a:off x="8000798" y="3378208"/>
            <a:ext cx="294718" cy="230885"/>
          </a:xfrm>
          <a:prstGeom prst="rect">
            <a:avLst/>
          </a:prstGeom>
        </p:spPr>
      </p:pic>
      <p:pic>
        <p:nvPicPr>
          <p:cNvPr id="146" name="Picture 145"/>
          <p:cNvPicPr>
            <a:picLocks noChangeAspect="1"/>
          </p:cNvPicPr>
          <p:nvPr/>
        </p:nvPicPr>
        <p:blipFill>
          <a:blip r:embed="rId4"/>
          <a:stretch>
            <a:fillRect/>
          </a:stretch>
        </p:blipFill>
        <p:spPr>
          <a:xfrm>
            <a:off x="7997979" y="4021665"/>
            <a:ext cx="294718" cy="230885"/>
          </a:xfrm>
          <a:prstGeom prst="rect">
            <a:avLst/>
          </a:prstGeom>
        </p:spPr>
      </p:pic>
      <p:sp>
        <p:nvSpPr>
          <p:cNvPr id="147" name="Rectangle 146"/>
          <p:cNvSpPr/>
          <p:nvPr/>
        </p:nvSpPr>
        <p:spPr>
          <a:xfrm>
            <a:off x="8255721" y="3347153"/>
            <a:ext cx="3481912" cy="276999"/>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UserUpdated event </a:t>
            </a: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sym typeface="Wingdings" panose="05000000000000000000" pitchFamily="2" charset="2"/>
              </a:rPr>
              <a:t> Buyer info </a:t>
            </a: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 </a:t>
            </a:r>
          </a:p>
        </p:txBody>
      </p:sp>
      <p:sp>
        <p:nvSpPr>
          <p:cNvPr id="149" name="Rectangle 148"/>
          <p:cNvSpPr/>
          <p:nvPr/>
        </p:nvSpPr>
        <p:spPr>
          <a:xfrm>
            <a:off x="8255721" y="3995485"/>
            <a:ext cx="3481912" cy="276999"/>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UserUpdated event </a:t>
            </a: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sym typeface="Wingdings" panose="05000000000000000000" pitchFamily="2" charset="2"/>
              </a:rPr>
              <a:t> Buyer info </a:t>
            </a: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 </a:t>
            </a:r>
          </a:p>
        </p:txBody>
      </p:sp>
      <p:sp>
        <p:nvSpPr>
          <p:cNvPr id="46" name="Rectangle 45"/>
          <p:cNvSpPr/>
          <p:nvPr/>
        </p:nvSpPr>
        <p:spPr>
          <a:xfrm>
            <a:off x="1884513" y="5635921"/>
            <a:ext cx="9118265" cy="369332"/>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Light" pitchFamily="34" charset="0"/>
                <a:ea typeface="+mn-ea"/>
                <a:cs typeface="+mn-cs"/>
              </a:rPr>
              <a:t>Eventual consistency across microservices’ data based on event-driven </a:t>
            </a:r>
            <a:r>
              <a:rPr kumimoji="0" lang="en-US" sz="1800" b="0" i="0" u="none" strike="noStrike" kern="1200" cap="none" spc="0" normalizeH="0" baseline="0" noProof="0" err="1">
                <a:ln>
                  <a:noFill/>
                </a:ln>
                <a:solidFill>
                  <a:srgbClr val="505050"/>
                </a:solidFill>
                <a:effectLst/>
                <a:uLnTx/>
                <a:uFillTx/>
                <a:latin typeface="Segoe UI Light" pitchFamily="34" charset="0"/>
                <a:ea typeface="+mn-ea"/>
                <a:cs typeface="+mn-cs"/>
              </a:rPr>
              <a:t>async</a:t>
            </a:r>
            <a:r>
              <a:rPr kumimoji="0" lang="en-US" sz="1800" b="0" i="0" u="none" strike="noStrike" kern="1200" cap="none" spc="0" normalizeH="0" baseline="0" noProof="0">
                <a:ln>
                  <a:noFill/>
                </a:ln>
                <a:solidFill>
                  <a:srgbClr val="505050"/>
                </a:solidFill>
                <a:effectLst/>
                <a:uLnTx/>
                <a:uFillTx/>
                <a:latin typeface="Segoe UI Light" pitchFamily="34" charset="0"/>
                <a:ea typeface="+mn-ea"/>
                <a:cs typeface="+mn-cs"/>
              </a:rPr>
              <a:t> communication</a:t>
            </a:r>
          </a:p>
        </p:txBody>
      </p:sp>
      <p:sp>
        <p:nvSpPr>
          <p:cNvPr id="4" name="Flowchart: Connector 3"/>
          <p:cNvSpPr/>
          <p:nvPr/>
        </p:nvSpPr>
        <p:spPr bwMode="auto">
          <a:xfrm>
            <a:off x="1675975" y="3277486"/>
            <a:ext cx="339101" cy="332362"/>
          </a:xfrm>
          <a:prstGeom prst="flowChartConnector">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1</a:t>
            </a:r>
          </a:p>
        </p:txBody>
      </p:sp>
      <p:sp>
        <p:nvSpPr>
          <p:cNvPr id="66" name="Flowchart: Connector 65"/>
          <p:cNvSpPr/>
          <p:nvPr/>
        </p:nvSpPr>
        <p:spPr bwMode="auto">
          <a:xfrm>
            <a:off x="3650666" y="3281196"/>
            <a:ext cx="339101" cy="332362"/>
          </a:xfrm>
          <a:prstGeom prst="flowChartConnector">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3</a:t>
            </a:r>
          </a:p>
        </p:txBody>
      </p:sp>
      <p:sp>
        <p:nvSpPr>
          <p:cNvPr id="67" name="Flowchart: Connector 66"/>
          <p:cNvSpPr/>
          <p:nvPr/>
        </p:nvSpPr>
        <p:spPr bwMode="auto">
          <a:xfrm>
            <a:off x="2528974" y="4106862"/>
            <a:ext cx="339101" cy="332362"/>
          </a:xfrm>
          <a:prstGeom prst="flowChartConnector">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2</a:t>
            </a:r>
          </a:p>
        </p:txBody>
      </p:sp>
      <p:sp>
        <p:nvSpPr>
          <p:cNvPr id="68" name="Flowchart: Connector 67"/>
          <p:cNvSpPr/>
          <p:nvPr/>
        </p:nvSpPr>
        <p:spPr bwMode="auto">
          <a:xfrm>
            <a:off x="7725282" y="3648154"/>
            <a:ext cx="339101" cy="332362"/>
          </a:xfrm>
          <a:prstGeom prst="flowChartConnector">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rPr>
              <a:t>4</a:t>
            </a:r>
          </a:p>
        </p:txBody>
      </p:sp>
      <p:sp>
        <p:nvSpPr>
          <p:cNvPr id="69" name="Rectangle 68"/>
          <p:cNvSpPr/>
          <p:nvPr/>
        </p:nvSpPr>
        <p:spPr>
          <a:xfrm>
            <a:off x="2864636" y="4153404"/>
            <a:ext cx="867545"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DB update</a:t>
            </a:r>
          </a:p>
        </p:txBody>
      </p:sp>
      <p:sp>
        <p:nvSpPr>
          <p:cNvPr id="3" name="Rectangle 2"/>
          <p:cNvSpPr/>
          <p:nvPr/>
        </p:nvSpPr>
        <p:spPr bwMode="auto">
          <a:xfrm>
            <a:off x="5072001" y="4153404"/>
            <a:ext cx="2517836" cy="334098"/>
          </a:xfrm>
          <a:prstGeom prst="rect">
            <a:avLst/>
          </a:pr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0" name="Rectangle 69"/>
          <p:cNvSpPr/>
          <p:nvPr/>
        </p:nvSpPr>
        <p:spPr bwMode="auto">
          <a:xfrm>
            <a:off x="5074570" y="4550069"/>
            <a:ext cx="2517836" cy="322933"/>
          </a:xfrm>
          <a:prstGeom prst="rect">
            <a:avLst/>
          </a:prstGeom>
          <a:solidFill>
            <a:srgbClr val="4B4B4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1" name="Rectangle 70"/>
          <p:cNvSpPr/>
          <p:nvPr/>
        </p:nvSpPr>
        <p:spPr>
          <a:xfrm>
            <a:off x="5064507" y="4181953"/>
            <a:ext cx="2561238" cy="276999"/>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Event Bus Abstractions/Interface</a:t>
            </a:r>
          </a:p>
        </p:txBody>
      </p:sp>
      <p:sp>
        <p:nvSpPr>
          <p:cNvPr id="72" name="Rectangle 71"/>
          <p:cNvSpPr/>
          <p:nvPr/>
        </p:nvSpPr>
        <p:spPr>
          <a:xfrm>
            <a:off x="5076419" y="4573634"/>
            <a:ext cx="2561238" cy="276999"/>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Event Bus Implementations</a:t>
            </a:r>
          </a:p>
        </p:txBody>
      </p:sp>
      <p:sp>
        <p:nvSpPr>
          <p:cNvPr id="74" name="Rectangle 73"/>
          <p:cNvSpPr/>
          <p:nvPr/>
        </p:nvSpPr>
        <p:spPr bwMode="auto">
          <a:xfrm>
            <a:off x="5072001" y="4866623"/>
            <a:ext cx="803577" cy="668122"/>
          </a:xfrm>
          <a:prstGeom prst="rect">
            <a:avLst/>
          </a:prstGeom>
          <a:solidFill>
            <a:srgbClr val="4B4B4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8" name="Rectangle 77"/>
          <p:cNvSpPr/>
          <p:nvPr/>
        </p:nvSpPr>
        <p:spPr bwMode="auto">
          <a:xfrm>
            <a:off x="5937400" y="4865403"/>
            <a:ext cx="815027" cy="668122"/>
          </a:xfrm>
          <a:prstGeom prst="rect">
            <a:avLst/>
          </a:prstGeom>
          <a:solidFill>
            <a:srgbClr val="4B4B4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9" name="Rectangle 78"/>
          <p:cNvSpPr/>
          <p:nvPr/>
        </p:nvSpPr>
        <p:spPr bwMode="auto">
          <a:xfrm>
            <a:off x="6814037" y="4865403"/>
            <a:ext cx="778369" cy="668122"/>
          </a:xfrm>
          <a:prstGeom prst="rect">
            <a:avLst/>
          </a:prstGeom>
          <a:solidFill>
            <a:srgbClr val="4B4B4B"/>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80" name="Rectangle 79"/>
          <p:cNvSpPr/>
          <p:nvPr/>
        </p:nvSpPr>
        <p:spPr>
          <a:xfrm>
            <a:off x="5007868" y="5056789"/>
            <a:ext cx="908678" cy="261610"/>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RabbitMQ</a:t>
            </a:r>
          </a:p>
        </p:txBody>
      </p:sp>
      <p:sp>
        <p:nvSpPr>
          <p:cNvPr id="81" name="Rectangle 80"/>
          <p:cNvSpPr/>
          <p:nvPr/>
        </p:nvSpPr>
        <p:spPr>
          <a:xfrm>
            <a:off x="5875578" y="4899672"/>
            <a:ext cx="908678" cy="577081"/>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Azure</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Service</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Bus</a:t>
            </a:r>
          </a:p>
        </p:txBody>
      </p:sp>
      <p:sp>
        <p:nvSpPr>
          <p:cNvPr id="82" name="Rectangle 81"/>
          <p:cNvSpPr/>
          <p:nvPr/>
        </p:nvSpPr>
        <p:spPr>
          <a:xfrm>
            <a:off x="6738722" y="4833606"/>
            <a:ext cx="940889" cy="900246"/>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Other:</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NServiceBus</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MassTransit</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etc.</a:t>
            </a:r>
          </a:p>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78105860"/>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31837" y="191646"/>
            <a:ext cx="9915386" cy="782238"/>
          </a:xfrm>
        </p:spPr>
        <p:txBody>
          <a:bodyPr/>
          <a:lstStyle/>
          <a:p>
            <a:r>
              <a:rPr lang="es-ES" dirty="0">
                <a:gradFill>
                  <a:gsLst>
                    <a:gs pos="1250">
                      <a:schemeClr val="tx1"/>
                    </a:gs>
                    <a:gs pos="100000">
                      <a:schemeClr val="tx1"/>
                    </a:gs>
                  </a:gsLst>
                  <a:lin ang="5400000" scaled="0"/>
                </a:gradFill>
              </a:rPr>
              <a:t>API Gateway</a:t>
            </a:r>
          </a:p>
        </p:txBody>
      </p:sp>
      <p:sp>
        <p:nvSpPr>
          <p:cNvPr id="7" name="Rectangle 6"/>
          <p:cNvSpPr/>
          <p:nvPr/>
        </p:nvSpPr>
        <p:spPr>
          <a:xfrm>
            <a:off x="1213555" y="2992720"/>
            <a:ext cx="1839540" cy="612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s-ES" sz="1836" b="0" i="0" u="none" strike="noStrike" kern="1200" cap="none" spc="0" normalizeH="0" baseline="0" noProof="0" err="1">
                <a:ln>
                  <a:noFill/>
                </a:ln>
                <a:solidFill>
                  <a:srgbClr val="FFFFFF"/>
                </a:solidFill>
                <a:effectLst/>
                <a:uLnTx/>
                <a:uFillTx/>
                <a:latin typeface="Segoe UI"/>
                <a:ea typeface="+mn-ea"/>
                <a:cs typeface="+mn-cs"/>
              </a:rPr>
              <a:t>Consumer</a:t>
            </a:r>
            <a:r>
              <a:rPr kumimoji="0" lang="es-ES" sz="1836" b="0" i="0" u="none" strike="noStrike" kern="1200" cap="none" spc="0" normalizeH="0" baseline="0" noProof="0">
                <a:ln>
                  <a:noFill/>
                </a:ln>
                <a:solidFill>
                  <a:srgbClr val="FFFFFF"/>
                </a:solidFill>
                <a:effectLst/>
                <a:uLnTx/>
                <a:uFillTx/>
                <a:latin typeface="Segoe UI"/>
                <a:ea typeface="+mn-ea"/>
                <a:cs typeface="+mn-cs"/>
              </a:rPr>
              <a:t> A</a:t>
            </a:r>
          </a:p>
        </p:txBody>
      </p:sp>
      <p:sp>
        <p:nvSpPr>
          <p:cNvPr id="8" name="Rectangle 7"/>
          <p:cNvSpPr/>
          <p:nvPr/>
        </p:nvSpPr>
        <p:spPr>
          <a:xfrm>
            <a:off x="1213555" y="4094220"/>
            <a:ext cx="1839540" cy="61298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s-ES" sz="1836" b="0" i="0" u="none" strike="noStrike" kern="1200" cap="none" spc="0" normalizeH="0" baseline="0" noProof="0" err="1">
                <a:ln>
                  <a:noFill/>
                </a:ln>
                <a:solidFill>
                  <a:srgbClr val="FFFFFF"/>
                </a:solidFill>
                <a:effectLst/>
                <a:uLnTx/>
                <a:uFillTx/>
                <a:latin typeface="Segoe UI"/>
                <a:ea typeface="+mn-ea"/>
                <a:cs typeface="+mn-cs"/>
              </a:rPr>
              <a:t>Consumer</a:t>
            </a:r>
            <a:r>
              <a:rPr kumimoji="0" lang="es-ES" sz="1836" b="0" i="0" u="none" strike="noStrike" kern="1200" cap="none" spc="0" normalizeH="0" baseline="0" noProof="0">
                <a:ln>
                  <a:noFill/>
                </a:ln>
                <a:solidFill>
                  <a:srgbClr val="FFFFFF"/>
                </a:solidFill>
                <a:effectLst/>
                <a:uLnTx/>
                <a:uFillTx/>
                <a:latin typeface="Segoe UI"/>
                <a:ea typeface="+mn-ea"/>
                <a:cs typeface="+mn-cs"/>
              </a:rPr>
              <a:t> B</a:t>
            </a:r>
          </a:p>
        </p:txBody>
      </p:sp>
      <p:cxnSp>
        <p:nvCxnSpPr>
          <p:cNvPr id="20" name="Straight Arrow Connector 19"/>
          <p:cNvCxnSpPr>
            <a:cxnSpLocks/>
            <a:stCxn id="7" idx="3"/>
            <a:endCxn id="2" idx="1"/>
          </p:cNvCxnSpPr>
          <p:nvPr/>
        </p:nvCxnSpPr>
        <p:spPr>
          <a:xfrm>
            <a:off x="3053095" y="3299211"/>
            <a:ext cx="1488742" cy="65655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a:cxnSpLocks/>
            <a:stCxn id="8" idx="3"/>
            <a:endCxn id="2" idx="1"/>
          </p:cNvCxnSpPr>
          <p:nvPr/>
        </p:nvCxnSpPr>
        <p:spPr>
          <a:xfrm flipV="1">
            <a:off x="3053095" y="3955762"/>
            <a:ext cx="1488742" cy="444949"/>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2" name="Rectangle 1"/>
          <p:cNvSpPr/>
          <p:nvPr/>
        </p:nvSpPr>
        <p:spPr>
          <a:xfrm>
            <a:off x="4541837" y="1820862"/>
            <a:ext cx="718704" cy="4269801"/>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s-ES" sz="1836" b="0" i="0" u="none" strike="noStrike" kern="1200" cap="none" spc="0" normalizeH="0" baseline="0" noProof="0">
                <a:ln>
                  <a:noFill/>
                </a:ln>
                <a:solidFill>
                  <a:srgbClr val="FFFFFF"/>
                </a:solidFill>
                <a:effectLst/>
                <a:uLnTx/>
                <a:uFillTx/>
                <a:latin typeface="Segoe UI"/>
                <a:ea typeface="+mn-ea"/>
                <a:cs typeface="+mn-cs"/>
              </a:rPr>
              <a:t>API Gateway</a:t>
            </a:r>
          </a:p>
        </p:txBody>
      </p:sp>
      <p:cxnSp>
        <p:nvCxnSpPr>
          <p:cNvPr id="28" name="Straight Arrow Connector 27"/>
          <p:cNvCxnSpPr>
            <a:cxnSpLocks/>
            <a:stCxn id="2" idx="3"/>
            <a:endCxn id="43" idx="1"/>
          </p:cNvCxnSpPr>
          <p:nvPr/>
        </p:nvCxnSpPr>
        <p:spPr>
          <a:xfrm flipV="1">
            <a:off x="5260541" y="2623189"/>
            <a:ext cx="1085002" cy="13325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p:cNvCxnSpPr>
            <a:cxnSpLocks/>
            <a:stCxn id="2" idx="3"/>
            <a:endCxn id="41" idx="1"/>
          </p:cNvCxnSpPr>
          <p:nvPr/>
        </p:nvCxnSpPr>
        <p:spPr>
          <a:xfrm>
            <a:off x="5260541" y="3955763"/>
            <a:ext cx="1085002" cy="213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p:cNvCxnSpPr>
            <a:cxnSpLocks/>
            <a:stCxn id="2" idx="3"/>
            <a:endCxn id="49" idx="1"/>
          </p:cNvCxnSpPr>
          <p:nvPr/>
        </p:nvCxnSpPr>
        <p:spPr>
          <a:xfrm>
            <a:off x="5260541" y="3955763"/>
            <a:ext cx="1085002" cy="136735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8699493" y="3369188"/>
            <a:ext cx="3577324" cy="382308"/>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a:ea typeface="+mn-ea"/>
                <a:cs typeface="+mn-cs"/>
              </a:rPr>
              <a:t>Who is consuming our services?</a:t>
            </a:r>
          </a:p>
        </p:txBody>
      </p:sp>
      <p:sp>
        <p:nvSpPr>
          <p:cNvPr id="21" name="TextBox 20"/>
          <p:cNvSpPr txBox="1"/>
          <p:nvPr/>
        </p:nvSpPr>
        <p:spPr>
          <a:xfrm>
            <a:off x="8699493" y="3791269"/>
            <a:ext cx="3064484" cy="382308"/>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a:ea typeface="+mn-ea"/>
                <a:cs typeface="+mn-cs"/>
              </a:rPr>
              <a:t>Who was consuming what?</a:t>
            </a:r>
          </a:p>
        </p:txBody>
      </p:sp>
      <p:sp>
        <p:nvSpPr>
          <p:cNvPr id="23" name="TextBox 22"/>
          <p:cNvSpPr txBox="1"/>
          <p:nvPr/>
        </p:nvSpPr>
        <p:spPr>
          <a:xfrm>
            <a:off x="8699493" y="4213351"/>
            <a:ext cx="1337426" cy="382308"/>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a:ea typeface="+mn-ea"/>
                <a:cs typeface="+mn-cs"/>
              </a:rPr>
              <a:t>What rate?</a:t>
            </a:r>
          </a:p>
        </p:txBody>
      </p:sp>
      <p:sp>
        <p:nvSpPr>
          <p:cNvPr id="24" name="TextBox 23"/>
          <p:cNvSpPr txBox="1"/>
          <p:nvPr/>
        </p:nvSpPr>
        <p:spPr>
          <a:xfrm>
            <a:off x="8699493" y="4635432"/>
            <a:ext cx="1399815" cy="382308"/>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a:ea typeface="+mn-ea"/>
                <a:cs typeface="+mn-cs"/>
              </a:rPr>
              <a:t>What time?</a:t>
            </a:r>
          </a:p>
        </p:txBody>
      </p:sp>
      <p:sp>
        <p:nvSpPr>
          <p:cNvPr id="27" name="Hexagon 26">
            <a:extLst>
              <a:ext uri="{FF2B5EF4-FFF2-40B4-BE49-F238E27FC236}">
                <a16:creationId xmlns:a16="http://schemas.microsoft.com/office/drawing/2014/main" id="{97E40158-76C3-41C5-95D4-38ED3722DED6}"/>
              </a:ext>
            </a:extLst>
          </p:cNvPr>
          <p:cNvSpPr/>
          <p:nvPr/>
        </p:nvSpPr>
        <p:spPr bwMode="auto">
          <a:xfrm>
            <a:off x="6866769" y="2354262"/>
            <a:ext cx="753443" cy="683753"/>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37" name="Hexagon 36">
            <a:extLst>
              <a:ext uri="{FF2B5EF4-FFF2-40B4-BE49-F238E27FC236}">
                <a16:creationId xmlns:a16="http://schemas.microsoft.com/office/drawing/2014/main" id="{B0A0ED31-68AC-4426-9E69-D1C7B4FF6308}"/>
              </a:ext>
            </a:extLst>
          </p:cNvPr>
          <p:cNvSpPr/>
          <p:nvPr/>
        </p:nvSpPr>
        <p:spPr bwMode="auto">
          <a:xfrm>
            <a:off x="6865394" y="3707571"/>
            <a:ext cx="753443" cy="683753"/>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41" name="Rounded Rectangle 66">
            <a:extLst>
              <a:ext uri="{FF2B5EF4-FFF2-40B4-BE49-F238E27FC236}">
                <a16:creationId xmlns:a16="http://schemas.microsoft.com/office/drawing/2014/main" id="{10B43C7C-74BB-4A88-B0C4-0B96EF4DED58}"/>
              </a:ext>
            </a:extLst>
          </p:cNvPr>
          <p:cNvSpPr/>
          <p:nvPr/>
        </p:nvSpPr>
        <p:spPr bwMode="auto">
          <a:xfrm>
            <a:off x="6345543" y="3483141"/>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 name="Rectangle 41">
            <a:extLst>
              <a:ext uri="{FF2B5EF4-FFF2-40B4-BE49-F238E27FC236}">
                <a16:creationId xmlns:a16="http://schemas.microsoft.com/office/drawing/2014/main" id="{53B8C42C-11D9-4B8C-B4BC-7FFDDBBE3E32}"/>
              </a:ext>
            </a:extLst>
          </p:cNvPr>
          <p:cNvSpPr/>
          <p:nvPr/>
        </p:nvSpPr>
        <p:spPr>
          <a:xfrm>
            <a:off x="6599237" y="3443719"/>
            <a:ext cx="1415837"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2</a:t>
            </a:r>
          </a:p>
        </p:txBody>
      </p:sp>
      <p:sp>
        <p:nvSpPr>
          <p:cNvPr id="43" name="Rounded Rectangle 66">
            <a:extLst>
              <a:ext uri="{FF2B5EF4-FFF2-40B4-BE49-F238E27FC236}">
                <a16:creationId xmlns:a16="http://schemas.microsoft.com/office/drawing/2014/main" id="{597A9796-7E6D-44AF-92A7-986C9ACD9418}"/>
              </a:ext>
            </a:extLst>
          </p:cNvPr>
          <p:cNvSpPr/>
          <p:nvPr/>
        </p:nvSpPr>
        <p:spPr bwMode="auto">
          <a:xfrm>
            <a:off x="6345543" y="2129182"/>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Rectangle 43">
            <a:extLst>
              <a:ext uri="{FF2B5EF4-FFF2-40B4-BE49-F238E27FC236}">
                <a16:creationId xmlns:a16="http://schemas.microsoft.com/office/drawing/2014/main" id="{B7330E49-A784-4889-B0C3-0F2603C5B254}"/>
              </a:ext>
            </a:extLst>
          </p:cNvPr>
          <p:cNvSpPr/>
          <p:nvPr/>
        </p:nvSpPr>
        <p:spPr>
          <a:xfrm>
            <a:off x="6599237" y="2089760"/>
            <a:ext cx="1415837"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1</a:t>
            </a:r>
          </a:p>
        </p:txBody>
      </p:sp>
      <p:sp>
        <p:nvSpPr>
          <p:cNvPr id="49" name="Rounded Rectangle 66">
            <a:extLst>
              <a:ext uri="{FF2B5EF4-FFF2-40B4-BE49-F238E27FC236}">
                <a16:creationId xmlns:a16="http://schemas.microsoft.com/office/drawing/2014/main" id="{0ADB0053-30E0-41F9-8296-07D5295250FF}"/>
              </a:ext>
            </a:extLst>
          </p:cNvPr>
          <p:cNvSpPr/>
          <p:nvPr/>
        </p:nvSpPr>
        <p:spPr bwMode="auto">
          <a:xfrm>
            <a:off x="6345543" y="4829107"/>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0F32FA3F-8D5D-47C9-BE01-98BF49B9B0C6}"/>
              </a:ext>
            </a:extLst>
          </p:cNvPr>
          <p:cNvSpPr/>
          <p:nvPr/>
        </p:nvSpPr>
        <p:spPr>
          <a:xfrm>
            <a:off x="6599237" y="4789685"/>
            <a:ext cx="1415837"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3</a:t>
            </a:r>
          </a:p>
        </p:txBody>
      </p:sp>
      <p:sp>
        <p:nvSpPr>
          <p:cNvPr id="55" name="Hexagon 54">
            <a:extLst>
              <a:ext uri="{FF2B5EF4-FFF2-40B4-BE49-F238E27FC236}">
                <a16:creationId xmlns:a16="http://schemas.microsoft.com/office/drawing/2014/main" id="{7B5B5C35-9A76-4AB6-9540-806F535EF896}"/>
              </a:ext>
            </a:extLst>
          </p:cNvPr>
          <p:cNvSpPr/>
          <p:nvPr/>
        </p:nvSpPr>
        <p:spPr bwMode="auto">
          <a:xfrm>
            <a:off x="6870167" y="5053873"/>
            <a:ext cx="753443" cy="683753"/>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sp>
        <p:nvSpPr>
          <p:cNvPr id="25" name="TextBox 24">
            <a:extLst>
              <a:ext uri="{FF2B5EF4-FFF2-40B4-BE49-F238E27FC236}">
                <a16:creationId xmlns:a16="http://schemas.microsoft.com/office/drawing/2014/main" id="{AE69A5E2-5ED5-4C39-9961-CB68903A94B2}"/>
              </a:ext>
            </a:extLst>
          </p:cNvPr>
          <p:cNvSpPr txBox="1"/>
          <p:nvPr/>
        </p:nvSpPr>
        <p:spPr>
          <a:xfrm>
            <a:off x="8724469" y="2508715"/>
            <a:ext cx="1994585" cy="374846"/>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a:ea typeface="+mn-ea"/>
                <a:cs typeface="+mn-cs"/>
              </a:rPr>
              <a:t>Calls aggregation</a:t>
            </a:r>
          </a:p>
        </p:txBody>
      </p:sp>
    </p:spTree>
    <p:extLst>
      <p:ext uri="{BB962C8B-B14F-4D97-AF65-F5344CB8AC3E}">
        <p14:creationId xmlns:p14="http://schemas.microsoft.com/office/powerpoint/2010/main" val="3106550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3279834" y="1389882"/>
            <a:ext cx="8417247" cy="5098196"/>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9" name="Rectangle 8"/>
          <p:cNvSpPr/>
          <p:nvPr/>
        </p:nvSpPr>
        <p:spPr>
          <a:xfrm>
            <a:off x="1025169" y="98327"/>
            <a:ext cx="10355644" cy="830997"/>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lang="en-US" sz="4800" spc="-102" dirty="0">
                <a:ln w="3175">
                  <a:noFill/>
                </a:ln>
                <a:gradFill>
                  <a:gsLst>
                    <a:gs pos="1250">
                      <a:schemeClr val="tx1"/>
                    </a:gs>
                    <a:gs pos="100000">
                      <a:schemeClr val="tx1"/>
                    </a:gs>
                  </a:gsLst>
                  <a:lin ang="5400000" scaled="0"/>
                </a:gradFill>
                <a:latin typeface="+mj-lt"/>
                <a:cs typeface="Segoe UI" pitchFamily="34" charset="0"/>
              </a:rPr>
              <a:t>Using a </a:t>
            </a:r>
            <a:r>
              <a:rPr lang="en-US" sz="4800" b="1" spc="-102" dirty="0">
                <a:ln w="3175">
                  <a:noFill/>
                </a:ln>
                <a:gradFill>
                  <a:gsLst>
                    <a:gs pos="1250">
                      <a:schemeClr val="tx1"/>
                    </a:gs>
                    <a:gs pos="100000">
                      <a:schemeClr val="tx1"/>
                    </a:gs>
                  </a:gsLst>
                  <a:lin ang="5400000" scaled="0"/>
                </a:gradFill>
                <a:latin typeface="+mj-lt"/>
                <a:cs typeface="Segoe UI" pitchFamily="34" charset="0"/>
              </a:rPr>
              <a:t>custom</a:t>
            </a:r>
            <a:r>
              <a:rPr lang="en-US" sz="4800" spc="-102" dirty="0">
                <a:ln w="3175">
                  <a:noFill/>
                </a:ln>
                <a:gradFill>
                  <a:gsLst>
                    <a:gs pos="1250">
                      <a:schemeClr val="tx1"/>
                    </a:gs>
                    <a:gs pos="100000">
                      <a:schemeClr val="tx1"/>
                    </a:gs>
                  </a:gsLst>
                  <a:lin ang="5400000" scaled="0"/>
                </a:gradFill>
                <a:latin typeface="+mj-lt"/>
                <a:cs typeface="Segoe UI" pitchFamily="34" charset="0"/>
              </a:rPr>
              <a:t> API Gateway Service </a:t>
            </a:r>
          </a:p>
        </p:txBody>
      </p:sp>
      <p:grpSp>
        <p:nvGrpSpPr>
          <p:cNvPr id="337" name="Group 336"/>
          <p:cNvGrpSpPr/>
          <p:nvPr/>
        </p:nvGrpSpPr>
        <p:grpSpPr>
          <a:xfrm>
            <a:off x="5757927" y="3486329"/>
            <a:ext cx="890127" cy="511192"/>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7" name="Group 346"/>
          <p:cNvGrpSpPr/>
          <p:nvPr/>
        </p:nvGrpSpPr>
        <p:grpSpPr>
          <a:xfrm>
            <a:off x="8937030" y="2317696"/>
            <a:ext cx="601163" cy="337001"/>
            <a:chOff x="1601399" y="2288295"/>
            <a:chExt cx="601248" cy="337049"/>
          </a:xfrm>
        </p:grpSpPr>
        <p:grpSp>
          <p:nvGrpSpPr>
            <p:cNvPr id="348" name="Group 347"/>
            <p:cNvGrpSpPr/>
            <p:nvPr/>
          </p:nvGrpSpPr>
          <p:grpSpPr>
            <a:xfrm>
              <a:off x="1601399" y="2288295"/>
              <a:ext cx="601248" cy="337049"/>
              <a:chOff x="3523102" y="1791568"/>
              <a:chExt cx="6746733" cy="3782104"/>
            </a:xfrm>
            <a:solidFill>
              <a:srgbClr val="002060"/>
            </a:solidFill>
          </p:grpSpPr>
          <p:sp>
            <p:nvSpPr>
              <p:cNvPr id="351" name="Rectangle 35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2" name="Freeform 96"/>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3" name="Freeform 97"/>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9" name="Hexagon 348"/>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8937030" y="3672586"/>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8773842" y="3217975"/>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6" name="Rectangle 385"/>
          <p:cNvSpPr/>
          <p:nvPr/>
        </p:nvSpPr>
        <p:spPr>
          <a:xfrm>
            <a:off x="8877140" y="3178914"/>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2</a:t>
            </a:r>
          </a:p>
        </p:txBody>
      </p:sp>
      <p:sp>
        <p:nvSpPr>
          <p:cNvPr id="387" name="Rounded Rectangle 66"/>
          <p:cNvSpPr/>
          <p:nvPr/>
        </p:nvSpPr>
        <p:spPr bwMode="auto">
          <a:xfrm>
            <a:off x="8773842" y="1864016"/>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8" name="Rectangle 387"/>
          <p:cNvSpPr/>
          <p:nvPr/>
        </p:nvSpPr>
        <p:spPr>
          <a:xfrm>
            <a:off x="8877140" y="1824955"/>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1</a:t>
            </a:r>
          </a:p>
        </p:txBody>
      </p:sp>
      <p:sp>
        <p:nvSpPr>
          <p:cNvPr id="391" name="Rounded Rectangle 66"/>
          <p:cNvSpPr/>
          <p:nvPr/>
        </p:nvSpPr>
        <p:spPr bwMode="auto">
          <a:xfrm>
            <a:off x="3857533" y="5285622"/>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2" name="Rectangle 391"/>
          <p:cNvSpPr/>
          <p:nvPr/>
        </p:nvSpPr>
        <p:spPr>
          <a:xfrm>
            <a:off x="3979324" y="5275835"/>
            <a:ext cx="2148345"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WebApp MVC</a:t>
            </a:r>
          </a:p>
        </p:txBody>
      </p:sp>
      <p:cxnSp>
        <p:nvCxnSpPr>
          <p:cNvPr id="396" name="Straight Arrow Connector 395"/>
          <p:cNvCxnSpPr>
            <a:cxnSpLocks/>
            <a:stCxn id="13" idx="3"/>
            <a:endCxn id="124" idx="1"/>
          </p:cNvCxnSpPr>
          <p:nvPr/>
        </p:nvCxnSpPr>
        <p:spPr>
          <a:xfrm flipV="1">
            <a:off x="2334831" y="3682434"/>
            <a:ext cx="3079980" cy="298265"/>
          </a:xfrm>
          <a:prstGeom prst="straightConnector1">
            <a:avLst/>
          </a:prstGeom>
          <a:noFill/>
          <a:ln w="12700" cap="flat" cmpd="sng" algn="ctr">
            <a:solidFill>
              <a:sysClr val="windowText" lastClr="000000"/>
            </a:solidFill>
            <a:prstDash val="solid"/>
            <a:miter lim="800000"/>
            <a:tailEnd type="triangle"/>
          </a:ln>
          <a:effectLst/>
        </p:spPr>
      </p:cxnSp>
      <p:cxnSp>
        <p:nvCxnSpPr>
          <p:cNvPr id="397" name="Straight Arrow Connector 396"/>
          <p:cNvCxnSpPr>
            <a:cxnSpLocks/>
            <a:stCxn id="124" idx="3"/>
          </p:cNvCxnSpPr>
          <p:nvPr/>
        </p:nvCxnSpPr>
        <p:spPr>
          <a:xfrm>
            <a:off x="7848555" y="3682434"/>
            <a:ext cx="1116100" cy="1517769"/>
          </a:xfrm>
          <a:prstGeom prst="straightConnector1">
            <a:avLst/>
          </a:prstGeom>
          <a:noFill/>
          <a:ln w="12700" cap="flat" cmpd="sng" algn="ctr">
            <a:solidFill>
              <a:sysClr val="windowText" lastClr="000000"/>
            </a:solidFill>
            <a:prstDash val="solid"/>
            <a:miter lim="800000"/>
            <a:tailEnd type="triangle"/>
          </a:ln>
          <a:effectLst/>
        </p:spPr>
      </p:cxnSp>
      <p:sp>
        <p:nvSpPr>
          <p:cNvPr id="398" name="Rectangle 397"/>
          <p:cNvSpPr/>
          <p:nvPr/>
        </p:nvSpPr>
        <p:spPr>
          <a:xfrm>
            <a:off x="8907249" y="3954639"/>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399" name="Rectangle 398"/>
          <p:cNvSpPr/>
          <p:nvPr/>
        </p:nvSpPr>
        <p:spPr>
          <a:xfrm>
            <a:off x="8867339" y="2600171"/>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401" name="Rectangle 400"/>
          <p:cNvSpPr/>
          <p:nvPr/>
        </p:nvSpPr>
        <p:spPr>
          <a:xfrm>
            <a:off x="8907249" y="345585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2" name="Rectangle 401"/>
          <p:cNvSpPr/>
          <p:nvPr/>
        </p:nvSpPr>
        <p:spPr>
          <a:xfrm>
            <a:off x="8905392" y="2095524"/>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4" name="Rectangle 403"/>
          <p:cNvSpPr/>
          <p:nvPr/>
        </p:nvSpPr>
        <p:spPr>
          <a:xfrm>
            <a:off x="3918159" y="5624176"/>
            <a:ext cx="1405769"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 MVC</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4" name="Rounded Rectangle 66"/>
          <p:cNvSpPr/>
          <p:nvPr/>
        </p:nvSpPr>
        <p:spPr bwMode="auto">
          <a:xfrm>
            <a:off x="8773842" y="4563941"/>
            <a:ext cx="1857700"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8877140" y="4524880"/>
            <a:ext cx="15850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Microservice 3</a:t>
            </a:r>
          </a:p>
        </p:txBody>
      </p:sp>
      <p:sp>
        <p:nvSpPr>
          <p:cNvPr id="86" name="Rectangle 85"/>
          <p:cNvSpPr/>
          <p:nvPr/>
        </p:nvSpPr>
        <p:spPr>
          <a:xfrm>
            <a:off x="8867339" y="5300096"/>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7" name="Rectangle 86"/>
          <p:cNvSpPr/>
          <p:nvPr/>
        </p:nvSpPr>
        <p:spPr>
          <a:xfrm>
            <a:off x="8905392" y="479544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grpSp>
        <p:nvGrpSpPr>
          <p:cNvPr id="88" name="Group 87"/>
          <p:cNvGrpSpPr/>
          <p:nvPr/>
        </p:nvGrpSpPr>
        <p:grpSpPr>
          <a:xfrm>
            <a:off x="8943922" y="5017308"/>
            <a:ext cx="601163" cy="337001"/>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94" name="Group 93"/>
          <p:cNvGrpSpPr/>
          <p:nvPr/>
        </p:nvGrpSpPr>
        <p:grpSpPr>
          <a:xfrm>
            <a:off x="5319655" y="5692020"/>
            <a:ext cx="601163" cy="337001"/>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07" name="Rectangle 106"/>
          <p:cNvSpPr/>
          <p:nvPr/>
        </p:nvSpPr>
        <p:spPr>
          <a:xfrm>
            <a:off x="698192" y="3186221"/>
            <a:ext cx="2087431"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SPA Web app</a:t>
            </a:r>
          </a:p>
        </p:txBody>
      </p:sp>
      <p:sp>
        <p:nvSpPr>
          <p:cNvPr id="108" name="Rectangle 107"/>
          <p:cNvSpPr/>
          <p:nvPr/>
        </p:nvSpPr>
        <p:spPr>
          <a:xfrm>
            <a:off x="868201" y="4393480"/>
            <a:ext cx="1695721"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JavaScript/Angular.js</a:t>
            </a:r>
          </a:p>
        </p:txBody>
      </p:sp>
      <p:cxnSp>
        <p:nvCxnSpPr>
          <p:cNvPr id="137" name="Straight Arrow Connector 136"/>
          <p:cNvCxnSpPr>
            <a:cxnSpLocks/>
            <a:stCxn id="124" idx="3"/>
          </p:cNvCxnSpPr>
          <p:nvPr/>
        </p:nvCxnSpPr>
        <p:spPr>
          <a:xfrm flipV="1">
            <a:off x="7848555" y="2496738"/>
            <a:ext cx="1058665" cy="1185696"/>
          </a:xfrm>
          <a:prstGeom prst="straightConnector1">
            <a:avLst/>
          </a:prstGeom>
          <a:noFill/>
          <a:ln w="12700" cap="flat" cmpd="sng" algn="ctr">
            <a:solidFill>
              <a:sysClr val="windowText" lastClr="000000"/>
            </a:solidFill>
            <a:prstDash val="solid"/>
            <a:miter lim="800000"/>
            <a:tailEnd type="triangle"/>
          </a:ln>
          <a:effectLst/>
        </p:spPr>
      </p:cxnSp>
      <p:cxnSp>
        <p:nvCxnSpPr>
          <p:cNvPr id="138" name="Straight Arrow Connector 137"/>
          <p:cNvCxnSpPr>
            <a:cxnSpLocks/>
            <a:stCxn id="124" idx="3"/>
          </p:cNvCxnSpPr>
          <p:nvPr/>
        </p:nvCxnSpPr>
        <p:spPr>
          <a:xfrm>
            <a:off x="7848555" y="3682434"/>
            <a:ext cx="1058665" cy="151283"/>
          </a:xfrm>
          <a:prstGeom prst="straightConnector1">
            <a:avLst/>
          </a:prstGeom>
          <a:noFill/>
          <a:ln w="12700" cap="flat" cmpd="sng" algn="ctr">
            <a:solidFill>
              <a:sysClr val="windowText" lastClr="000000"/>
            </a:solidFill>
            <a:prstDash val="solid"/>
            <a:miter lim="800000"/>
            <a:tailEnd type="triangle"/>
          </a:ln>
          <a:effectLst/>
        </p:spPr>
      </p:cxnSp>
      <p:pic>
        <p:nvPicPr>
          <p:cNvPr id="13" name="Picture 12"/>
          <p:cNvPicPr>
            <a:picLocks noChangeAspect="1"/>
          </p:cNvPicPr>
          <p:nvPr/>
        </p:nvPicPr>
        <p:blipFill>
          <a:blip r:embed="rId3"/>
          <a:stretch>
            <a:fillRect/>
          </a:stretch>
        </p:blipFill>
        <p:spPr>
          <a:xfrm>
            <a:off x="1196680" y="3534562"/>
            <a:ext cx="1138151" cy="892274"/>
          </a:xfrm>
          <a:prstGeom prst="rect">
            <a:avLst/>
          </a:prstGeom>
          <a:ln w="3175">
            <a:solidFill>
              <a:schemeClr val="tx1">
                <a:lumMod val="50000"/>
              </a:schemeClr>
            </a:solidFill>
          </a:ln>
        </p:spPr>
      </p:pic>
      <p:grpSp>
        <p:nvGrpSpPr>
          <p:cNvPr id="16" name="Group 15"/>
          <p:cNvGrpSpPr/>
          <p:nvPr/>
        </p:nvGrpSpPr>
        <p:grpSpPr>
          <a:xfrm>
            <a:off x="1395825" y="1473670"/>
            <a:ext cx="651967" cy="1393532"/>
            <a:chOff x="2606432" y="2395597"/>
            <a:chExt cx="651967" cy="1393532"/>
          </a:xfrm>
        </p:grpSpPr>
        <p:pic>
          <p:nvPicPr>
            <p:cNvPr id="15" name="Picture 14"/>
            <p:cNvPicPr>
              <a:picLocks noChangeAspect="1"/>
            </p:cNvPicPr>
            <p:nvPr/>
          </p:nvPicPr>
          <p:blipFill rotWithShape="1">
            <a:blip r:embed="rId4"/>
            <a:srcRect l="26376" r="26838"/>
            <a:stretch/>
          </p:blipFill>
          <p:spPr>
            <a:xfrm>
              <a:off x="2606432" y="2395597"/>
              <a:ext cx="651967" cy="1393532"/>
            </a:xfrm>
            <a:prstGeom prst="rect">
              <a:avLst/>
            </a:prstGeom>
          </p:spPr>
        </p:pic>
        <p:pic>
          <p:nvPicPr>
            <p:cNvPr id="14" name="Picture 13"/>
            <p:cNvPicPr>
              <a:picLocks noChangeAspect="1"/>
            </p:cNvPicPr>
            <p:nvPr/>
          </p:nvPicPr>
          <p:blipFill>
            <a:blip r:embed="rId5"/>
            <a:stretch>
              <a:fillRect/>
            </a:stretch>
          </p:blipFill>
          <p:spPr>
            <a:xfrm>
              <a:off x="2639938" y="2573457"/>
              <a:ext cx="577194" cy="1037812"/>
            </a:xfrm>
            <a:prstGeom prst="rect">
              <a:avLst/>
            </a:prstGeom>
          </p:spPr>
        </p:pic>
      </p:grpSp>
      <p:sp>
        <p:nvSpPr>
          <p:cNvPr id="151" name="Rectangle 150"/>
          <p:cNvSpPr/>
          <p:nvPr/>
        </p:nvSpPr>
        <p:spPr>
          <a:xfrm>
            <a:off x="756532" y="1218219"/>
            <a:ext cx="188384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Client mobile app</a:t>
            </a:r>
          </a:p>
        </p:txBody>
      </p:sp>
      <p:cxnSp>
        <p:nvCxnSpPr>
          <p:cNvPr id="168" name="Straight Arrow Connector 167"/>
          <p:cNvCxnSpPr>
            <a:cxnSpLocks/>
            <a:stCxn id="14" idx="3"/>
          </p:cNvCxnSpPr>
          <p:nvPr/>
        </p:nvCxnSpPr>
        <p:spPr>
          <a:xfrm>
            <a:off x="2006525" y="2170436"/>
            <a:ext cx="3384657" cy="1336181"/>
          </a:xfrm>
          <a:prstGeom prst="straightConnector1">
            <a:avLst/>
          </a:prstGeom>
          <a:noFill/>
          <a:ln w="12700" cap="flat" cmpd="sng" algn="ctr">
            <a:solidFill>
              <a:sysClr val="windowText" lastClr="000000"/>
            </a:solidFill>
            <a:prstDash val="solid"/>
            <a:miter lim="800000"/>
            <a:tailEnd type="triangle"/>
          </a:ln>
          <a:effectLst/>
        </p:spPr>
      </p:cxnSp>
      <p:sp>
        <p:nvSpPr>
          <p:cNvPr id="124" name="Rounded Rectangle 66"/>
          <p:cNvSpPr/>
          <p:nvPr/>
        </p:nvSpPr>
        <p:spPr bwMode="auto">
          <a:xfrm>
            <a:off x="5414811" y="3214458"/>
            <a:ext cx="2433744" cy="935951"/>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5" name="Rectangle 134"/>
          <p:cNvSpPr/>
          <p:nvPr/>
        </p:nvSpPr>
        <p:spPr>
          <a:xfrm>
            <a:off x="5536602" y="3204671"/>
            <a:ext cx="140852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API Gateway</a:t>
            </a:r>
          </a:p>
        </p:txBody>
      </p:sp>
      <p:sp>
        <p:nvSpPr>
          <p:cNvPr id="136" name="Rectangle 135"/>
          <p:cNvSpPr/>
          <p:nvPr/>
        </p:nvSpPr>
        <p:spPr>
          <a:xfrm>
            <a:off x="6654999" y="3540682"/>
            <a:ext cx="1051635" cy="461665"/>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146" name="Rectangle 145"/>
          <p:cNvSpPr/>
          <p:nvPr/>
        </p:nvSpPr>
        <p:spPr>
          <a:xfrm>
            <a:off x="5835554" y="3890867"/>
            <a:ext cx="785793" cy="276999"/>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cxnSp>
        <p:nvCxnSpPr>
          <p:cNvPr id="147" name="Straight Arrow Connector 146"/>
          <p:cNvCxnSpPr>
            <a:cxnSpLocks/>
          </p:cNvCxnSpPr>
          <p:nvPr/>
        </p:nvCxnSpPr>
        <p:spPr>
          <a:xfrm flipV="1">
            <a:off x="5118126" y="4137941"/>
            <a:ext cx="590586" cy="1264480"/>
          </a:xfrm>
          <a:prstGeom prst="straightConnector1">
            <a:avLst/>
          </a:prstGeom>
          <a:noFill/>
          <a:ln w="12700" cap="flat" cmpd="sng" algn="ctr">
            <a:solidFill>
              <a:sysClr val="windowText" lastClr="000000"/>
            </a:solidFill>
            <a:prstDash val="solid"/>
            <a:miter lim="800000"/>
            <a:tailEnd type="triangle"/>
          </a:ln>
          <a:effectLst/>
        </p:spPr>
      </p:cxnSp>
      <p:sp>
        <p:nvSpPr>
          <p:cNvPr id="148" name="Rectangle 147"/>
          <p:cNvSpPr/>
          <p:nvPr/>
        </p:nvSpPr>
        <p:spPr>
          <a:xfrm>
            <a:off x="3471444" y="1448065"/>
            <a:ext cx="1277914" cy="400110"/>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Back end</a:t>
            </a:r>
          </a:p>
        </p:txBody>
      </p:sp>
      <p:sp>
        <p:nvSpPr>
          <p:cNvPr id="72" name="Rectangle 71"/>
          <p:cNvSpPr/>
          <p:nvPr/>
        </p:nvSpPr>
        <p:spPr>
          <a:xfrm>
            <a:off x="748781" y="5008097"/>
            <a:ext cx="2222761" cy="338554"/>
          </a:xfrm>
          <a:prstGeom prst="rect">
            <a:avLst/>
          </a:prstGeom>
        </p:spPr>
        <p:txBody>
          <a:bodyPr wrap="squar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Traditional Web app</a:t>
            </a:r>
          </a:p>
        </p:txBody>
      </p:sp>
      <p:sp>
        <p:nvSpPr>
          <p:cNvPr id="5" name="Rectangle 4"/>
          <p:cNvSpPr/>
          <p:nvPr/>
        </p:nvSpPr>
        <p:spPr bwMode="auto">
          <a:xfrm>
            <a:off x="1224417" y="5326249"/>
            <a:ext cx="1185501" cy="854052"/>
          </a:xfrm>
          <a:prstGeom prst="rect">
            <a:avLst/>
          </a:prstGeom>
          <a:solidFill>
            <a:schemeClr val="bg1">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505050">
                    <a:lumMod val="50000"/>
                  </a:srgbClr>
                </a:solidFill>
                <a:effectLst/>
                <a:uLnTx/>
                <a:uFillTx/>
                <a:latin typeface="Segoe UI"/>
                <a:ea typeface="+mn-ea"/>
                <a:cs typeface="+mn-cs"/>
              </a:rPr>
              <a:t>Browser</a:t>
            </a:r>
          </a:p>
        </p:txBody>
      </p:sp>
      <p:cxnSp>
        <p:nvCxnSpPr>
          <p:cNvPr id="74" name="Straight Arrow Connector 73"/>
          <p:cNvCxnSpPr>
            <a:cxnSpLocks/>
            <a:stCxn id="5" idx="3"/>
            <a:endCxn id="391" idx="1"/>
          </p:cNvCxnSpPr>
          <p:nvPr/>
        </p:nvCxnSpPr>
        <p:spPr>
          <a:xfrm>
            <a:off x="2409918" y="5753275"/>
            <a:ext cx="1447615" cy="323"/>
          </a:xfrm>
          <a:prstGeom prst="straightConnector1">
            <a:avLst/>
          </a:prstGeom>
          <a:noFill/>
          <a:ln w="12700" cap="flat" cmpd="sng" algn="ctr">
            <a:solidFill>
              <a:sysClr val="windowText" lastClr="000000"/>
            </a:solidFill>
            <a:prstDash val="solid"/>
            <a:miter lim="800000"/>
            <a:headEnd type="triangle"/>
            <a:tailEnd type="triangle"/>
          </a:ln>
          <a:effectLst/>
        </p:spPr>
      </p:cxnSp>
      <p:sp>
        <p:nvSpPr>
          <p:cNvPr id="80" name="Rectangle 79"/>
          <p:cNvSpPr/>
          <p:nvPr/>
        </p:nvSpPr>
        <p:spPr>
          <a:xfrm>
            <a:off x="1545812" y="6180301"/>
            <a:ext cx="62869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HTML</a:t>
            </a:r>
          </a:p>
        </p:txBody>
      </p:sp>
      <p:sp>
        <p:nvSpPr>
          <p:cNvPr id="81" name="Rectangle 80"/>
          <p:cNvSpPr/>
          <p:nvPr/>
        </p:nvSpPr>
        <p:spPr>
          <a:xfrm>
            <a:off x="2626477" y="5722305"/>
            <a:ext cx="62869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HTML</a:t>
            </a:r>
          </a:p>
        </p:txBody>
      </p:sp>
      <p:sp>
        <p:nvSpPr>
          <p:cNvPr id="82" name="Rectangle 81"/>
          <p:cNvSpPr/>
          <p:nvPr/>
        </p:nvSpPr>
        <p:spPr>
          <a:xfrm>
            <a:off x="2554120" y="3949111"/>
            <a:ext cx="595035"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JSON</a:t>
            </a:r>
          </a:p>
        </p:txBody>
      </p:sp>
      <p:sp>
        <p:nvSpPr>
          <p:cNvPr id="83" name="Rectangle 82"/>
          <p:cNvSpPr/>
          <p:nvPr/>
        </p:nvSpPr>
        <p:spPr>
          <a:xfrm>
            <a:off x="2580176" y="2200185"/>
            <a:ext cx="595035"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JSON</a:t>
            </a:r>
          </a:p>
        </p:txBody>
      </p:sp>
      <p:sp>
        <p:nvSpPr>
          <p:cNvPr id="75" name="Flowchart: Magnetic Disk 74">
            <a:extLst>
              <a:ext uri="{FF2B5EF4-FFF2-40B4-BE49-F238E27FC236}">
                <a16:creationId xmlns:a16="http://schemas.microsoft.com/office/drawing/2014/main" id="{BC6F1CAB-5B05-43DA-A49E-8C6730802449}"/>
              </a:ext>
            </a:extLst>
          </p:cNvPr>
          <p:cNvSpPr/>
          <p:nvPr/>
        </p:nvSpPr>
        <p:spPr>
          <a:xfrm>
            <a:off x="9974282" y="2332254"/>
            <a:ext cx="339891" cy="347953"/>
          </a:xfrm>
          <a:prstGeom prst="flowChartMagneticDisk">
            <a:avLst/>
          </a:prstGeom>
          <a:solidFill>
            <a:srgbClr val="00206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76" name="Straight Arrow Connector 75">
            <a:extLst>
              <a:ext uri="{FF2B5EF4-FFF2-40B4-BE49-F238E27FC236}">
                <a16:creationId xmlns:a16="http://schemas.microsoft.com/office/drawing/2014/main" id="{A2269367-BB88-4303-9054-32F1D7850CC5}"/>
              </a:ext>
            </a:extLst>
          </p:cNvPr>
          <p:cNvCxnSpPr>
            <a:cxnSpLocks/>
            <a:endCxn id="77" idx="2"/>
          </p:cNvCxnSpPr>
          <p:nvPr/>
        </p:nvCxnSpPr>
        <p:spPr>
          <a:xfrm flipV="1">
            <a:off x="9561278" y="5176594"/>
            <a:ext cx="380570" cy="5478"/>
          </a:xfrm>
          <a:prstGeom prst="straightConnector1">
            <a:avLst/>
          </a:prstGeom>
          <a:noFill/>
          <a:ln w="12700" cap="flat" cmpd="sng" algn="ctr">
            <a:solidFill>
              <a:sysClr val="windowText" lastClr="000000"/>
            </a:solidFill>
            <a:prstDash val="solid"/>
            <a:miter lim="800000"/>
            <a:tailEnd type="triangle"/>
          </a:ln>
          <a:effectLst/>
        </p:spPr>
      </p:cxnSp>
      <p:sp>
        <p:nvSpPr>
          <p:cNvPr id="77" name="Flowchart: Magnetic Disk 76">
            <a:extLst>
              <a:ext uri="{FF2B5EF4-FFF2-40B4-BE49-F238E27FC236}">
                <a16:creationId xmlns:a16="http://schemas.microsoft.com/office/drawing/2014/main" id="{C867A87E-3FBA-453F-9F59-C6B705ABBDB5}"/>
              </a:ext>
            </a:extLst>
          </p:cNvPr>
          <p:cNvSpPr/>
          <p:nvPr/>
        </p:nvSpPr>
        <p:spPr>
          <a:xfrm>
            <a:off x="9941848" y="5002617"/>
            <a:ext cx="339891" cy="347953"/>
          </a:xfrm>
          <a:prstGeom prst="flowChartMagneticDisk">
            <a:avLst/>
          </a:prstGeom>
          <a:solidFill>
            <a:srgbClr val="C0000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 name="Flowchart: Magnetic Disk 77">
            <a:extLst>
              <a:ext uri="{FF2B5EF4-FFF2-40B4-BE49-F238E27FC236}">
                <a16:creationId xmlns:a16="http://schemas.microsoft.com/office/drawing/2014/main" id="{59720C92-4093-4ADB-909C-598DDEB99580}"/>
              </a:ext>
            </a:extLst>
          </p:cNvPr>
          <p:cNvSpPr/>
          <p:nvPr/>
        </p:nvSpPr>
        <p:spPr>
          <a:xfrm>
            <a:off x="9952474" y="3666420"/>
            <a:ext cx="339891" cy="347953"/>
          </a:xfrm>
          <a:prstGeom prst="flowChartMagneticDisk">
            <a:avLst/>
          </a:prstGeom>
          <a:solidFill>
            <a:srgbClr val="00B05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79" name="Straight Arrow Connector 78">
            <a:extLst>
              <a:ext uri="{FF2B5EF4-FFF2-40B4-BE49-F238E27FC236}">
                <a16:creationId xmlns:a16="http://schemas.microsoft.com/office/drawing/2014/main" id="{96E2D99D-09FF-46CD-9953-F81F558CF192}"/>
              </a:ext>
            </a:extLst>
          </p:cNvPr>
          <p:cNvCxnSpPr>
            <a:cxnSpLocks/>
          </p:cNvCxnSpPr>
          <p:nvPr/>
        </p:nvCxnSpPr>
        <p:spPr>
          <a:xfrm flipV="1">
            <a:off x="9564686" y="2490578"/>
            <a:ext cx="380570" cy="5478"/>
          </a:xfrm>
          <a:prstGeom prst="straightConnector1">
            <a:avLst/>
          </a:prstGeom>
          <a:noFill/>
          <a:ln w="12700" cap="flat" cmpd="sng" algn="ctr">
            <a:solidFill>
              <a:sysClr val="windowText" lastClr="000000"/>
            </a:solidFill>
            <a:prstDash val="solid"/>
            <a:miter lim="800000"/>
            <a:tailEnd type="triangle"/>
          </a:ln>
          <a:effectLst/>
        </p:spPr>
      </p:cxnSp>
      <p:cxnSp>
        <p:nvCxnSpPr>
          <p:cNvPr id="100" name="Straight Arrow Connector 99">
            <a:extLst>
              <a:ext uri="{FF2B5EF4-FFF2-40B4-BE49-F238E27FC236}">
                <a16:creationId xmlns:a16="http://schemas.microsoft.com/office/drawing/2014/main" id="{56B94578-2547-42FB-972D-0762DD8B0066}"/>
              </a:ext>
            </a:extLst>
          </p:cNvPr>
          <p:cNvCxnSpPr>
            <a:cxnSpLocks/>
          </p:cNvCxnSpPr>
          <p:nvPr/>
        </p:nvCxnSpPr>
        <p:spPr>
          <a:xfrm flipV="1">
            <a:off x="9565948" y="3838362"/>
            <a:ext cx="380570" cy="5478"/>
          </a:xfrm>
          <a:prstGeom prst="straightConnector1">
            <a:avLst/>
          </a:prstGeom>
          <a:noFill/>
          <a:ln w="12700" cap="flat" cmpd="sng" algn="ctr">
            <a:solidFill>
              <a:sysClr val="windowText" lastClr="000000"/>
            </a:solidFill>
            <a:prstDash val="solid"/>
            <a:miter lim="800000"/>
            <a:tailEnd type="triangle"/>
          </a:ln>
          <a:effectLst/>
        </p:spPr>
      </p:cxnSp>
    </p:spTree>
    <p:extLst>
      <p:ext uri="{BB962C8B-B14F-4D97-AF65-F5344CB8AC3E}">
        <p14:creationId xmlns:p14="http://schemas.microsoft.com/office/powerpoint/2010/main" val="327501384"/>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API Gateway “as a service/product”</a:t>
            </a:r>
          </a:p>
        </p:txBody>
      </p:sp>
      <p:pic>
        <p:nvPicPr>
          <p:cNvPr id="2052" name="Picture 4" descr="Resultado de imagen de azure api manage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2637" y="2430462"/>
            <a:ext cx="4345559" cy="22814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3650575" y="4823217"/>
            <a:ext cx="3834704" cy="461665"/>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a:ln>
                  <a:noFill/>
                </a:ln>
                <a:solidFill>
                  <a:srgbClr val="505050"/>
                </a:solidFill>
                <a:effectLst/>
                <a:uLnTx/>
                <a:uFillTx/>
                <a:latin typeface="Segoe UI"/>
                <a:ea typeface="+mn-ea"/>
                <a:cs typeface="+mn-cs"/>
              </a:rPr>
              <a:t>AZURE API MANAGEMENT</a:t>
            </a:r>
          </a:p>
        </p:txBody>
      </p:sp>
      <p:grpSp>
        <p:nvGrpSpPr>
          <p:cNvPr id="7" name="Group 6">
            <a:extLst>
              <a:ext uri="{FF2B5EF4-FFF2-40B4-BE49-F238E27FC236}">
                <a16:creationId xmlns:a16="http://schemas.microsoft.com/office/drawing/2014/main" id="{1D0C5D3D-28A2-416A-B6FD-F9880F831791}"/>
              </a:ext>
            </a:extLst>
          </p:cNvPr>
          <p:cNvGrpSpPr/>
          <p:nvPr/>
        </p:nvGrpSpPr>
        <p:grpSpPr>
          <a:xfrm>
            <a:off x="8885237" y="2205420"/>
            <a:ext cx="1969398" cy="3076131"/>
            <a:chOff x="8885237" y="2205420"/>
            <a:chExt cx="1969398" cy="3076131"/>
          </a:xfrm>
        </p:grpSpPr>
        <p:pic>
          <p:nvPicPr>
            <p:cNvPr id="2050" name="Picture 2" descr="Resultado de imagen de api ko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85237" y="2850448"/>
              <a:ext cx="1969398" cy="103393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sultado de imagen de apige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68607" y="4755448"/>
              <a:ext cx="1528629" cy="52610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9356485" y="3817500"/>
              <a:ext cx="1023935" cy="461665"/>
            </a:xfrm>
            <a:prstGeom prst="rect">
              <a:avLst/>
            </a:prstGeom>
            <a:noFill/>
          </p:spPr>
          <p:txBody>
            <a:bodyPr wrap="none" rtlCol="0">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a:ln>
                    <a:noFill/>
                  </a:ln>
                  <a:solidFill>
                    <a:srgbClr val="505050"/>
                  </a:solidFill>
                  <a:effectLst/>
                  <a:uLnTx/>
                  <a:uFillTx/>
                  <a:latin typeface="Segoe UI"/>
                  <a:ea typeface="+mn-ea"/>
                  <a:cs typeface="+mn-cs"/>
                </a:rPr>
                <a:t>KONG</a:t>
              </a:r>
            </a:p>
          </p:txBody>
        </p:sp>
        <p:sp>
          <p:nvSpPr>
            <p:cNvPr id="2" name="Rectangle 1">
              <a:extLst>
                <a:ext uri="{FF2B5EF4-FFF2-40B4-BE49-F238E27FC236}">
                  <a16:creationId xmlns:a16="http://schemas.microsoft.com/office/drawing/2014/main" id="{284B3617-C271-4EEF-A5AB-C017217999F8}"/>
                </a:ext>
              </a:extLst>
            </p:cNvPr>
            <p:cNvSpPr/>
            <p:nvPr/>
          </p:nvSpPr>
          <p:spPr>
            <a:xfrm>
              <a:off x="9140207" y="2205420"/>
              <a:ext cx="1456489" cy="369332"/>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a:ea typeface="+mn-ea"/>
                  <a:cs typeface="+mn-cs"/>
                </a:rPr>
                <a:t>Third parties</a:t>
              </a:r>
            </a:p>
          </p:txBody>
        </p:sp>
      </p:grpSp>
    </p:spTree>
    <p:extLst>
      <p:ext uri="{BB962C8B-B14F-4D97-AF65-F5344CB8AC3E}">
        <p14:creationId xmlns:p14="http://schemas.microsoft.com/office/powerpoint/2010/main" val="142847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Arrow: Pentagon 60"/>
          <p:cNvSpPr/>
          <p:nvPr/>
        </p:nvSpPr>
        <p:spPr bwMode="auto">
          <a:xfrm>
            <a:off x="1338785" y="6028699"/>
            <a:ext cx="4117451" cy="685788"/>
          </a:xfrm>
          <a:prstGeom prst="homePlate">
            <a:avLst/>
          </a:prstGeom>
          <a:solidFill>
            <a:srgbClr val="3A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3" name="Rectangle 2"/>
          <p:cNvSpPr/>
          <p:nvPr/>
        </p:nvSpPr>
        <p:spPr bwMode="auto">
          <a:xfrm>
            <a:off x="1341437" y="2235333"/>
            <a:ext cx="3886200" cy="3636669"/>
          </a:xfrm>
          <a:prstGeom prst="rect">
            <a:avLst/>
          </a:prstGeom>
          <a:solidFill>
            <a:srgbClr val="CEBEE8"/>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55" name="TextBox 54"/>
          <p:cNvSpPr txBox="1"/>
          <p:nvPr/>
        </p:nvSpPr>
        <p:spPr>
          <a:xfrm>
            <a:off x="122236" y="4152741"/>
            <a:ext cx="5098836" cy="1543921"/>
          </a:xfrm>
          <a:prstGeom prst="rect">
            <a:avLst/>
          </a:prstGeom>
          <a:solidFill>
            <a:srgbClr val="000000">
              <a:alpha val="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a:ln>
                <a:noFill/>
              </a:ln>
              <a:solidFill>
                <a:sysClr val="windowText" lastClr="000000"/>
              </a:solidFill>
              <a:effectLst/>
              <a:uLnTx/>
              <a:uFillTx/>
              <a:latin typeface="Segoe UI Semilight" panose="020B0402040204020203" pitchFamily="34" charset="0"/>
              <a:ea typeface="+mn-ea"/>
              <a:cs typeface="Segoe UI Semilight" panose="020B0402040204020203" pitchFamily="34" charset="0"/>
            </a:endParaRPr>
          </a:p>
        </p:txBody>
      </p:sp>
      <p:sp>
        <p:nvSpPr>
          <p:cNvPr id="58" name="TextBox 57"/>
          <p:cNvSpPr txBox="1"/>
          <p:nvPr/>
        </p:nvSpPr>
        <p:spPr>
          <a:xfrm>
            <a:off x="113052" y="2423706"/>
            <a:ext cx="5098836" cy="1543921"/>
          </a:xfrm>
          <a:prstGeom prst="rect">
            <a:avLst/>
          </a:prstGeom>
          <a:solidFill>
            <a:srgbClr val="000000">
              <a:alpha val="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a:ln>
                <a:noFill/>
              </a:ln>
              <a:solidFill>
                <a:sysClr val="windowText" lastClr="000000"/>
              </a:solidFill>
              <a:effectLst/>
              <a:uLnTx/>
              <a:uFillTx/>
              <a:latin typeface="Segoe UI Semilight" panose="020B0402040204020203" pitchFamily="34" charset="0"/>
              <a:ea typeface="+mn-ea"/>
              <a:cs typeface="Segoe UI Semilight" panose="020B0402040204020203" pitchFamily="34" charset="0"/>
            </a:endParaRPr>
          </a:p>
        </p:txBody>
      </p:sp>
      <p:pic>
        <p:nvPicPr>
          <p:cNvPr id="7" name="Picture 4" descr="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l="20457" r="22687"/>
          <a:stretch/>
        </p:blipFill>
        <p:spPr bwMode="auto">
          <a:xfrm>
            <a:off x="1745558" y="2738986"/>
            <a:ext cx="1009499" cy="10166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Image result for docker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5558" y="4315797"/>
            <a:ext cx="1079760" cy="107976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2985824" y="4546566"/>
            <a:ext cx="2166619" cy="646331"/>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Light"/>
                <a:ea typeface="+mn-ea"/>
                <a:cs typeface="+mn-cs"/>
              </a:rPr>
              <a:t>Linux Containers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Light"/>
                <a:ea typeface="+mn-ea"/>
                <a:cs typeface="+mn-cs"/>
              </a:rPr>
              <a:t>Windows Containers</a:t>
            </a:r>
          </a:p>
        </p:txBody>
      </p:sp>
      <p:sp>
        <p:nvSpPr>
          <p:cNvPr id="11" name="Rectangle 10"/>
          <p:cNvSpPr/>
          <p:nvPr/>
        </p:nvSpPr>
        <p:spPr>
          <a:xfrm>
            <a:off x="2985824" y="2887662"/>
            <a:ext cx="1765227" cy="646331"/>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Light"/>
                <a:ea typeface="+mn-ea"/>
                <a:cs typeface="+mn-cs"/>
              </a:rPr>
              <a:t>.NET Core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egoe UI Light"/>
                <a:ea typeface="+mn-ea"/>
                <a:cs typeface="+mn-cs"/>
              </a:rPr>
              <a:t>.NET Framework</a:t>
            </a:r>
          </a:p>
        </p:txBody>
      </p:sp>
      <p:sp>
        <p:nvSpPr>
          <p:cNvPr id="14" name="Rectangle 13"/>
          <p:cNvSpPr/>
          <p:nvPr/>
        </p:nvSpPr>
        <p:spPr>
          <a:xfrm>
            <a:off x="1728122" y="1570696"/>
            <a:ext cx="3041090" cy="677108"/>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a:ln>
                  <a:noFill/>
                </a:ln>
                <a:solidFill>
                  <a:srgbClr val="000000"/>
                </a:solidFill>
                <a:effectLst/>
                <a:uLnTx/>
                <a:uFillTx/>
                <a:latin typeface="Segoe UI"/>
                <a:ea typeface="+mn-ea"/>
                <a:cs typeface="+mn-cs"/>
              </a:rPr>
              <a:t>Foundational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a:ln>
                  <a:noFill/>
                </a:ln>
                <a:solidFill>
                  <a:srgbClr val="000000"/>
                </a:solidFill>
                <a:effectLst/>
                <a:uLnTx/>
                <a:uFillTx/>
                <a:latin typeface="Segoe UI"/>
                <a:ea typeface="+mn-ea"/>
                <a:cs typeface="+mn-cs"/>
              </a:rPr>
              <a:t>Development technologies</a:t>
            </a:r>
          </a:p>
        </p:txBody>
      </p:sp>
      <p:sp>
        <p:nvSpPr>
          <p:cNvPr id="16" name="Rectangle 15"/>
          <p:cNvSpPr/>
          <p:nvPr/>
        </p:nvSpPr>
        <p:spPr>
          <a:xfrm>
            <a:off x="1493837" y="6072390"/>
            <a:ext cx="3557672" cy="584775"/>
          </a:xfrm>
          <a:prstGeom prst="rect">
            <a:avLst/>
          </a:prstGeom>
        </p:spPr>
        <p:txBody>
          <a:bodyPr wrap="squar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Exploring Microservices </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Architecture/Design/Development</a:t>
            </a:r>
          </a:p>
        </p:txBody>
      </p:sp>
      <p:sp>
        <p:nvSpPr>
          <p:cNvPr id="56" name="Rectangle 55"/>
          <p:cNvSpPr/>
          <p:nvPr/>
        </p:nvSpPr>
        <p:spPr>
          <a:xfrm>
            <a:off x="155367" y="4800268"/>
            <a:ext cx="1384440" cy="307777"/>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Deployment</a:t>
            </a:r>
          </a:p>
        </p:txBody>
      </p:sp>
      <p:sp>
        <p:nvSpPr>
          <p:cNvPr id="57" name="Rectangle 56"/>
          <p:cNvSpPr/>
          <p:nvPr/>
        </p:nvSpPr>
        <p:spPr>
          <a:xfrm>
            <a:off x="91269" y="3101488"/>
            <a:ext cx="1247516" cy="307777"/>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Development</a:t>
            </a:r>
          </a:p>
        </p:txBody>
      </p:sp>
      <p:sp>
        <p:nvSpPr>
          <p:cNvPr id="66" name="Arrow: Pentagon 65"/>
          <p:cNvSpPr/>
          <p:nvPr/>
        </p:nvSpPr>
        <p:spPr bwMode="auto">
          <a:xfrm>
            <a:off x="1338785" y="437904"/>
            <a:ext cx="4117451" cy="685788"/>
          </a:xfrm>
          <a:prstGeom prst="homePlate">
            <a:avLst/>
          </a:prstGeom>
          <a:solidFill>
            <a:srgbClr val="3A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pic>
        <p:nvPicPr>
          <p:cNvPr id="71" name="Picture 70"/>
          <p:cNvPicPr>
            <a:picLocks noChangeAspect="1"/>
          </p:cNvPicPr>
          <p:nvPr/>
        </p:nvPicPr>
        <p:blipFill>
          <a:blip r:embed="rId5"/>
          <a:stretch>
            <a:fillRect/>
          </a:stretch>
        </p:blipFill>
        <p:spPr>
          <a:xfrm>
            <a:off x="2285438" y="536684"/>
            <a:ext cx="2083349" cy="476034"/>
          </a:xfrm>
          <a:prstGeom prst="rect">
            <a:avLst/>
          </a:prstGeom>
        </p:spPr>
      </p:pic>
      <p:sp>
        <p:nvSpPr>
          <p:cNvPr id="74" name="Rectangle 73"/>
          <p:cNvSpPr/>
          <p:nvPr/>
        </p:nvSpPr>
        <p:spPr>
          <a:xfrm>
            <a:off x="2529900" y="85824"/>
            <a:ext cx="1925720" cy="369332"/>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8CB4"/>
                </a:solidFill>
                <a:effectLst/>
                <a:uLnTx/>
                <a:uFillTx/>
                <a:latin typeface="Segoe UI"/>
                <a:ea typeface="+mn-ea"/>
                <a:cs typeface="+mn-cs"/>
              </a:rPr>
              <a:t>Dev environment</a:t>
            </a:r>
          </a:p>
        </p:txBody>
      </p:sp>
      <p:grpSp>
        <p:nvGrpSpPr>
          <p:cNvPr id="2" name="Group 1">
            <a:extLst>
              <a:ext uri="{FF2B5EF4-FFF2-40B4-BE49-F238E27FC236}">
                <a16:creationId xmlns:a16="http://schemas.microsoft.com/office/drawing/2014/main" id="{17187C79-426E-4C86-B940-0FA154F93F93}"/>
              </a:ext>
            </a:extLst>
          </p:cNvPr>
          <p:cNvGrpSpPr/>
          <p:nvPr/>
        </p:nvGrpSpPr>
        <p:grpSpPr>
          <a:xfrm>
            <a:off x="5227636" y="81286"/>
            <a:ext cx="7110291" cy="6633201"/>
            <a:chOff x="5227636" y="81286"/>
            <a:chExt cx="7110291" cy="6633201"/>
          </a:xfrm>
        </p:grpSpPr>
        <p:sp>
          <p:nvSpPr>
            <p:cNvPr id="62" name="Arrow: Chevron 61"/>
            <p:cNvSpPr/>
            <p:nvPr/>
          </p:nvSpPr>
          <p:spPr bwMode="auto">
            <a:xfrm>
              <a:off x="6825185" y="6028698"/>
              <a:ext cx="4104611" cy="685789"/>
            </a:xfrm>
            <a:prstGeom prst="chevron">
              <a:avLst/>
            </a:prstGeom>
            <a:solidFill>
              <a:srgbClr val="39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4" name="Rectangle 3"/>
            <p:cNvSpPr/>
            <p:nvPr/>
          </p:nvSpPr>
          <p:spPr bwMode="auto">
            <a:xfrm>
              <a:off x="6827837" y="2235333"/>
              <a:ext cx="4075618" cy="3636669"/>
            </a:xfrm>
            <a:prstGeom prst="rect">
              <a:avLst/>
            </a:prstGeom>
            <a:solidFill>
              <a:srgbClr val="8E9CFF"/>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13" name="TextBox 12"/>
            <p:cNvSpPr txBox="1"/>
            <p:nvPr/>
          </p:nvSpPr>
          <p:spPr>
            <a:xfrm>
              <a:off x="6827836" y="4152741"/>
              <a:ext cx="5486401" cy="1543921"/>
            </a:xfrm>
            <a:prstGeom prst="rect">
              <a:avLst/>
            </a:prstGeom>
            <a:solidFill>
              <a:srgbClr val="000000">
                <a:alpha val="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a:ln>
                  <a:noFill/>
                </a:ln>
                <a:solidFill>
                  <a:sysClr val="windowText" lastClr="000000"/>
                </a:solidFill>
                <a:effectLst/>
                <a:uLnTx/>
                <a:uFillTx/>
                <a:latin typeface="Segoe UI Semilight" panose="020B0402040204020203" pitchFamily="34" charset="0"/>
                <a:ea typeface="+mn-ea"/>
                <a:cs typeface="Segoe UI Semilight" panose="020B0402040204020203" pitchFamily="34" charset="0"/>
              </a:endParaRPr>
            </a:p>
          </p:txBody>
        </p:sp>
        <p:sp>
          <p:nvSpPr>
            <p:cNvPr id="53" name="TextBox 52"/>
            <p:cNvSpPr txBox="1"/>
            <p:nvPr/>
          </p:nvSpPr>
          <p:spPr>
            <a:xfrm>
              <a:off x="6825186" y="2425256"/>
              <a:ext cx="5489052" cy="1543921"/>
            </a:xfrm>
            <a:prstGeom prst="rect">
              <a:avLst/>
            </a:prstGeom>
            <a:solidFill>
              <a:srgbClr val="000000">
                <a:alpha val="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a:ln>
                  <a:noFill/>
                </a:ln>
                <a:solidFill>
                  <a:sysClr val="windowText" lastClr="000000"/>
                </a:solidFill>
                <a:effectLst/>
                <a:uLnTx/>
                <a:uFillTx/>
                <a:latin typeface="Segoe UI Semilight" panose="020B0402040204020203" pitchFamily="34" charset="0"/>
                <a:ea typeface="+mn-ea"/>
                <a:cs typeface="Segoe UI Semilight" panose="020B0402040204020203" pitchFamily="34" charset="0"/>
              </a:endParaRPr>
            </a:p>
          </p:txBody>
        </p:sp>
        <p:sp>
          <p:nvSpPr>
            <p:cNvPr id="15" name="Rectangle 14"/>
            <p:cNvSpPr/>
            <p:nvPr/>
          </p:nvSpPr>
          <p:spPr>
            <a:xfrm>
              <a:off x="7380377" y="1583237"/>
              <a:ext cx="2792752" cy="677108"/>
            </a:xfrm>
            <a:prstGeom prst="rect">
              <a:avLst/>
            </a:prstGeom>
          </p:spPr>
          <p:txBody>
            <a:bodyPr wrap="none">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a:ln>
                    <a:noFill/>
                  </a:ln>
                  <a:solidFill>
                    <a:srgbClr val="000000"/>
                  </a:solidFill>
                  <a:effectLst/>
                  <a:uLnTx/>
                  <a:uFillTx/>
                  <a:latin typeface="Segoe UI"/>
                  <a:ea typeface="+mn-ea"/>
                  <a:cs typeface="+mn-cs"/>
                </a:rPr>
                <a:t>Cloud infrastructure and</a:t>
              </a:r>
            </a:p>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a:ln>
                    <a:noFill/>
                  </a:ln>
                  <a:solidFill>
                    <a:srgbClr val="000000"/>
                  </a:solidFill>
                  <a:effectLst/>
                  <a:uLnTx/>
                  <a:uFillTx/>
                  <a:latin typeface="Segoe UI"/>
                  <a:ea typeface="+mn-ea"/>
                  <a:cs typeface="+mn-cs"/>
                </a:rPr>
                <a:t>Specific Orchestrators</a:t>
              </a:r>
            </a:p>
          </p:txBody>
        </p:sp>
        <p:sp>
          <p:nvSpPr>
            <p:cNvPr id="17" name="Rectangle 16"/>
            <p:cNvSpPr/>
            <p:nvPr/>
          </p:nvSpPr>
          <p:spPr>
            <a:xfrm>
              <a:off x="7372143" y="6195501"/>
              <a:ext cx="3063980" cy="338554"/>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Production-Ready Microservices</a:t>
              </a:r>
            </a:p>
          </p:txBody>
        </p:sp>
        <p:grpSp>
          <p:nvGrpSpPr>
            <p:cNvPr id="18" name="Group 17"/>
            <p:cNvGrpSpPr/>
            <p:nvPr/>
          </p:nvGrpSpPr>
          <p:grpSpPr>
            <a:xfrm>
              <a:off x="7286262" y="4244226"/>
              <a:ext cx="2016992" cy="411249"/>
              <a:chOff x="4571312" y="3264443"/>
              <a:chExt cx="2016992" cy="411249"/>
            </a:xfrm>
          </p:grpSpPr>
          <p:sp>
            <p:nvSpPr>
              <p:cNvPr id="19" name="TextBox 18"/>
              <p:cNvSpPr txBox="1"/>
              <p:nvPr/>
            </p:nvSpPr>
            <p:spPr>
              <a:xfrm>
                <a:off x="5026128" y="3382998"/>
                <a:ext cx="1562176" cy="174141"/>
              </a:xfrm>
              <a:prstGeom prst="rect">
                <a:avLst/>
              </a:prstGeom>
              <a:noFill/>
              <a:ln>
                <a:noFill/>
              </a:ln>
            </p:spPr>
            <p:txBody>
              <a:bodyPr wrap="none" lIns="0" tIns="27971" rIns="0" bIns="0" rtlCol="0">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Service Bus</a:t>
                </a:r>
              </a:p>
            </p:txBody>
          </p:sp>
          <p:pic>
            <p:nvPicPr>
              <p:cNvPr id="20" name="Picture 19" descr="Service Bus.png"/>
              <p:cNvPicPr>
                <a:picLocks noChangeAspect="1"/>
              </p:cNvPicPr>
              <p:nvPr/>
            </p:nvPicPr>
            <p:blipFill>
              <a:blip r:embed="rId6" cstate="print">
                <a:biLevel thresh="25000"/>
                <a:extLst>
                  <a:ext uri="{28A0092B-C50C-407E-A947-70E740481C1C}">
                    <a14:useLocalDpi xmlns:a14="http://schemas.microsoft.com/office/drawing/2010/main" val="0"/>
                  </a:ext>
                </a:extLst>
              </a:blip>
              <a:stretch>
                <a:fillRect/>
              </a:stretch>
            </p:blipFill>
            <p:spPr>
              <a:xfrm>
                <a:off x="4571312" y="3264443"/>
                <a:ext cx="411249" cy="411249"/>
              </a:xfrm>
              <a:prstGeom prst="rect">
                <a:avLst/>
              </a:prstGeom>
            </p:spPr>
          </p:pic>
        </p:grpSp>
        <p:grpSp>
          <p:nvGrpSpPr>
            <p:cNvPr id="24" name="Group 23"/>
            <p:cNvGrpSpPr/>
            <p:nvPr/>
          </p:nvGrpSpPr>
          <p:grpSpPr>
            <a:xfrm>
              <a:off x="9369146" y="4244226"/>
              <a:ext cx="1021857" cy="414164"/>
              <a:chOff x="8755248" y="3474294"/>
              <a:chExt cx="1021857" cy="414164"/>
            </a:xfrm>
          </p:grpSpPr>
          <p:sp>
            <p:nvSpPr>
              <p:cNvPr id="25" name="TextBox 24"/>
              <p:cNvSpPr txBox="1"/>
              <p:nvPr/>
            </p:nvSpPr>
            <p:spPr>
              <a:xfrm>
                <a:off x="9117949" y="3587353"/>
                <a:ext cx="659156" cy="301105"/>
              </a:xfrm>
              <a:prstGeom prst="rect">
                <a:avLst/>
              </a:prstGeom>
              <a:noFill/>
              <a:ln>
                <a:noFill/>
              </a:ln>
            </p:spPr>
            <p:txBody>
              <a:bodyPr wrap="none" lIns="0" tIns="27971" rIns="0" bIns="0" rtlCol="0">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SQL Database</a:t>
                </a:r>
              </a:p>
            </p:txBody>
          </p:sp>
          <p:pic>
            <p:nvPicPr>
              <p:cNvPr id="26" name="Picture 25"/>
              <p:cNvPicPr>
                <a:picLocks noChangeAspect="1"/>
              </p:cNvPicPr>
              <p:nvPr/>
            </p:nvPicPr>
            <p:blipFill>
              <a:blip r:embed="rId7" cstate="print">
                <a:biLevel thresh="25000"/>
                <a:extLst>
                  <a:ext uri="{28A0092B-C50C-407E-A947-70E740481C1C}">
                    <a14:useLocalDpi xmlns:a14="http://schemas.microsoft.com/office/drawing/2010/main" val="0"/>
                  </a:ext>
                </a:extLst>
              </a:blip>
              <a:stretch>
                <a:fillRect/>
              </a:stretch>
            </p:blipFill>
            <p:spPr>
              <a:xfrm>
                <a:off x="8755248" y="3474294"/>
                <a:ext cx="378177" cy="378177"/>
              </a:xfrm>
              <a:prstGeom prst="rect">
                <a:avLst/>
              </a:prstGeom>
            </p:spPr>
          </p:pic>
        </p:grpSp>
        <p:grpSp>
          <p:nvGrpSpPr>
            <p:cNvPr id="27" name="Group 26"/>
            <p:cNvGrpSpPr/>
            <p:nvPr/>
          </p:nvGrpSpPr>
          <p:grpSpPr>
            <a:xfrm>
              <a:off x="9348216" y="4758676"/>
              <a:ext cx="1029708" cy="427527"/>
              <a:chOff x="8681505" y="4689849"/>
              <a:chExt cx="1029708" cy="427527"/>
            </a:xfrm>
          </p:grpSpPr>
          <p:sp>
            <p:nvSpPr>
              <p:cNvPr id="28" name="TextBox 27"/>
              <p:cNvSpPr txBox="1"/>
              <p:nvPr/>
            </p:nvSpPr>
            <p:spPr>
              <a:xfrm>
                <a:off x="9052057" y="4816271"/>
                <a:ext cx="659156" cy="301105"/>
              </a:xfrm>
              <a:prstGeom prst="rect">
                <a:avLst/>
              </a:prstGeom>
              <a:noFill/>
              <a:ln>
                <a:noFill/>
              </a:ln>
            </p:spPr>
            <p:txBody>
              <a:bodyPr wrap="none" lIns="0" tIns="27971" rIns="0" bIns="0" rtlCol="0">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Cosmos DB</a:t>
                </a:r>
              </a:p>
            </p:txBody>
          </p:sp>
          <p:pic>
            <p:nvPicPr>
              <p:cNvPr id="29" name="Picture 28"/>
              <p:cNvPicPr>
                <a:picLocks noChangeAspect="1"/>
              </p:cNvPicPr>
              <p:nvPr/>
            </p:nvPicPr>
            <p:blipFill>
              <a:blip r:embed="rId8" cstate="print">
                <a:biLevel thresh="25000"/>
                <a:extLst>
                  <a:ext uri="{28A0092B-C50C-407E-A947-70E740481C1C}">
                    <a14:useLocalDpi xmlns:a14="http://schemas.microsoft.com/office/drawing/2010/main" val="0"/>
                  </a:ext>
                </a:extLst>
              </a:blip>
              <a:stretch>
                <a:fillRect/>
              </a:stretch>
            </p:blipFill>
            <p:spPr>
              <a:xfrm>
                <a:off x="8681505" y="4689849"/>
                <a:ext cx="336038" cy="336037"/>
              </a:xfrm>
              <a:prstGeom prst="rect">
                <a:avLst/>
              </a:prstGeom>
            </p:spPr>
          </p:pic>
        </p:grpSp>
        <p:grpSp>
          <p:nvGrpSpPr>
            <p:cNvPr id="30" name="Group 29"/>
            <p:cNvGrpSpPr/>
            <p:nvPr/>
          </p:nvGrpSpPr>
          <p:grpSpPr>
            <a:xfrm>
              <a:off x="7380377" y="5288714"/>
              <a:ext cx="1084677" cy="427194"/>
              <a:chOff x="8713817" y="4063494"/>
              <a:chExt cx="1084677" cy="427194"/>
            </a:xfrm>
          </p:grpSpPr>
          <p:sp>
            <p:nvSpPr>
              <p:cNvPr id="31" name="TextBox 30"/>
              <p:cNvSpPr txBox="1"/>
              <p:nvPr/>
            </p:nvSpPr>
            <p:spPr>
              <a:xfrm>
                <a:off x="9139338" y="4189583"/>
                <a:ext cx="659156" cy="301105"/>
              </a:xfrm>
              <a:prstGeom prst="rect">
                <a:avLst/>
              </a:prstGeom>
              <a:noFill/>
              <a:ln>
                <a:noFill/>
              </a:ln>
            </p:spPr>
            <p:txBody>
              <a:bodyPr wrap="none" lIns="0" tIns="27971" rIns="0" bIns="0" rtlCol="0">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Redis Cache</a:t>
                </a:r>
              </a:p>
            </p:txBody>
          </p:sp>
          <p:pic>
            <p:nvPicPr>
              <p:cNvPr id="32" name="Picture 31"/>
              <p:cNvPicPr>
                <a:picLocks noChangeAspect="1"/>
              </p:cNvPicPr>
              <p:nvPr/>
            </p:nvPicPr>
            <p:blipFill>
              <a:blip r:embed="rId9" cstate="print">
                <a:biLevel thresh="25000"/>
                <a:extLst>
                  <a:ext uri="{28A0092B-C50C-407E-A947-70E740481C1C}">
                    <a14:useLocalDpi xmlns:a14="http://schemas.microsoft.com/office/drawing/2010/main" val="0"/>
                  </a:ext>
                </a:extLst>
              </a:blip>
              <a:stretch>
                <a:fillRect/>
              </a:stretch>
            </p:blipFill>
            <p:spPr>
              <a:xfrm>
                <a:off x="8713817" y="4063494"/>
                <a:ext cx="326654" cy="326654"/>
              </a:xfrm>
              <a:prstGeom prst="rect">
                <a:avLst/>
              </a:prstGeom>
            </p:spPr>
          </p:pic>
        </p:grpSp>
        <p:grpSp>
          <p:nvGrpSpPr>
            <p:cNvPr id="49" name="Group 48"/>
            <p:cNvGrpSpPr/>
            <p:nvPr/>
          </p:nvGrpSpPr>
          <p:grpSpPr>
            <a:xfrm>
              <a:off x="7322676" y="4754432"/>
              <a:ext cx="1856393" cy="399451"/>
              <a:chOff x="7913205" y="5106197"/>
              <a:chExt cx="1856393" cy="399451"/>
            </a:xfrm>
          </p:grpSpPr>
          <p:sp>
            <p:nvSpPr>
              <p:cNvPr id="35" name="Rectangle 34"/>
              <p:cNvSpPr/>
              <p:nvPr/>
            </p:nvSpPr>
            <p:spPr bwMode="auto">
              <a:xfrm>
                <a:off x="8082352" y="5165111"/>
                <a:ext cx="1687246" cy="287163"/>
              </a:xfrm>
              <a:prstGeom prst="rect">
                <a:avLst/>
              </a:prstGeom>
              <a:noFill/>
              <a:ln w="6350" cap="flat" cmpd="sng" algn="ctr">
                <a:noFill/>
                <a:prstDash val="solid"/>
                <a:miter lim="800000"/>
                <a:headEnd type="none" w="med" len="med"/>
                <a:tailEnd type="none" w="med" len="med"/>
              </a:ln>
              <a:effectLst/>
            </p:spPr>
            <p:txBody>
              <a:bodyPr rot="0" spcFirstLastPara="0" vertOverflow="overflow" horzOverflow="overflow" vert="horz" wrap="square" lIns="310896" tIns="45720" rIns="0" bIns="143428"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BLOB Storage</a:t>
                </a:r>
              </a:p>
            </p:txBody>
          </p:sp>
          <p:pic>
            <p:nvPicPr>
              <p:cNvPr id="38" name="Picture 37" descr="Storage blob.png"/>
              <p:cNvPicPr>
                <a:picLocks noChangeAspect="1"/>
              </p:cNvPicPr>
              <p:nvPr/>
            </p:nvPicPr>
            <p:blipFill>
              <a:blip r:embed="rId10" cstate="print">
                <a:biLevel thresh="25000"/>
                <a:extLst>
                  <a:ext uri="{28A0092B-C50C-407E-A947-70E740481C1C}">
                    <a14:useLocalDpi xmlns:a14="http://schemas.microsoft.com/office/drawing/2010/main" val="0"/>
                  </a:ext>
                </a:extLst>
              </a:blip>
              <a:stretch>
                <a:fillRect/>
              </a:stretch>
            </p:blipFill>
            <p:spPr>
              <a:xfrm>
                <a:off x="7913205" y="5106197"/>
                <a:ext cx="399449" cy="399451"/>
              </a:xfrm>
              <a:prstGeom prst="rect">
                <a:avLst/>
              </a:prstGeom>
            </p:spPr>
          </p:pic>
        </p:grpSp>
        <p:sp>
          <p:nvSpPr>
            <p:cNvPr id="42" name="TextBox 41"/>
            <p:cNvSpPr txBox="1"/>
            <p:nvPr/>
          </p:nvSpPr>
          <p:spPr>
            <a:xfrm>
              <a:off x="8324071" y="3639300"/>
              <a:ext cx="1780366" cy="238962"/>
            </a:xfrm>
            <a:prstGeom prst="rect">
              <a:avLst/>
            </a:prstGeom>
            <a:noFill/>
            <a:ln>
              <a:noFill/>
            </a:ln>
          </p:spPr>
          <p:txBody>
            <a:bodyPr wrap="none" lIns="0" tIns="27971" rIns="0" bIns="0" rtlCol="0" anchor="t">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Azure Service Fabric</a:t>
              </a:r>
            </a:p>
          </p:txBody>
        </p:sp>
        <p:sp>
          <p:nvSpPr>
            <p:cNvPr id="43" name="Freeform 359"/>
            <p:cNvSpPr>
              <a:spLocks noChangeAspect="1"/>
            </p:cNvSpPr>
            <p:nvPr/>
          </p:nvSpPr>
          <p:spPr bwMode="auto">
            <a:xfrm>
              <a:off x="7792762" y="3480598"/>
              <a:ext cx="405616" cy="389852"/>
            </a:xfrm>
            <a:custGeom>
              <a:avLst/>
              <a:gdLst>
                <a:gd name="connsiteX0" fmla="*/ 284961 w 673895"/>
                <a:gd name="connsiteY0" fmla="*/ 158165 h 647702"/>
                <a:gd name="connsiteX1" fmla="*/ 170786 w 673895"/>
                <a:gd name="connsiteY1" fmla="*/ 242195 h 647702"/>
                <a:gd name="connsiteX2" fmla="*/ 176214 w 673895"/>
                <a:gd name="connsiteY2" fmla="*/ 269082 h 647702"/>
                <a:gd name="connsiteX3" fmla="*/ 150408 w 673895"/>
                <a:gd name="connsiteY3" fmla="*/ 331383 h 647702"/>
                <a:gd name="connsiteX4" fmla="*/ 146443 w 673895"/>
                <a:gd name="connsiteY4" fmla="*/ 334057 h 647702"/>
                <a:gd name="connsiteX5" fmla="*/ 192422 w 673895"/>
                <a:gd name="connsiteY5" fmla="*/ 472837 h 647702"/>
                <a:gd name="connsiteX6" fmla="*/ 220034 w 673895"/>
                <a:gd name="connsiteY6" fmla="*/ 478412 h 647702"/>
                <a:gd name="connsiteX7" fmla="*/ 248039 w 673895"/>
                <a:gd name="connsiteY7" fmla="*/ 497294 h 647702"/>
                <a:gd name="connsiteX8" fmla="*/ 265572 w 673895"/>
                <a:gd name="connsiteY8" fmla="*/ 523298 h 647702"/>
                <a:gd name="connsiteX9" fmla="*/ 408956 w 673895"/>
                <a:gd name="connsiteY9" fmla="*/ 523298 h 647702"/>
                <a:gd name="connsiteX10" fmla="*/ 417479 w 673895"/>
                <a:gd name="connsiteY10" fmla="*/ 505571 h 647702"/>
                <a:gd name="connsiteX11" fmla="*/ 456243 w 673895"/>
                <a:gd name="connsiteY11" fmla="*/ 473649 h 647702"/>
                <a:gd name="connsiteX12" fmla="*/ 488887 w 673895"/>
                <a:gd name="connsiteY12" fmla="*/ 467058 h 647702"/>
                <a:gd name="connsiteX13" fmla="*/ 531395 w 673895"/>
                <a:gd name="connsiteY13" fmla="*/ 334333 h 647702"/>
                <a:gd name="connsiteX14" fmla="*/ 523487 w 673895"/>
                <a:gd name="connsiteY14" fmla="*/ 329002 h 647702"/>
                <a:gd name="connsiteX15" fmla="*/ 497681 w 673895"/>
                <a:gd name="connsiteY15" fmla="*/ 266701 h 647702"/>
                <a:gd name="connsiteX16" fmla="*/ 501673 w 673895"/>
                <a:gd name="connsiteY16" fmla="*/ 246929 h 647702"/>
                <a:gd name="connsiteX17" fmla="*/ 384346 w 673895"/>
                <a:gd name="connsiteY17" fmla="*/ 159653 h 647702"/>
                <a:gd name="connsiteX18" fmla="*/ 370052 w 673895"/>
                <a:gd name="connsiteY18" fmla="*/ 169290 h 647702"/>
                <a:gd name="connsiteX19" fmla="*/ 335757 w 673895"/>
                <a:gd name="connsiteY19" fmla="*/ 176214 h 647702"/>
                <a:gd name="connsiteX20" fmla="*/ 301462 w 673895"/>
                <a:gd name="connsiteY20" fmla="*/ 169290 h 647702"/>
                <a:gd name="connsiteX21" fmla="*/ 335757 w 673895"/>
                <a:gd name="connsiteY21" fmla="*/ 0 h 647702"/>
                <a:gd name="connsiteX22" fmla="*/ 423864 w 673895"/>
                <a:gd name="connsiteY22" fmla="*/ 88107 h 647702"/>
                <a:gd name="connsiteX23" fmla="*/ 420253 w 673895"/>
                <a:gd name="connsiteY23" fmla="*/ 105993 h 647702"/>
                <a:gd name="connsiteX24" fmla="*/ 538728 w 673895"/>
                <a:gd name="connsiteY24" fmla="*/ 194124 h 647702"/>
                <a:gd name="connsiteX25" fmla="*/ 551493 w 673895"/>
                <a:gd name="connsiteY25" fmla="*/ 185518 h 647702"/>
                <a:gd name="connsiteX26" fmla="*/ 585788 w 673895"/>
                <a:gd name="connsiteY26" fmla="*/ 178594 h 647702"/>
                <a:gd name="connsiteX27" fmla="*/ 673895 w 673895"/>
                <a:gd name="connsiteY27" fmla="*/ 266701 h 647702"/>
                <a:gd name="connsiteX28" fmla="*/ 620083 w 673895"/>
                <a:gd name="connsiteY28" fmla="*/ 347884 h 647702"/>
                <a:gd name="connsiteX29" fmla="*/ 593016 w 673895"/>
                <a:gd name="connsiteY29" fmla="*/ 353349 h 647702"/>
                <a:gd name="connsiteX30" fmla="*/ 549222 w 673895"/>
                <a:gd name="connsiteY30" fmla="*/ 490092 h 647702"/>
                <a:gd name="connsiteX31" fmla="*/ 552839 w 673895"/>
                <a:gd name="connsiteY31" fmla="*/ 492531 h 647702"/>
                <a:gd name="connsiteX32" fmla="*/ 578645 w 673895"/>
                <a:gd name="connsiteY32" fmla="*/ 554832 h 647702"/>
                <a:gd name="connsiteX33" fmla="*/ 490538 w 673895"/>
                <a:gd name="connsiteY33" fmla="*/ 642939 h 647702"/>
                <a:gd name="connsiteX34" fmla="*/ 409355 w 673895"/>
                <a:gd name="connsiteY34" fmla="*/ 589127 h 647702"/>
                <a:gd name="connsiteX35" fmla="*/ 409084 w 673895"/>
                <a:gd name="connsiteY35" fmla="*/ 587783 h 647702"/>
                <a:gd name="connsiteX36" fmla="*/ 268154 w 673895"/>
                <a:gd name="connsiteY36" fmla="*/ 587783 h 647702"/>
                <a:gd name="connsiteX37" fmla="*/ 266921 w 673895"/>
                <a:gd name="connsiteY37" fmla="*/ 593890 h 647702"/>
                <a:gd name="connsiteX38" fmla="*/ 185738 w 673895"/>
                <a:gd name="connsiteY38" fmla="*/ 647702 h 647702"/>
                <a:gd name="connsiteX39" fmla="*/ 97631 w 673895"/>
                <a:gd name="connsiteY39" fmla="*/ 559595 h 647702"/>
                <a:gd name="connsiteX40" fmla="*/ 123437 w 673895"/>
                <a:gd name="connsiteY40" fmla="*/ 497294 h 647702"/>
                <a:gd name="connsiteX41" fmla="*/ 130921 w 673895"/>
                <a:gd name="connsiteY41" fmla="*/ 492248 h 647702"/>
                <a:gd name="connsiteX42" fmla="*/ 86036 w 673895"/>
                <a:gd name="connsiteY42" fmla="*/ 356771 h 647702"/>
                <a:gd name="connsiteX43" fmla="*/ 53812 w 673895"/>
                <a:gd name="connsiteY43" fmla="*/ 350265 h 647702"/>
                <a:gd name="connsiteX44" fmla="*/ 0 w 673895"/>
                <a:gd name="connsiteY44" fmla="*/ 269082 h 647702"/>
                <a:gd name="connsiteX45" fmla="*/ 88107 w 673895"/>
                <a:gd name="connsiteY45" fmla="*/ 180975 h 647702"/>
                <a:gd name="connsiteX46" fmla="*/ 122402 w 673895"/>
                <a:gd name="connsiteY46" fmla="*/ 187899 h 647702"/>
                <a:gd name="connsiteX47" fmla="*/ 129378 w 673895"/>
                <a:gd name="connsiteY47" fmla="*/ 192602 h 647702"/>
                <a:gd name="connsiteX48" fmla="*/ 250718 w 673895"/>
                <a:gd name="connsiteY48" fmla="*/ 103300 h 647702"/>
                <a:gd name="connsiteX49" fmla="*/ 247650 w 673895"/>
                <a:gd name="connsiteY49" fmla="*/ 88107 h 647702"/>
                <a:gd name="connsiteX50" fmla="*/ 335757 w 673895"/>
                <a:gd name="connsiteY50" fmla="*/ 0 h 64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73895" h="647702">
                  <a:moveTo>
                    <a:pt x="284961" y="158165"/>
                  </a:moveTo>
                  <a:lnTo>
                    <a:pt x="170786" y="242195"/>
                  </a:lnTo>
                  <a:lnTo>
                    <a:pt x="176214" y="269082"/>
                  </a:lnTo>
                  <a:cubicBezTo>
                    <a:pt x="176214" y="293412"/>
                    <a:pt x="166353" y="315439"/>
                    <a:pt x="150408" y="331383"/>
                  </a:cubicBezTo>
                  <a:lnTo>
                    <a:pt x="146443" y="334057"/>
                  </a:lnTo>
                  <a:lnTo>
                    <a:pt x="192422" y="472837"/>
                  </a:lnTo>
                  <a:lnTo>
                    <a:pt x="220034" y="478412"/>
                  </a:lnTo>
                  <a:cubicBezTo>
                    <a:pt x="230575" y="482870"/>
                    <a:pt x="240067" y="489322"/>
                    <a:pt x="248039" y="497294"/>
                  </a:cubicBezTo>
                  <a:lnTo>
                    <a:pt x="265572" y="523298"/>
                  </a:lnTo>
                  <a:lnTo>
                    <a:pt x="408956" y="523298"/>
                  </a:lnTo>
                  <a:lnTo>
                    <a:pt x="417479" y="505571"/>
                  </a:lnTo>
                  <a:cubicBezTo>
                    <a:pt x="426979" y="491509"/>
                    <a:pt x="440432" y="480337"/>
                    <a:pt x="456243" y="473649"/>
                  </a:cubicBezTo>
                  <a:lnTo>
                    <a:pt x="488887" y="467058"/>
                  </a:lnTo>
                  <a:lnTo>
                    <a:pt x="531395" y="334333"/>
                  </a:lnTo>
                  <a:lnTo>
                    <a:pt x="523487" y="329002"/>
                  </a:lnTo>
                  <a:cubicBezTo>
                    <a:pt x="507543" y="313058"/>
                    <a:pt x="497681" y="291031"/>
                    <a:pt x="497681" y="266701"/>
                  </a:cubicBezTo>
                  <a:lnTo>
                    <a:pt x="501673" y="246929"/>
                  </a:lnTo>
                  <a:lnTo>
                    <a:pt x="384346" y="159653"/>
                  </a:lnTo>
                  <a:lnTo>
                    <a:pt x="370052" y="169290"/>
                  </a:lnTo>
                  <a:cubicBezTo>
                    <a:pt x="359511" y="173749"/>
                    <a:pt x="347922" y="176214"/>
                    <a:pt x="335757" y="176214"/>
                  </a:cubicBezTo>
                  <a:cubicBezTo>
                    <a:pt x="323592" y="176214"/>
                    <a:pt x="312003" y="173749"/>
                    <a:pt x="301462" y="169290"/>
                  </a:cubicBezTo>
                  <a:close/>
                  <a:moveTo>
                    <a:pt x="335757" y="0"/>
                  </a:moveTo>
                  <a:cubicBezTo>
                    <a:pt x="384417" y="0"/>
                    <a:pt x="423864" y="39447"/>
                    <a:pt x="423864" y="88107"/>
                  </a:cubicBezTo>
                  <a:lnTo>
                    <a:pt x="420253" y="105993"/>
                  </a:lnTo>
                  <a:lnTo>
                    <a:pt x="538728" y="194124"/>
                  </a:lnTo>
                  <a:lnTo>
                    <a:pt x="551493" y="185518"/>
                  </a:lnTo>
                  <a:cubicBezTo>
                    <a:pt x="562034" y="181059"/>
                    <a:pt x="573623" y="178594"/>
                    <a:pt x="585788" y="178594"/>
                  </a:cubicBezTo>
                  <a:cubicBezTo>
                    <a:pt x="634448" y="178594"/>
                    <a:pt x="673895" y="218041"/>
                    <a:pt x="673895" y="266701"/>
                  </a:cubicBezTo>
                  <a:cubicBezTo>
                    <a:pt x="673895" y="303196"/>
                    <a:pt x="651706" y="334509"/>
                    <a:pt x="620083" y="347884"/>
                  </a:cubicBezTo>
                  <a:lnTo>
                    <a:pt x="593016" y="353349"/>
                  </a:lnTo>
                  <a:lnTo>
                    <a:pt x="549222" y="490092"/>
                  </a:lnTo>
                  <a:lnTo>
                    <a:pt x="552839" y="492531"/>
                  </a:lnTo>
                  <a:cubicBezTo>
                    <a:pt x="568783" y="508475"/>
                    <a:pt x="578645" y="530502"/>
                    <a:pt x="578645" y="554832"/>
                  </a:cubicBezTo>
                  <a:cubicBezTo>
                    <a:pt x="578645" y="603492"/>
                    <a:pt x="539198" y="642939"/>
                    <a:pt x="490538" y="642939"/>
                  </a:cubicBezTo>
                  <a:cubicBezTo>
                    <a:pt x="454043" y="642939"/>
                    <a:pt x="422731" y="620750"/>
                    <a:pt x="409355" y="589127"/>
                  </a:cubicBezTo>
                  <a:lnTo>
                    <a:pt x="409084" y="587783"/>
                  </a:lnTo>
                  <a:lnTo>
                    <a:pt x="268154" y="587783"/>
                  </a:lnTo>
                  <a:lnTo>
                    <a:pt x="266921" y="593890"/>
                  </a:lnTo>
                  <a:cubicBezTo>
                    <a:pt x="253546" y="625513"/>
                    <a:pt x="222233" y="647702"/>
                    <a:pt x="185738" y="647702"/>
                  </a:cubicBezTo>
                  <a:cubicBezTo>
                    <a:pt x="137078" y="647702"/>
                    <a:pt x="97631" y="608255"/>
                    <a:pt x="97631" y="559595"/>
                  </a:cubicBezTo>
                  <a:cubicBezTo>
                    <a:pt x="97631" y="535265"/>
                    <a:pt x="107493" y="513238"/>
                    <a:pt x="123437" y="497294"/>
                  </a:cubicBezTo>
                  <a:lnTo>
                    <a:pt x="130921" y="492248"/>
                  </a:lnTo>
                  <a:lnTo>
                    <a:pt x="86036" y="356771"/>
                  </a:lnTo>
                  <a:lnTo>
                    <a:pt x="53812" y="350265"/>
                  </a:lnTo>
                  <a:cubicBezTo>
                    <a:pt x="22189" y="336890"/>
                    <a:pt x="0" y="305577"/>
                    <a:pt x="0" y="269082"/>
                  </a:cubicBezTo>
                  <a:cubicBezTo>
                    <a:pt x="0" y="220422"/>
                    <a:pt x="39447" y="180975"/>
                    <a:pt x="88107" y="180975"/>
                  </a:cubicBezTo>
                  <a:cubicBezTo>
                    <a:pt x="100272" y="180975"/>
                    <a:pt x="111861" y="183440"/>
                    <a:pt x="122402" y="187899"/>
                  </a:cubicBezTo>
                  <a:lnTo>
                    <a:pt x="129378" y="192602"/>
                  </a:lnTo>
                  <a:lnTo>
                    <a:pt x="250718" y="103300"/>
                  </a:lnTo>
                  <a:lnTo>
                    <a:pt x="247650" y="88107"/>
                  </a:lnTo>
                  <a:cubicBezTo>
                    <a:pt x="247650" y="39447"/>
                    <a:pt x="287097" y="0"/>
                    <a:pt x="335757" y="0"/>
                  </a:cubicBezTo>
                  <a:close/>
                </a:path>
              </a:pathLst>
            </a:custGeom>
            <a:solidFill>
              <a:srgbClr val="FFFFFF"/>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333333"/>
                </a:solidFill>
                <a:effectLst/>
                <a:uLnTx/>
                <a:uFillTx/>
                <a:latin typeface="Segoe UI Light"/>
                <a:ea typeface="Segoe UI" pitchFamily="34" charset="0"/>
                <a:cs typeface="Segoe UI" pitchFamily="34" charset="0"/>
              </a:endParaRPr>
            </a:p>
          </p:txBody>
        </p:sp>
        <p:pic>
          <p:nvPicPr>
            <p:cNvPr id="45" name="Picture 44"/>
            <p:cNvPicPr>
              <a:picLocks noChangeAspect="1"/>
            </p:cNvPicPr>
            <p:nvPr/>
          </p:nvPicPr>
          <p:blipFill>
            <a:blip r:embed="rId11">
              <a:clrChange>
                <a:clrFrom>
                  <a:srgbClr val="8E9CFF"/>
                </a:clrFrom>
                <a:clrTo>
                  <a:srgbClr val="8E9CFF">
                    <a:alpha val="0"/>
                  </a:srgbClr>
                </a:clrTo>
              </a:clrChange>
            </a:blip>
            <a:stretch>
              <a:fillRect/>
            </a:stretch>
          </p:blipFill>
          <p:spPr>
            <a:xfrm>
              <a:off x="7681233" y="2484252"/>
              <a:ext cx="566705" cy="499373"/>
            </a:xfrm>
            <a:prstGeom prst="rect">
              <a:avLst/>
            </a:prstGeom>
          </p:spPr>
        </p:pic>
        <p:sp>
          <p:nvSpPr>
            <p:cNvPr id="46" name="TextBox 45"/>
            <p:cNvSpPr txBox="1"/>
            <p:nvPr/>
          </p:nvSpPr>
          <p:spPr>
            <a:xfrm>
              <a:off x="8324071" y="2687242"/>
              <a:ext cx="1720719" cy="219327"/>
            </a:xfrm>
            <a:prstGeom prst="rect">
              <a:avLst/>
            </a:prstGeom>
            <a:noFill/>
            <a:ln>
              <a:noFill/>
            </a:ln>
          </p:spPr>
          <p:txBody>
            <a:bodyPr wrap="none" lIns="0" tIns="27971" rIns="0" bIns="0" rtlCol="0" anchor="t">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Azure Container Service</a:t>
              </a:r>
            </a:p>
          </p:txBody>
        </p:sp>
        <p:sp>
          <p:nvSpPr>
            <p:cNvPr id="48" name="Rectangle 47"/>
            <p:cNvSpPr/>
            <p:nvPr/>
          </p:nvSpPr>
          <p:spPr>
            <a:xfrm>
              <a:off x="8745790" y="2806955"/>
              <a:ext cx="1270883" cy="646331"/>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Light"/>
                  <a:ea typeface="+mn-ea"/>
                  <a:cs typeface="+mn-cs"/>
                </a:rPr>
                <a:t>Mesos DC/OS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Light"/>
                  <a:ea typeface="+mn-ea"/>
                  <a:cs typeface="+mn-cs"/>
                </a:rPr>
                <a:t>Kubernetes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Light"/>
                  <a:ea typeface="+mn-ea"/>
                  <a:cs typeface="+mn-cs"/>
                </a:rPr>
                <a:t>Docker Swarm</a:t>
              </a:r>
            </a:p>
          </p:txBody>
        </p:sp>
        <p:sp>
          <p:nvSpPr>
            <p:cNvPr id="50" name="TextBox 49"/>
            <p:cNvSpPr txBox="1"/>
            <p:nvPr/>
          </p:nvSpPr>
          <p:spPr>
            <a:xfrm>
              <a:off x="9812783" y="5395557"/>
              <a:ext cx="659156" cy="301106"/>
            </a:xfrm>
            <a:prstGeom prst="rect">
              <a:avLst/>
            </a:prstGeom>
            <a:noFill/>
            <a:ln>
              <a:noFill/>
            </a:ln>
          </p:spPr>
          <p:txBody>
            <a:bodyPr wrap="none" lIns="0" tIns="27971" rIns="0" bIns="0" rtlCol="0">
              <a:noAutofit/>
            </a:bodyPr>
            <a:lstStyle/>
            <a:p>
              <a:pPr marL="0" marR="0" lvl="0" indent="0" algn="l" defTabSz="932317" rtl="0" eaLnBrk="0" fontAlgn="base" latinLnBrk="0" hangingPunct="0">
                <a:lnSpc>
                  <a:spcPts val="816"/>
                </a:lnSpc>
                <a:spcBef>
                  <a:spcPct val="0"/>
                </a:spcBef>
                <a:spcAft>
                  <a:spcPct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Segoe UI Light" panose="020B0502040204020203" pitchFamily="34" charset="0"/>
                  <a:ea typeface="Arial Unicode MS" panose="020B0604020202020204" pitchFamily="34" charset="-128"/>
                  <a:cs typeface="Segoe UI Light" panose="020B0502040204020203" pitchFamily="34" charset="0"/>
                </a:rPr>
                <a:t>Key Vault</a:t>
              </a:r>
            </a:p>
          </p:txBody>
        </p:sp>
        <p:pic>
          <p:nvPicPr>
            <p:cNvPr id="51" name="Picture 50" descr="AzureKeyVault_icon_white.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384338" y="5247296"/>
              <a:ext cx="334429" cy="371587"/>
            </a:xfrm>
            <a:prstGeom prst="rect">
              <a:avLst/>
            </a:prstGeom>
          </p:spPr>
        </p:pic>
        <p:sp>
          <p:nvSpPr>
            <p:cNvPr id="52" name="Rectangle 51"/>
            <p:cNvSpPr/>
            <p:nvPr/>
          </p:nvSpPr>
          <p:spPr>
            <a:xfrm>
              <a:off x="10942637" y="4650442"/>
              <a:ext cx="1384440" cy="523220"/>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Other Cloud</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Infrastructure</a:t>
              </a:r>
            </a:p>
          </p:txBody>
        </p:sp>
        <p:sp>
          <p:nvSpPr>
            <p:cNvPr id="54" name="Rectangle 53"/>
            <p:cNvSpPr/>
            <p:nvPr/>
          </p:nvSpPr>
          <p:spPr>
            <a:xfrm>
              <a:off x="10906107" y="3009813"/>
              <a:ext cx="1431820" cy="307777"/>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Orchestrators</a:t>
              </a:r>
            </a:p>
          </p:txBody>
        </p:sp>
        <p:sp>
          <p:nvSpPr>
            <p:cNvPr id="59" name="Arrow: Pentagon 58"/>
            <p:cNvSpPr/>
            <p:nvPr/>
          </p:nvSpPr>
          <p:spPr bwMode="auto">
            <a:xfrm>
              <a:off x="5980453" y="3555966"/>
              <a:ext cx="542584" cy="990600"/>
            </a:xfrm>
            <a:prstGeom prst="homePlate">
              <a:avLst/>
            </a:prstGeom>
            <a:solidFill>
              <a:srgbClr val="3A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60" name="Arrow: Chevron 59"/>
            <p:cNvSpPr/>
            <p:nvPr/>
          </p:nvSpPr>
          <p:spPr bwMode="auto">
            <a:xfrm>
              <a:off x="6329275" y="3555966"/>
              <a:ext cx="498562" cy="990600"/>
            </a:xfrm>
            <a:prstGeom prst="chevron">
              <a:avLst/>
            </a:prstGeom>
            <a:solidFill>
              <a:srgbClr val="39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63" name="Arrow: Chevron 62"/>
            <p:cNvSpPr/>
            <p:nvPr/>
          </p:nvSpPr>
          <p:spPr bwMode="auto">
            <a:xfrm>
              <a:off x="5227636" y="6028697"/>
              <a:ext cx="1828801" cy="685789"/>
            </a:xfrm>
            <a:prstGeom prst="chevron">
              <a:avLst/>
            </a:prstGeom>
            <a:solidFill>
              <a:srgbClr val="39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64" name="Rectangle 63"/>
            <p:cNvSpPr/>
            <p:nvPr/>
          </p:nvSpPr>
          <p:spPr>
            <a:xfrm>
              <a:off x="5532437" y="6079204"/>
              <a:ext cx="1393843" cy="584775"/>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Infrastructure</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Decisions</a:t>
              </a:r>
            </a:p>
          </p:txBody>
        </p:sp>
        <p:sp>
          <p:nvSpPr>
            <p:cNvPr id="65" name="Arrow: Chevron 64"/>
            <p:cNvSpPr/>
            <p:nvPr/>
          </p:nvSpPr>
          <p:spPr bwMode="auto">
            <a:xfrm>
              <a:off x="6825185" y="437903"/>
              <a:ext cx="4104611" cy="685789"/>
            </a:xfrm>
            <a:prstGeom prst="chevron">
              <a:avLst/>
            </a:prstGeom>
            <a:solidFill>
              <a:srgbClr val="39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68" name="Rectangle 67"/>
            <p:cNvSpPr/>
            <p:nvPr/>
          </p:nvSpPr>
          <p:spPr>
            <a:xfrm>
              <a:off x="7137406" y="534979"/>
              <a:ext cx="3671839" cy="492443"/>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a:ln>
                    <a:noFill/>
                  </a:ln>
                  <a:solidFill>
                    <a:srgbClr val="FFFFFF"/>
                  </a:solidFill>
                  <a:effectLst/>
                  <a:uLnTx/>
                  <a:uFillTx/>
                  <a:latin typeface="Segoe UI"/>
                  <a:ea typeface="+mn-ea"/>
                  <a:cs typeface="+mn-cs"/>
                </a:rPr>
                <a:t>eShopOnServiceFabric,  eShopOnKubernetes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a:ln>
                    <a:noFill/>
                  </a:ln>
                  <a:solidFill>
                    <a:srgbClr val="FFFFFF"/>
                  </a:solidFill>
                  <a:effectLst/>
                  <a:uLnTx/>
                  <a:uFillTx/>
                  <a:latin typeface="Segoe UI"/>
                  <a:ea typeface="+mn-ea"/>
                  <a:cs typeface="+mn-cs"/>
                </a:rPr>
                <a:t>eShopOnSwarm ,  eShopOnDCOS, etc.</a:t>
              </a:r>
            </a:p>
          </p:txBody>
        </p:sp>
        <p:sp>
          <p:nvSpPr>
            <p:cNvPr id="69" name="Arrow: Chevron 68"/>
            <p:cNvSpPr/>
            <p:nvPr/>
          </p:nvSpPr>
          <p:spPr bwMode="auto">
            <a:xfrm>
              <a:off x="5227636" y="437902"/>
              <a:ext cx="1828801" cy="685789"/>
            </a:xfrm>
            <a:prstGeom prst="chevron">
              <a:avLst/>
            </a:prstGeom>
            <a:solidFill>
              <a:srgbClr val="39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0" name="Rectangle 69"/>
            <p:cNvSpPr/>
            <p:nvPr/>
          </p:nvSpPr>
          <p:spPr>
            <a:xfrm>
              <a:off x="5599832" y="583925"/>
              <a:ext cx="1379095" cy="338554"/>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Forks/Flavors</a:t>
              </a:r>
            </a:p>
          </p:txBody>
        </p:sp>
        <p:sp>
          <p:nvSpPr>
            <p:cNvPr id="72" name="Rectangle 71"/>
            <p:cNvSpPr/>
            <p:nvPr/>
          </p:nvSpPr>
          <p:spPr bwMode="auto">
            <a:xfrm>
              <a:off x="5303837" y="3555966"/>
              <a:ext cx="676616" cy="990600"/>
            </a:xfrm>
            <a:prstGeom prst="rect">
              <a:avLst/>
            </a:prstGeom>
            <a:solidFill>
              <a:srgbClr val="3A8CB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73" name="Rectangle 72"/>
            <p:cNvSpPr/>
            <p:nvPr/>
          </p:nvSpPr>
          <p:spPr>
            <a:xfrm>
              <a:off x="5478188" y="3367462"/>
              <a:ext cx="816249" cy="1200329"/>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a:ln>
                    <a:noFill/>
                  </a:ln>
                  <a:solidFill>
                    <a:srgbClr val="FFFFFF"/>
                  </a:solidFill>
                  <a:effectLst/>
                  <a:uLnTx/>
                  <a:uFillTx/>
                  <a:latin typeface="Segoe UI"/>
                  <a:ea typeface="+mn-ea"/>
                  <a:cs typeface="+mn-cs"/>
                </a:rPr>
                <a:t>+</a:t>
              </a:r>
            </a:p>
          </p:txBody>
        </p:sp>
        <p:sp>
          <p:nvSpPr>
            <p:cNvPr id="75" name="Rectangle 74"/>
            <p:cNvSpPr/>
            <p:nvPr/>
          </p:nvSpPr>
          <p:spPr>
            <a:xfrm>
              <a:off x="7513637" y="81286"/>
              <a:ext cx="2647263" cy="369332"/>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3A8CB4"/>
                  </a:solidFill>
                  <a:effectLst/>
                  <a:uLnTx/>
                  <a:uFillTx/>
                  <a:latin typeface="Segoe UI"/>
                  <a:ea typeface="+mn-ea"/>
                  <a:cs typeface="+mn-cs"/>
                </a:rPr>
                <a:t>Production environment</a:t>
              </a:r>
            </a:p>
          </p:txBody>
        </p:sp>
      </p:grpSp>
    </p:spTree>
    <p:extLst>
      <p:ext uri="{BB962C8B-B14F-4D97-AF65-F5344CB8AC3E}">
        <p14:creationId xmlns:p14="http://schemas.microsoft.com/office/powerpoint/2010/main" val="2097473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ounded Rectangle 66"/>
          <p:cNvSpPr/>
          <p:nvPr/>
        </p:nvSpPr>
        <p:spPr bwMode="auto">
          <a:xfrm>
            <a:off x="731837" y="5036619"/>
            <a:ext cx="2501107" cy="1661043"/>
          </a:xfrm>
          <a:prstGeom prst="roundRect">
            <a:avLst/>
          </a:prstGeom>
          <a:solidFill>
            <a:schemeClr val="bg1">
              <a:lumMod val="95000"/>
            </a:schemeClr>
          </a:solidFill>
          <a:ln w="10795" cap="flat" cmpd="sng" algn="ctr">
            <a:no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Rounded Rectangle 66"/>
          <p:cNvSpPr/>
          <p:nvPr/>
        </p:nvSpPr>
        <p:spPr bwMode="auto">
          <a:xfrm>
            <a:off x="731837" y="3476299"/>
            <a:ext cx="2521932" cy="1479606"/>
          </a:xfrm>
          <a:prstGeom prst="roundRect">
            <a:avLst/>
          </a:prstGeom>
          <a:solidFill>
            <a:schemeClr val="bg1">
              <a:lumMod val="95000"/>
            </a:schemeClr>
          </a:solidFill>
          <a:ln w="10795" cap="flat" cmpd="sng" algn="ctr">
            <a:no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 name="Rectangle 38"/>
          <p:cNvSpPr/>
          <p:nvPr/>
        </p:nvSpPr>
        <p:spPr bwMode="auto">
          <a:xfrm>
            <a:off x="3742058" y="1363662"/>
            <a:ext cx="7962579" cy="5486400"/>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grpSp>
        <p:nvGrpSpPr>
          <p:cNvPr id="337" name="Group 336"/>
          <p:cNvGrpSpPr/>
          <p:nvPr/>
        </p:nvGrpSpPr>
        <p:grpSpPr>
          <a:xfrm>
            <a:off x="7229037" y="6069609"/>
            <a:ext cx="601163" cy="337001"/>
            <a:chOff x="2886562" y="2288295"/>
            <a:chExt cx="601248" cy="337049"/>
          </a:xfrm>
        </p:grpSpPr>
        <p:grpSp>
          <p:nvGrpSpPr>
            <p:cNvPr id="339" name="Group 338"/>
            <p:cNvGrpSpPr/>
            <p:nvPr/>
          </p:nvGrpSpPr>
          <p:grpSpPr>
            <a:xfrm>
              <a:off x="2886562" y="2288295"/>
              <a:ext cx="601248" cy="337049"/>
              <a:chOff x="3523102" y="1791568"/>
              <a:chExt cx="6746733" cy="3782104"/>
            </a:xfrm>
            <a:solidFill>
              <a:srgbClr val="7030A0"/>
            </a:solidFill>
          </p:grpSpPr>
          <p:sp>
            <p:nvSpPr>
              <p:cNvPr id="341" name="Rectangle 340"/>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5" name="Freeform 108"/>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46" name="Freeform 109"/>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0" name="Hexagon 339"/>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47" name="Group 346"/>
          <p:cNvGrpSpPr/>
          <p:nvPr/>
        </p:nvGrpSpPr>
        <p:grpSpPr>
          <a:xfrm>
            <a:off x="7229037" y="3332061"/>
            <a:ext cx="601163" cy="337001"/>
            <a:chOff x="1601399" y="2288295"/>
            <a:chExt cx="601248" cy="337049"/>
          </a:xfrm>
        </p:grpSpPr>
        <p:grpSp>
          <p:nvGrpSpPr>
            <p:cNvPr id="348" name="Group 347"/>
            <p:cNvGrpSpPr/>
            <p:nvPr/>
          </p:nvGrpSpPr>
          <p:grpSpPr>
            <a:xfrm>
              <a:off x="1601399" y="2288295"/>
              <a:ext cx="601248" cy="337049"/>
              <a:chOff x="3523102" y="1791568"/>
              <a:chExt cx="6746733" cy="3782104"/>
            </a:xfrm>
            <a:solidFill>
              <a:srgbClr val="002060"/>
            </a:solidFill>
          </p:grpSpPr>
          <p:sp>
            <p:nvSpPr>
              <p:cNvPr id="351" name="Rectangle 35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2" name="Freeform 96"/>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53" name="Freeform 97"/>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49" name="Hexagon 348"/>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354" name="Group 353"/>
          <p:cNvGrpSpPr/>
          <p:nvPr/>
        </p:nvGrpSpPr>
        <p:grpSpPr>
          <a:xfrm>
            <a:off x="7229037" y="4686951"/>
            <a:ext cx="601163" cy="337001"/>
            <a:chOff x="1596268" y="2657736"/>
            <a:chExt cx="601248" cy="337049"/>
          </a:xfrm>
        </p:grpSpPr>
        <p:grpSp>
          <p:nvGrpSpPr>
            <p:cNvPr id="355" name="Group 354"/>
            <p:cNvGrpSpPr/>
            <p:nvPr/>
          </p:nvGrpSpPr>
          <p:grpSpPr>
            <a:xfrm>
              <a:off x="1596268" y="2657736"/>
              <a:ext cx="601248" cy="337049"/>
              <a:chOff x="3523102" y="1791568"/>
              <a:chExt cx="6746733" cy="3782104"/>
            </a:xfrm>
            <a:solidFill>
              <a:srgbClr val="00B050"/>
            </a:solidFill>
          </p:grpSpPr>
          <p:sp>
            <p:nvSpPr>
              <p:cNvPr id="365" name="Rectangle 364"/>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6" name="Freeform 92"/>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67" name="Freeform 93"/>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364" name="Hexagon 363"/>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373" name="Rounded Rectangle 66"/>
          <p:cNvSpPr/>
          <p:nvPr/>
        </p:nvSpPr>
        <p:spPr bwMode="auto">
          <a:xfrm>
            <a:off x="6774118" y="4232340"/>
            <a:ext cx="3287388"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Picture 2" descr="Resultado de imagen para Redis cache Azur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8535" y="6019372"/>
            <a:ext cx="419575" cy="419575"/>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p:cNvSpPr/>
          <p:nvPr/>
        </p:nvSpPr>
        <p:spPr>
          <a:xfrm>
            <a:off x="8660769" y="4595062"/>
            <a:ext cx="1144544" cy="584775"/>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SQL Server</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sp>
        <p:nvSpPr>
          <p:cNvPr id="374" name="Flowchart: Magnetic Disk 373"/>
          <p:cNvSpPr/>
          <p:nvPr/>
        </p:nvSpPr>
        <p:spPr>
          <a:xfrm>
            <a:off x="8261950" y="3330781"/>
            <a:ext cx="339891" cy="347953"/>
          </a:xfrm>
          <a:prstGeom prst="flowChartMagneticDisk">
            <a:avLst/>
          </a:prstGeom>
          <a:solidFill>
            <a:srgbClr val="00206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6" name="Rectangle 385"/>
          <p:cNvSpPr/>
          <p:nvPr/>
        </p:nvSpPr>
        <p:spPr>
          <a:xfrm>
            <a:off x="6877416" y="4193279"/>
            <a:ext cx="2320828"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Ordering microservice</a:t>
            </a:r>
          </a:p>
        </p:txBody>
      </p:sp>
      <p:sp>
        <p:nvSpPr>
          <p:cNvPr id="387" name="Rounded Rectangle 66"/>
          <p:cNvSpPr/>
          <p:nvPr/>
        </p:nvSpPr>
        <p:spPr bwMode="auto">
          <a:xfrm>
            <a:off x="6774118" y="2878381"/>
            <a:ext cx="3287388"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8" name="Rectangle 387"/>
          <p:cNvSpPr/>
          <p:nvPr/>
        </p:nvSpPr>
        <p:spPr>
          <a:xfrm>
            <a:off x="6877416" y="2839320"/>
            <a:ext cx="2195794"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Catalog microservice</a:t>
            </a:r>
          </a:p>
        </p:txBody>
      </p:sp>
      <p:sp>
        <p:nvSpPr>
          <p:cNvPr id="389" name="Rounded Rectangle 66"/>
          <p:cNvSpPr/>
          <p:nvPr/>
        </p:nvSpPr>
        <p:spPr bwMode="auto">
          <a:xfrm>
            <a:off x="6774118" y="5626627"/>
            <a:ext cx="3287388"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0" name="Rectangle 389"/>
          <p:cNvSpPr/>
          <p:nvPr/>
        </p:nvSpPr>
        <p:spPr>
          <a:xfrm>
            <a:off x="6877416" y="5587566"/>
            <a:ext cx="209191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Basket microservice</a:t>
            </a:r>
          </a:p>
        </p:txBody>
      </p:sp>
      <p:sp>
        <p:nvSpPr>
          <p:cNvPr id="391" name="Rounded Rectangle 66"/>
          <p:cNvSpPr/>
          <p:nvPr/>
        </p:nvSpPr>
        <p:spPr bwMode="auto">
          <a:xfrm>
            <a:off x="3913057" y="3732045"/>
            <a:ext cx="2228980" cy="1015177"/>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92" name="Rectangle 391"/>
          <p:cNvSpPr/>
          <p:nvPr/>
        </p:nvSpPr>
        <p:spPr>
          <a:xfrm>
            <a:off x="3950411" y="3722258"/>
            <a:ext cx="2191626"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eShop WebApp MVC</a:t>
            </a:r>
          </a:p>
        </p:txBody>
      </p:sp>
      <p:sp>
        <p:nvSpPr>
          <p:cNvPr id="393" name="Rectangle 392"/>
          <p:cNvSpPr/>
          <p:nvPr/>
        </p:nvSpPr>
        <p:spPr>
          <a:xfrm>
            <a:off x="8679133" y="6069609"/>
            <a:ext cx="1194558"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Redis cache</a:t>
            </a:r>
          </a:p>
        </p:txBody>
      </p:sp>
      <p:cxnSp>
        <p:nvCxnSpPr>
          <p:cNvPr id="395" name="Straight Arrow Connector 394"/>
          <p:cNvCxnSpPr>
            <a:cxnSpLocks/>
          </p:cNvCxnSpPr>
          <p:nvPr/>
        </p:nvCxnSpPr>
        <p:spPr>
          <a:xfrm>
            <a:off x="6156523" y="4180882"/>
            <a:ext cx="300555" cy="1615"/>
          </a:xfrm>
          <a:prstGeom prst="straightConnector1">
            <a:avLst/>
          </a:prstGeom>
          <a:noFill/>
          <a:ln w="12700" cap="flat" cmpd="sng" algn="ctr">
            <a:solidFill>
              <a:sysClr val="windowText" lastClr="000000"/>
            </a:solidFill>
            <a:prstDash val="solid"/>
            <a:miter lim="800000"/>
            <a:tailEnd type="triangle"/>
          </a:ln>
          <a:effectLst/>
        </p:spPr>
      </p:cxnSp>
      <p:cxnSp>
        <p:nvCxnSpPr>
          <p:cNvPr id="396" name="Straight Arrow Connector 395"/>
          <p:cNvCxnSpPr>
            <a:cxnSpLocks/>
          </p:cNvCxnSpPr>
          <p:nvPr/>
        </p:nvCxnSpPr>
        <p:spPr>
          <a:xfrm flipV="1">
            <a:off x="2661596" y="5743539"/>
            <a:ext cx="3808698" cy="6562"/>
          </a:xfrm>
          <a:prstGeom prst="straightConnector1">
            <a:avLst/>
          </a:prstGeom>
          <a:noFill/>
          <a:ln w="12700" cap="flat" cmpd="sng" algn="ctr">
            <a:solidFill>
              <a:sysClr val="windowText" lastClr="000000"/>
            </a:solidFill>
            <a:prstDash val="solid"/>
            <a:miter lim="800000"/>
            <a:tailEnd type="triangle"/>
          </a:ln>
          <a:effectLst/>
        </p:spPr>
      </p:cxnSp>
      <p:sp>
        <p:nvSpPr>
          <p:cNvPr id="398" name="Rectangle 397"/>
          <p:cNvSpPr/>
          <p:nvPr/>
        </p:nvSpPr>
        <p:spPr>
          <a:xfrm>
            <a:off x="7199256" y="4969004"/>
            <a:ext cx="78579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399" name="Rectangle 398"/>
          <p:cNvSpPr/>
          <p:nvPr/>
        </p:nvSpPr>
        <p:spPr>
          <a:xfrm>
            <a:off x="7159346" y="3614536"/>
            <a:ext cx="78579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400" name="Rectangle 399"/>
          <p:cNvSpPr/>
          <p:nvPr/>
        </p:nvSpPr>
        <p:spPr>
          <a:xfrm>
            <a:off x="7167699" y="6356228"/>
            <a:ext cx="78579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401" name="Rectangle 400"/>
          <p:cNvSpPr/>
          <p:nvPr/>
        </p:nvSpPr>
        <p:spPr>
          <a:xfrm>
            <a:off x="7199256" y="4470224"/>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2" name="Rectangle 401"/>
          <p:cNvSpPr/>
          <p:nvPr/>
        </p:nvSpPr>
        <p:spPr>
          <a:xfrm>
            <a:off x="7197399" y="3109889"/>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3" name="Rectangle 402"/>
          <p:cNvSpPr/>
          <p:nvPr/>
        </p:nvSpPr>
        <p:spPr>
          <a:xfrm>
            <a:off x="7185560" y="5859365"/>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sp>
        <p:nvSpPr>
          <p:cNvPr id="404" name="Rectangle 403"/>
          <p:cNvSpPr/>
          <p:nvPr/>
        </p:nvSpPr>
        <p:spPr>
          <a:xfrm>
            <a:off x="3905979" y="4169596"/>
            <a:ext cx="1405769" cy="276999"/>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ASP.NET Core MVC</a:t>
            </a:r>
          </a:p>
        </p:txBody>
      </p:sp>
      <p:cxnSp>
        <p:nvCxnSpPr>
          <p:cNvPr id="75" name="Straight Arrow Connector 74"/>
          <p:cNvCxnSpPr>
            <a:cxnSpLocks/>
            <a:endCxn id="121" idx="2"/>
          </p:cNvCxnSpPr>
          <p:nvPr/>
        </p:nvCxnSpPr>
        <p:spPr>
          <a:xfrm flipV="1">
            <a:off x="7869977" y="2137410"/>
            <a:ext cx="380570" cy="5478"/>
          </a:xfrm>
          <a:prstGeom prst="straightConnector1">
            <a:avLst/>
          </a:prstGeom>
          <a:noFill/>
          <a:ln w="12700" cap="flat" cmpd="sng" algn="ctr">
            <a:solidFill>
              <a:sysClr val="windowText" lastClr="000000"/>
            </a:solidFill>
            <a:prstDash val="solid"/>
            <a:miter lim="800000"/>
            <a:tailEnd type="triangle"/>
          </a:ln>
          <a:effectLst/>
        </p:spPr>
      </p:cxnSp>
      <p:sp>
        <p:nvSpPr>
          <p:cNvPr id="84" name="Rounded Rectangle 66"/>
          <p:cNvSpPr/>
          <p:nvPr/>
        </p:nvSpPr>
        <p:spPr bwMode="auto">
          <a:xfrm>
            <a:off x="6769498" y="1521018"/>
            <a:ext cx="3292008" cy="988014"/>
          </a:xfrm>
          <a:prstGeom prst="roundRect">
            <a:avLst/>
          </a:prstGeom>
          <a:noFill/>
          <a:ln w="10795" cap="flat" cmpd="sng" algn="ctr">
            <a:solidFill>
              <a:srgbClr val="404040"/>
            </a:solid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 name="Rectangle 84"/>
          <p:cNvSpPr/>
          <p:nvPr/>
        </p:nvSpPr>
        <p:spPr>
          <a:xfrm>
            <a:off x="6872796" y="1481957"/>
            <a:ext cx="3235437"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Identity microservice </a:t>
            </a:r>
            <a:r>
              <a:rPr kumimoji="0" lang="en-US" sz="12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(STS+users)</a:t>
            </a:r>
            <a:endParaRPr kumimoji="0" lang="en-US" sz="16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endParaRPr>
          </a:p>
        </p:txBody>
      </p:sp>
      <p:sp>
        <p:nvSpPr>
          <p:cNvPr id="86" name="Rectangle 85"/>
          <p:cNvSpPr/>
          <p:nvPr/>
        </p:nvSpPr>
        <p:spPr>
          <a:xfrm>
            <a:off x="7154726" y="2257173"/>
            <a:ext cx="78579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sp>
        <p:nvSpPr>
          <p:cNvPr id="87" name="Rectangle 86"/>
          <p:cNvSpPr/>
          <p:nvPr/>
        </p:nvSpPr>
        <p:spPr>
          <a:xfrm>
            <a:off x="7192779" y="1752526"/>
            <a:ext cx="73693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Web API</a:t>
            </a:r>
          </a:p>
        </p:txBody>
      </p:sp>
      <p:grpSp>
        <p:nvGrpSpPr>
          <p:cNvPr id="88" name="Group 87"/>
          <p:cNvGrpSpPr/>
          <p:nvPr/>
        </p:nvGrpSpPr>
        <p:grpSpPr>
          <a:xfrm>
            <a:off x="7231309" y="1974385"/>
            <a:ext cx="601163" cy="337001"/>
            <a:chOff x="2244917" y="2288296"/>
            <a:chExt cx="601248" cy="337049"/>
          </a:xfrm>
        </p:grpSpPr>
        <p:grpSp>
          <p:nvGrpSpPr>
            <p:cNvPr id="89" name="Group 88"/>
            <p:cNvGrpSpPr/>
            <p:nvPr/>
          </p:nvGrpSpPr>
          <p:grpSpPr>
            <a:xfrm>
              <a:off x="2244917" y="2288296"/>
              <a:ext cx="601248" cy="337049"/>
              <a:chOff x="3523102" y="1791568"/>
              <a:chExt cx="6746733" cy="3782104"/>
            </a:xfrm>
            <a:solidFill>
              <a:srgbClr val="C00000"/>
            </a:solidFill>
          </p:grpSpPr>
          <p:sp>
            <p:nvSpPr>
              <p:cNvPr id="91" name="Rectangle 90"/>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2" name="Freeform 100"/>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3" name="Freeform 101"/>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0" name="Hexagon 89"/>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94" name="Group 93"/>
          <p:cNvGrpSpPr/>
          <p:nvPr/>
        </p:nvGrpSpPr>
        <p:grpSpPr>
          <a:xfrm>
            <a:off x="5290742" y="4138443"/>
            <a:ext cx="601163" cy="337001"/>
            <a:chOff x="2240670" y="2657736"/>
            <a:chExt cx="601248" cy="337049"/>
          </a:xfrm>
        </p:grpSpPr>
        <p:grpSp>
          <p:nvGrpSpPr>
            <p:cNvPr id="95" name="Group 94"/>
            <p:cNvGrpSpPr/>
            <p:nvPr/>
          </p:nvGrpSpPr>
          <p:grpSpPr>
            <a:xfrm>
              <a:off x="2240670" y="2657736"/>
              <a:ext cx="601248" cy="337049"/>
              <a:chOff x="3523102" y="1791568"/>
              <a:chExt cx="6746733" cy="3782104"/>
            </a:xfrm>
            <a:solidFill>
              <a:srgbClr val="FFC000"/>
            </a:solidFill>
          </p:grpSpPr>
          <p:sp>
            <p:nvSpPr>
              <p:cNvPr id="97" name="Rectangle 96"/>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8" name="Freeform 104"/>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9" name="Freeform 105"/>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96" name="Hexagon 95"/>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sp>
        <p:nvSpPr>
          <p:cNvPr id="107" name="Rectangle 106"/>
          <p:cNvSpPr/>
          <p:nvPr/>
        </p:nvSpPr>
        <p:spPr>
          <a:xfrm>
            <a:off x="1106577" y="5026832"/>
            <a:ext cx="1889300"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eShop SPA Web app</a:t>
            </a:r>
          </a:p>
        </p:txBody>
      </p:sp>
      <p:sp>
        <p:nvSpPr>
          <p:cNvPr id="108" name="Rectangle 107"/>
          <p:cNvSpPr/>
          <p:nvPr/>
        </p:nvSpPr>
        <p:spPr>
          <a:xfrm>
            <a:off x="1116787" y="6381396"/>
            <a:ext cx="1753365"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TypeScript/Angular 2</a:t>
            </a:r>
          </a:p>
        </p:txBody>
      </p:sp>
      <p:sp>
        <p:nvSpPr>
          <p:cNvPr id="121" name="Flowchart: Magnetic Disk 120"/>
          <p:cNvSpPr/>
          <p:nvPr/>
        </p:nvSpPr>
        <p:spPr>
          <a:xfrm>
            <a:off x="8250547" y="1963433"/>
            <a:ext cx="339891" cy="347953"/>
          </a:xfrm>
          <a:prstGeom prst="flowChartMagneticDisk">
            <a:avLst/>
          </a:prstGeom>
          <a:solidFill>
            <a:srgbClr val="C0000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8" name="Flowchart: Magnetic Disk 127"/>
          <p:cNvSpPr/>
          <p:nvPr/>
        </p:nvSpPr>
        <p:spPr>
          <a:xfrm>
            <a:off x="8262069" y="4696018"/>
            <a:ext cx="339891" cy="347953"/>
          </a:xfrm>
          <a:prstGeom prst="flowChartMagneticDisk">
            <a:avLst/>
          </a:prstGeom>
          <a:solidFill>
            <a:srgbClr val="00B050"/>
          </a:solidFill>
          <a:ln w="15875" cap="flat" cmpd="sng" algn="ctr">
            <a:solidFill>
              <a:sysClr val="window" lastClr="FFFFFF"/>
            </a:solidFill>
            <a:prstDash val="solid"/>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39" name="Straight Arrow Connector 138"/>
          <p:cNvCxnSpPr>
            <a:cxnSpLocks/>
          </p:cNvCxnSpPr>
          <p:nvPr/>
        </p:nvCxnSpPr>
        <p:spPr>
          <a:xfrm>
            <a:off x="6480106" y="6229160"/>
            <a:ext cx="696719" cy="0"/>
          </a:xfrm>
          <a:prstGeom prst="straightConnector1">
            <a:avLst/>
          </a:prstGeom>
          <a:noFill/>
          <a:ln w="12700" cap="flat" cmpd="sng" algn="ctr">
            <a:solidFill>
              <a:sysClr val="windowText" lastClr="000000"/>
            </a:solidFill>
            <a:prstDash val="solid"/>
            <a:miter lim="800000"/>
            <a:tailEnd type="triangle"/>
          </a:ln>
          <a:effectLst/>
        </p:spPr>
      </p:cxnSp>
      <p:cxnSp>
        <p:nvCxnSpPr>
          <p:cNvPr id="7" name="Straight Connector 6"/>
          <p:cNvCxnSpPr/>
          <p:nvPr/>
        </p:nvCxnSpPr>
        <p:spPr>
          <a:xfrm>
            <a:off x="6446837" y="1856944"/>
            <a:ext cx="46915" cy="4757697"/>
          </a:xfrm>
          <a:prstGeom prst="line">
            <a:avLst/>
          </a:prstGeom>
          <a:ln w="508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0" name="Rounded Rectangle 66"/>
          <p:cNvSpPr/>
          <p:nvPr/>
        </p:nvSpPr>
        <p:spPr bwMode="auto">
          <a:xfrm>
            <a:off x="743845" y="1691252"/>
            <a:ext cx="2489099" cy="1674590"/>
          </a:xfrm>
          <a:prstGeom prst="roundRect">
            <a:avLst/>
          </a:prstGeom>
          <a:solidFill>
            <a:schemeClr val="bg1">
              <a:lumMod val="95000"/>
            </a:schemeClr>
          </a:solidFill>
          <a:ln w="10795" cap="flat" cmpd="sng" algn="ctr">
            <a:noFill/>
            <a:prstDash val="lgDash"/>
            <a:headEnd type="none" w="med" len="med"/>
            <a:tailEnd type="none" w="med" len="med"/>
          </a:ln>
          <a:effectLst/>
        </p:spPr>
        <p:txBody>
          <a:bodyPr lIns="91427" tIns="91427" rIns="34289" bIns="34289" rtlCol="0" anchor="b" anchorCtr="0"/>
          <a:lstStyle/>
          <a:p>
            <a:pPr marL="0" marR="0" lvl="0" indent="0" algn="ctr" defTabSz="932227"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1" name="Rectangle 150"/>
          <p:cNvSpPr/>
          <p:nvPr/>
        </p:nvSpPr>
        <p:spPr>
          <a:xfrm>
            <a:off x="1181052" y="1681445"/>
            <a:ext cx="171232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eShop mobile app</a:t>
            </a:r>
          </a:p>
        </p:txBody>
      </p:sp>
      <p:sp>
        <p:nvSpPr>
          <p:cNvPr id="152" name="Rectangle 151"/>
          <p:cNvSpPr/>
          <p:nvPr/>
        </p:nvSpPr>
        <p:spPr>
          <a:xfrm>
            <a:off x="736099" y="1934830"/>
            <a:ext cx="1301447" cy="1292662"/>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Xamarin.Forms</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C#</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xPlat. OS:</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  iOS</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  Android</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  Windows</a:t>
            </a:r>
          </a:p>
        </p:txBody>
      </p:sp>
      <p:cxnSp>
        <p:nvCxnSpPr>
          <p:cNvPr id="168" name="Straight Arrow Connector 167"/>
          <p:cNvCxnSpPr>
            <a:cxnSpLocks/>
            <a:stCxn id="14" idx="3"/>
          </p:cNvCxnSpPr>
          <p:nvPr/>
        </p:nvCxnSpPr>
        <p:spPr>
          <a:xfrm flipV="1">
            <a:off x="2596746" y="2629825"/>
            <a:ext cx="3830330" cy="10589"/>
          </a:xfrm>
          <a:prstGeom prst="straightConnector1">
            <a:avLst/>
          </a:prstGeom>
          <a:noFill/>
          <a:ln w="12700" cap="flat" cmpd="sng" algn="ctr">
            <a:solidFill>
              <a:sysClr val="windowText" lastClr="000000"/>
            </a:solidFill>
            <a:prstDash val="solid"/>
            <a:miter lim="800000"/>
            <a:tailEnd type="triangle"/>
          </a:ln>
          <a:effectLst/>
        </p:spPr>
      </p:cxnSp>
      <p:sp>
        <p:nvSpPr>
          <p:cNvPr id="179" name="Rectangle 178"/>
          <p:cNvSpPr/>
          <p:nvPr/>
        </p:nvSpPr>
        <p:spPr>
          <a:xfrm>
            <a:off x="3779837" y="1379739"/>
            <a:ext cx="1371209"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98CB3"/>
                </a:solidFill>
                <a:effectLst/>
                <a:uLnTx/>
                <a:uFillTx/>
                <a:latin typeface="Segoe UI" panose="020B0502040204020203" pitchFamily="34" charset="0"/>
                <a:ea typeface="+mn-ea"/>
                <a:cs typeface="Segoe UI" panose="020B0502040204020203" pitchFamily="34" charset="0"/>
              </a:rPr>
              <a:t>Docker Host</a:t>
            </a:r>
          </a:p>
        </p:txBody>
      </p:sp>
      <p:pic>
        <p:nvPicPr>
          <p:cNvPr id="180" name="Picture 4" descr="Image result for docker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9824" y="1550931"/>
            <a:ext cx="971161" cy="97116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5"/>
          <a:stretch>
            <a:fillRect/>
          </a:stretch>
        </p:blipFill>
        <p:spPr>
          <a:xfrm>
            <a:off x="1239167" y="5383005"/>
            <a:ext cx="1554319" cy="998391"/>
          </a:xfrm>
          <a:prstGeom prst="rect">
            <a:avLst/>
          </a:prstGeom>
          <a:ln w="3175">
            <a:solidFill>
              <a:schemeClr val="bg1">
                <a:lumMod val="50000"/>
              </a:schemeClr>
            </a:solidFill>
          </a:ln>
        </p:spPr>
      </p:pic>
      <p:pic>
        <p:nvPicPr>
          <p:cNvPr id="104" name="Picture 103"/>
          <p:cNvPicPr>
            <a:picLocks noChangeAspect="1"/>
          </p:cNvPicPr>
          <p:nvPr/>
        </p:nvPicPr>
        <p:blipFill>
          <a:blip r:embed="rId5"/>
          <a:stretch>
            <a:fillRect/>
          </a:stretch>
        </p:blipFill>
        <p:spPr>
          <a:xfrm>
            <a:off x="1261390" y="3756318"/>
            <a:ext cx="1554319" cy="998391"/>
          </a:xfrm>
          <a:prstGeom prst="rect">
            <a:avLst/>
          </a:prstGeom>
          <a:ln w="3175">
            <a:solidFill>
              <a:schemeClr val="bg1">
                <a:lumMod val="50000"/>
              </a:schemeClr>
            </a:solidFill>
          </a:ln>
        </p:spPr>
      </p:pic>
      <p:cxnSp>
        <p:nvCxnSpPr>
          <p:cNvPr id="105" name="Straight Arrow Connector 104"/>
          <p:cNvCxnSpPr>
            <a:cxnSpLocks/>
          </p:cNvCxnSpPr>
          <p:nvPr/>
        </p:nvCxnSpPr>
        <p:spPr>
          <a:xfrm flipH="1">
            <a:off x="3085828" y="4183062"/>
            <a:ext cx="827229" cy="0"/>
          </a:xfrm>
          <a:prstGeom prst="straightConnector1">
            <a:avLst/>
          </a:prstGeom>
          <a:noFill/>
          <a:ln w="12700" cap="flat" cmpd="sng" algn="ctr">
            <a:solidFill>
              <a:sysClr val="windowText" lastClr="000000"/>
            </a:solidFill>
            <a:prstDash val="solid"/>
            <a:miter lim="800000"/>
            <a:tailEnd type="triangle"/>
          </a:ln>
          <a:effectLst/>
        </p:spPr>
      </p:cxnSp>
      <p:sp>
        <p:nvSpPr>
          <p:cNvPr id="110" name="Rectangle 109"/>
          <p:cNvSpPr/>
          <p:nvPr/>
        </p:nvSpPr>
        <p:spPr>
          <a:xfrm>
            <a:off x="789967" y="3463677"/>
            <a:ext cx="2449710"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eShop traditional Web app</a:t>
            </a:r>
          </a:p>
        </p:txBody>
      </p:sp>
      <p:sp>
        <p:nvSpPr>
          <p:cNvPr id="111" name="Rectangle 110"/>
          <p:cNvSpPr/>
          <p:nvPr/>
        </p:nvSpPr>
        <p:spPr>
          <a:xfrm>
            <a:off x="1719099" y="4698117"/>
            <a:ext cx="628698" cy="307777"/>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05050"/>
                </a:solidFill>
                <a:effectLst/>
                <a:uLnTx/>
                <a:uFillTx/>
                <a:latin typeface="Segoe UI Light" pitchFamily="34" charset="0"/>
                <a:ea typeface="+mn-ea"/>
                <a:cs typeface="+mn-cs"/>
              </a:rPr>
              <a:t>HTML</a:t>
            </a:r>
          </a:p>
        </p:txBody>
      </p:sp>
      <p:grpSp>
        <p:nvGrpSpPr>
          <p:cNvPr id="16" name="Group 15"/>
          <p:cNvGrpSpPr/>
          <p:nvPr/>
        </p:nvGrpSpPr>
        <p:grpSpPr>
          <a:xfrm>
            <a:off x="2037546" y="1985913"/>
            <a:ext cx="596987" cy="1309002"/>
            <a:chOff x="2606432" y="2395597"/>
            <a:chExt cx="651967" cy="1393532"/>
          </a:xfrm>
        </p:grpSpPr>
        <p:pic>
          <p:nvPicPr>
            <p:cNvPr id="15" name="Picture 14"/>
            <p:cNvPicPr>
              <a:picLocks noChangeAspect="1"/>
            </p:cNvPicPr>
            <p:nvPr/>
          </p:nvPicPr>
          <p:blipFill rotWithShape="1">
            <a:blip r:embed="rId6"/>
            <a:srcRect l="26376" r="26838"/>
            <a:stretch/>
          </p:blipFill>
          <p:spPr>
            <a:xfrm>
              <a:off x="2606432" y="2395597"/>
              <a:ext cx="651967" cy="1393532"/>
            </a:xfrm>
            <a:prstGeom prst="rect">
              <a:avLst/>
            </a:prstGeom>
          </p:spPr>
        </p:pic>
        <p:pic>
          <p:nvPicPr>
            <p:cNvPr id="14" name="Picture 13"/>
            <p:cNvPicPr>
              <a:picLocks noChangeAspect="1"/>
            </p:cNvPicPr>
            <p:nvPr/>
          </p:nvPicPr>
          <p:blipFill>
            <a:blip r:embed="rId7"/>
            <a:stretch>
              <a:fillRect/>
            </a:stretch>
          </p:blipFill>
          <p:spPr>
            <a:xfrm>
              <a:off x="2639938" y="2573457"/>
              <a:ext cx="577194" cy="1037812"/>
            </a:xfrm>
            <a:prstGeom prst="rect">
              <a:avLst/>
            </a:prstGeom>
          </p:spPr>
        </p:pic>
      </p:grpSp>
      <p:sp>
        <p:nvSpPr>
          <p:cNvPr id="114" name="Rectangle 113"/>
          <p:cNvSpPr/>
          <p:nvPr/>
        </p:nvSpPr>
        <p:spPr>
          <a:xfrm>
            <a:off x="8678433" y="3205951"/>
            <a:ext cx="1144544" cy="584775"/>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SQL Server</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sp>
        <p:nvSpPr>
          <p:cNvPr id="115" name="Rectangle 114"/>
          <p:cNvSpPr/>
          <p:nvPr/>
        </p:nvSpPr>
        <p:spPr>
          <a:xfrm>
            <a:off x="8678433" y="1830816"/>
            <a:ext cx="1144544" cy="584775"/>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SQL Server</a:t>
            </a:r>
          </a:p>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database</a:t>
            </a:r>
          </a:p>
        </p:txBody>
      </p:sp>
      <p:cxnSp>
        <p:nvCxnSpPr>
          <p:cNvPr id="124" name="Straight Arrow Connector 123"/>
          <p:cNvCxnSpPr>
            <a:cxnSpLocks/>
          </p:cNvCxnSpPr>
          <p:nvPr/>
        </p:nvCxnSpPr>
        <p:spPr>
          <a:xfrm>
            <a:off x="6496060" y="4869201"/>
            <a:ext cx="696719" cy="0"/>
          </a:xfrm>
          <a:prstGeom prst="straightConnector1">
            <a:avLst/>
          </a:prstGeom>
          <a:noFill/>
          <a:ln w="12700" cap="flat" cmpd="sng" algn="ctr">
            <a:solidFill>
              <a:sysClr val="windowText" lastClr="000000"/>
            </a:solidFill>
            <a:prstDash val="solid"/>
            <a:miter lim="800000"/>
            <a:tailEnd type="triangle"/>
          </a:ln>
          <a:effectLst/>
        </p:spPr>
      </p:cxnSp>
      <p:cxnSp>
        <p:nvCxnSpPr>
          <p:cNvPr id="135" name="Straight Arrow Connector 134"/>
          <p:cNvCxnSpPr>
            <a:cxnSpLocks/>
          </p:cNvCxnSpPr>
          <p:nvPr/>
        </p:nvCxnSpPr>
        <p:spPr>
          <a:xfrm>
            <a:off x="6488841" y="3497344"/>
            <a:ext cx="696719" cy="0"/>
          </a:xfrm>
          <a:prstGeom prst="straightConnector1">
            <a:avLst/>
          </a:prstGeom>
          <a:noFill/>
          <a:ln w="12700" cap="flat" cmpd="sng" algn="ctr">
            <a:solidFill>
              <a:sysClr val="windowText" lastClr="000000"/>
            </a:solidFill>
            <a:prstDash val="solid"/>
            <a:miter lim="800000"/>
            <a:tailEnd type="triangle"/>
          </a:ln>
          <a:effectLst/>
        </p:spPr>
      </p:cxnSp>
      <p:cxnSp>
        <p:nvCxnSpPr>
          <p:cNvPr id="136" name="Straight Arrow Connector 135"/>
          <p:cNvCxnSpPr>
            <a:cxnSpLocks/>
          </p:cNvCxnSpPr>
          <p:nvPr/>
        </p:nvCxnSpPr>
        <p:spPr>
          <a:xfrm>
            <a:off x="6470294" y="2137410"/>
            <a:ext cx="696719" cy="0"/>
          </a:xfrm>
          <a:prstGeom prst="straightConnector1">
            <a:avLst/>
          </a:prstGeom>
          <a:noFill/>
          <a:ln w="12700" cap="flat" cmpd="sng" algn="ctr">
            <a:solidFill>
              <a:sysClr val="windowText" lastClr="000000"/>
            </a:solidFill>
            <a:prstDash val="solid"/>
            <a:miter lim="800000"/>
            <a:tailEnd type="triangle"/>
          </a:ln>
          <a:effectLst/>
        </p:spPr>
      </p:cxnSp>
      <p:sp>
        <p:nvSpPr>
          <p:cNvPr id="140" name="Rectangle 139"/>
          <p:cNvSpPr/>
          <p:nvPr/>
        </p:nvSpPr>
        <p:spPr bwMode="auto">
          <a:xfrm>
            <a:off x="604525" y="1363662"/>
            <a:ext cx="2806081" cy="5486400"/>
          </a:xfrm>
          <a:prstGeom prst="rect">
            <a:avLst/>
          </a:prstGeom>
          <a:noFill/>
          <a:ln w="57150">
            <a:solidFill>
              <a:srgbClr val="3A8CB4"/>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141" name="Rectangle 140"/>
          <p:cNvSpPr/>
          <p:nvPr/>
        </p:nvSpPr>
        <p:spPr>
          <a:xfrm>
            <a:off x="1369942" y="1357799"/>
            <a:ext cx="1252266" cy="338554"/>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A8CB4"/>
                </a:solidFill>
                <a:effectLst/>
                <a:uLnTx/>
                <a:uFillTx/>
                <a:latin typeface="Segoe UI" panose="020B0502040204020203" pitchFamily="34" charset="0"/>
                <a:ea typeface="+mn-ea"/>
                <a:cs typeface="Segoe UI" panose="020B0502040204020203" pitchFamily="34" charset="0"/>
              </a:rPr>
              <a:t>Client apps</a:t>
            </a:r>
          </a:p>
        </p:txBody>
      </p:sp>
      <p:sp>
        <p:nvSpPr>
          <p:cNvPr id="142" name="Rectangle 141"/>
          <p:cNvSpPr/>
          <p:nvPr/>
        </p:nvSpPr>
        <p:spPr>
          <a:xfrm>
            <a:off x="5203119" y="4419753"/>
            <a:ext cx="813043" cy="276999"/>
          </a:xfrm>
          <a:prstGeom prst="rect">
            <a:avLst/>
          </a:prstGeom>
        </p:spPr>
        <p:txBody>
          <a:bodyPr wrap="none">
            <a:spAutoFit/>
          </a:bodyPr>
          <a:lstStyle/>
          <a:p>
            <a:pPr marL="0" marR="0" lvl="0" indent="0" algn="l" defTabSz="93223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Light" pitchFamily="34" charset="0"/>
                <a:ea typeface="+mn-ea"/>
                <a:cs typeface="+mn-cs"/>
              </a:rPr>
              <a:t>Container</a:t>
            </a:r>
          </a:p>
        </p:txBody>
      </p:sp>
      <p:cxnSp>
        <p:nvCxnSpPr>
          <p:cNvPr id="144" name="Straight Arrow Connector 143"/>
          <p:cNvCxnSpPr>
            <a:cxnSpLocks/>
          </p:cNvCxnSpPr>
          <p:nvPr/>
        </p:nvCxnSpPr>
        <p:spPr>
          <a:xfrm flipV="1">
            <a:off x="7875543" y="4867960"/>
            <a:ext cx="380570" cy="5478"/>
          </a:xfrm>
          <a:prstGeom prst="straightConnector1">
            <a:avLst/>
          </a:prstGeom>
          <a:noFill/>
          <a:ln w="12700" cap="flat" cmpd="sng" algn="ctr">
            <a:solidFill>
              <a:sysClr val="windowText" lastClr="000000"/>
            </a:solidFill>
            <a:prstDash val="solid"/>
            <a:miter lim="800000"/>
            <a:tailEnd type="triangle"/>
          </a:ln>
          <a:effectLst/>
        </p:spPr>
      </p:cxnSp>
      <p:cxnSp>
        <p:nvCxnSpPr>
          <p:cNvPr id="145" name="Straight Arrow Connector 144"/>
          <p:cNvCxnSpPr>
            <a:cxnSpLocks/>
          </p:cNvCxnSpPr>
          <p:nvPr/>
        </p:nvCxnSpPr>
        <p:spPr>
          <a:xfrm flipV="1">
            <a:off x="7875543" y="6224913"/>
            <a:ext cx="380570" cy="5478"/>
          </a:xfrm>
          <a:prstGeom prst="straightConnector1">
            <a:avLst/>
          </a:prstGeom>
          <a:noFill/>
          <a:ln w="12700" cap="flat" cmpd="sng" algn="ctr">
            <a:solidFill>
              <a:sysClr val="windowText" lastClr="000000"/>
            </a:solidFill>
            <a:prstDash val="solid"/>
            <a:miter lim="800000"/>
            <a:tailEnd type="triangle"/>
          </a:ln>
          <a:effectLst/>
        </p:spPr>
      </p:cxnSp>
      <p:sp>
        <p:nvSpPr>
          <p:cNvPr id="117" name="Cylinder 116"/>
          <p:cNvSpPr/>
          <p:nvPr/>
        </p:nvSpPr>
        <p:spPr bwMode="auto">
          <a:xfrm rot="16200000">
            <a:off x="10818386" y="-1728469"/>
            <a:ext cx="537065" cy="2636193"/>
          </a:xfrm>
          <a:prstGeom prst="can">
            <a:avLst/>
          </a:prstGeom>
          <a:solidFill>
            <a:schemeClr val="bg1">
              <a:lumMod val="85000"/>
            </a:schemeClr>
          </a:solidFill>
          <a:ln w="10795" cap="flat" cmpd="sng" algn="ctr">
            <a:solidFill>
              <a:srgbClr val="505050"/>
            </a:solid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5439">
                    <a:srgbClr val="F8F8F8"/>
                  </a:gs>
                  <a:gs pos="10000">
                    <a:srgbClr val="F8F8F8"/>
                  </a:gs>
                </a:gsLst>
                <a:lin ang="5400000" scaled="0"/>
              </a:gradFill>
              <a:effectLst/>
              <a:uLnTx/>
              <a:uFillTx/>
              <a:latin typeface="Segoe UI"/>
              <a:ea typeface="+mn-ea"/>
              <a:cs typeface="+mn-cs"/>
            </a:endParaRPr>
          </a:p>
        </p:txBody>
      </p:sp>
      <p:sp>
        <p:nvSpPr>
          <p:cNvPr id="118" name="Rectangle 117"/>
          <p:cNvSpPr/>
          <p:nvPr/>
        </p:nvSpPr>
        <p:spPr>
          <a:xfrm>
            <a:off x="9860219" y="-723760"/>
            <a:ext cx="2542684" cy="615553"/>
          </a:xfrm>
          <a:prstGeom prst="rect">
            <a:avLst/>
          </a:prstGeom>
        </p:spPr>
        <p:txBody>
          <a:bodyPr wrap="none">
            <a:spAutoFit/>
          </a:bodyPr>
          <a:lstStyle/>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5050"/>
                </a:solidFill>
                <a:effectLst/>
                <a:uLnTx/>
                <a:uFillTx/>
                <a:latin typeface="Segoe UI" panose="020B0502040204020203" pitchFamily="34" charset="0"/>
                <a:ea typeface="+mn-ea"/>
                <a:cs typeface="Segoe UI" panose="020B0502040204020203" pitchFamily="34" charset="0"/>
              </a:rPr>
              <a:t>Event bus</a:t>
            </a:r>
          </a:p>
          <a:p>
            <a:pPr marL="0" marR="0" lvl="0" indent="0" algn="ctr" defTabSz="93223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505050"/>
                </a:solidFill>
                <a:effectLst/>
                <a:uLnTx/>
                <a:uFillTx/>
                <a:latin typeface="Segoe UI Light" pitchFamily="34" charset="0"/>
                <a:ea typeface="+mn-ea"/>
                <a:cs typeface="+mn-cs"/>
              </a:rPr>
              <a:t>(Publish/Subscribe channel)</a:t>
            </a:r>
          </a:p>
        </p:txBody>
      </p:sp>
      <p:pic>
        <p:nvPicPr>
          <p:cNvPr id="119" name="Picture 118"/>
          <p:cNvPicPr>
            <a:picLocks noChangeAspect="1"/>
          </p:cNvPicPr>
          <p:nvPr/>
        </p:nvPicPr>
        <p:blipFill>
          <a:blip r:embed="rId8"/>
          <a:stretch>
            <a:fillRect/>
          </a:stretch>
        </p:blipFill>
        <p:spPr>
          <a:xfrm>
            <a:off x="10217856" y="3379152"/>
            <a:ext cx="248031" cy="194310"/>
          </a:xfrm>
          <a:prstGeom prst="rect">
            <a:avLst/>
          </a:prstGeom>
        </p:spPr>
      </p:pic>
      <p:cxnSp>
        <p:nvCxnSpPr>
          <p:cNvPr id="120" name="Straight Arrow Connector 119"/>
          <p:cNvCxnSpPr>
            <a:cxnSpLocks/>
            <a:stCxn id="84" idx="3"/>
          </p:cNvCxnSpPr>
          <p:nvPr/>
        </p:nvCxnSpPr>
        <p:spPr>
          <a:xfrm>
            <a:off x="10061506" y="2015025"/>
            <a:ext cx="847573" cy="691605"/>
          </a:xfrm>
          <a:prstGeom prst="straightConnector1">
            <a:avLst/>
          </a:prstGeom>
          <a:noFill/>
          <a:ln w="12700" cap="flat" cmpd="sng" algn="ctr">
            <a:solidFill>
              <a:sysClr val="windowText" lastClr="000000"/>
            </a:solidFill>
            <a:prstDash val="solid"/>
            <a:miter lim="800000"/>
            <a:headEnd type="triangle"/>
            <a:tailEnd type="triangle"/>
          </a:ln>
          <a:effectLst/>
        </p:spPr>
      </p:cxnSp>
      <p:cxnSp>
        <p:nvCxnSpPr>
          <p:cNvPr id="123" name="Straight Arrow Connector 122"/>
          <p:cNvCxnSpPr>
            <a:cxnSpLocks/>
          </p:cNvCxnSpPr>
          <p:nvPr/>
        </p:nvCxnSpPr>
        <p:spPr>
          <a:xfrm>
            <a:off x="10042631" y="3328094"/>
            <a:ext cx="611601" cy="3967"/>
          </a:xfrm>
          <a:prstGeom prst="straightConnector1">
            <a:avLst/>
          </a:prstGeom>
          <a:noFill/>
          <a:ln w="12700" cap="flat" cmpd="sng" algn="ctr">
            <a:solidFill>
              <a:sysClr val="windowText" lastClr="000000"/>
            </a:solidFill>
            <a:prstDash val="solid"/>
            <a:miter lim="800000"/>
            <a:headEnd type="triangle"/>
            <a:tailEnd type="triangle"/>
          </a:ln>
          <a:effectLst/>
        </p:spPr>
      </p:cxnSp>
      <p:cxnSp>
        <p:nvCxnSpPr>
          <p:cNvPr id="127" name="Straight Arrow Connector 126"/>
          <p:cNvCxnSpPr>
            <a:cxnSpLocks/>
            <a:stCxn id="389" idx="3"/>
          </p:cNvCxnSpPr>
          <p:nvPr/>
        </p:nvCxnSpPr>
        <p:spPr>
          <a:xfrm flipV="1">
            <a:off x="10061506" y="5383006"/>
            <a:ext cx="847573" cy="737628"/>
          </a:xfrm>
          <a:prstGeom prst="straightConnector1">
            <a:avLst/>
          </a:prstGeom>
          <a:noFill/>
          <a:ln w="12700" cap="flat" cmpd="sng" algn="ctr">
            <a:solidFill>
              <a:sysClr val="windowText" lastClr="000000"/>
            </a:solidFill>
            <a:prstDash val="solid"/>
            <a:miter lim="800000"/>
            <a:headEnd type="triangle"/>
            <a:tailEnd type="triangle"/>
          </a:ln>
          <a:effectLst/>
        </p:spPr>
      </p:cxnSp>
      <p:pic>
        <p:nvPicPr>
          <p:cNvPr id="130" name="Picture 129"/>
          <p:cNvPicPr>
            <a:picLocks noChangeAspect="1"/>
          </p:cNvPicPr>
          <p:nvPr/>
        </p:nvPicPr>
        <p:blipFill>
          <a:blip r:embed="rId8"/>
          <a:stretch>
            <a:fillRect/>
          </a:stretch>
        </p:blipFill>
        <p:spPr>
          <a:xfrm>
            <a:off x="10224415" y="4733091"/>
            <a:ext cx="248031" cy="194310"/>
          </a:xfrm>
          <a:prstGeom prst="rect">
            <a:avLst/>
          </a:prstGeom>
        </p:spPr>
      </p:pic>
      <p:pic>
        <p:nvPicPr>
          <p:cNvPr id="131" name="Picture 130"/>
          <p:cNvPicPr>
            <a:picLocks noChangeAspect="1"/>
          </p:cNvPicPr>
          <p:nvPr/>
        </p:nvPicPr>
        <p:blipFill>
          <a:blip r:embed="rId8"/>
          <a:stretch>
            <a:fillRect/>
          </a:stretch>
        </p:blipFill>
        <p:spPr>
          <a:xfrm>
            <a:off x="10224414" y="5529472"/>
            <a:ext cx="248031" cy="194310"/>
          </a:xfrm>
          <a:prstGeom prst="rect">
            <a:avLst/>
          </a:prstGeom>
        </p:spPr>
      </p:pic>
      <p:pic>
        <p:nvPicPr>
          <p:cNvPr id="137" name="Picture 136"/>
          <p:cNvPicPr>
            <a:picLocks noChangeAspect="1"/>
          </p:cNvPicPr>
          <p:nvPr/>
        </p:nvPicPr>
        <p:blipFill>
          <a:blip r:embed="rId8"/>
          <a:stretch>
            <a:fillRect/>
          </a:stretch>
        </p:blipFill>
        <p:spPr>
          <a:xfrm>
            <a:off x="10221348" y="2354262"/>
            <a:ext cx="248031" cy="194310"/>
          </a:xfrm>
          <a:prstGeom prst="rect">
            <a:avLst/>
          </a:prstGeom>
        </p:spPr>
      </p:pic>
      <p:cxnSp>
        <p:nvCxnSpPr>
          <p:cNvPr id="138" name="Straight Arrow Connector 137"/>
          <p:cNvCxnSpPr>
            <a:cxnSpLocks/>
          </p:cNvCxnSpPr>
          <p:nvPr/>
        </p:nvCxnSpPr>
        <p:spPr>
          <a:xfrm>
            <a:off x="10047214" y="4676431"/>
            <a:ext cx="611601" cy="3967"/>
          </a:xfrm>
          <a:prstGeom prst="straightConnector1">
            <a:avLst/>
          </a:prstGeom>
          <a:noFill/>
          <a:ln w="12700" cap="flat" cmpd="sng" algn="ctr">
            <a:solidFill>
              <a:sysClr val="windowText" lastClr="000000"/>
            </a:solidFill>
            <a:prstDash val="solid"/>
            <a:miter lim="800000"/>
            <a:headEnd type="triangle"/>
            <a:tailEnd type="triangle"/>
          </a:ln>
          <a:effectLst/>
        </p:spPr>
      </p:cxnSp>
      <p:pic>
        <p:nvPicPr>
          <p:cNvPr id="37" name="Picture 36"/>
          <p:cNvPicPr>
            <a:picLocks noChangeAspect="1"/>
          </p:cNvPicPr>
          <p:nvPr/>
        </p:nvPicPr>
        <p:blipFill>
          <a:blip r:embed="rId9"/>
          <a:stretch>
            <a:fillRect/>
          </a:stretch>
        </p:blipFill>
        <p:spPr>
          <a:xfrm rot="5400000">
            <a:off x="9577048" y="3710475"/>
            <a:ext cx="2676376" cy="707197"/>
          </a:xfrm>
          <a:prstGeom prst="rect">
            <a:avLst/>
          </a:prstGeom>
        </p:spPr>
      </p:pic>
      <p:sp>
        <p:nvSpPr>
          <p:cNvPr id="109" name="Title 1">
            <a:extLst>
              <a:ext uri="{FF2B5EF4-FFF2-40B4-BE49-F238E27FC236}">
                <a16:creationId xmlns:a16="http://schemas.microsoft.com/office/drawing/2014/main" id="{5DAA685E-97D7-4837-9FE0-ECCD2DE473C9}"/>
              </a:ext>
            </a:extLst>
          </p:cNvPr>
          <p:cNvSpPr>
            <a:spLocks noGrp="1"/>
          </p:cNvSpPr>
          <p:nvPr>
            <p:ph type="title"/>
          </p:nvPr>
        </p:nvSpPr>
        <p:spPr>
          <a:xfrm>
            <a:off x="362018" y="204206"/>
            <a:ext cx="11889564" cy="917575"/>
          </a:xfrm>
        </p:spPr>
        <p:txBody>
          <a:bodyPr/>
          <a:lstStyle/>
          <a:p>
            <a:r>
              <a:rPr lang="en-US" b="1">
                <a:latin typeface="+mn-lt"/>
              </a:rPr>
              <a:t>Scaling out </a:t>
            </a:r>
            <a:r>
              <a:rPr lang="en-US" err="1"/>
              <a:t>eShopOncontainers</a:t>
            </a:r>
            <a:endParaRPr lang="en-US"/>
          </a:p>
        </p:txBody>
      </p:sp>
      <p:grpSp>
        <p:nvGrpSpPr>
          <p:cNvPr id="2" name="Group 1">
            <a:extLst>
              <a:ext uri="{FF2B5EF4-FFF2-40B4-BE49-F238E27FC236}">
                <a16:creationId xmlns:a16="http://schemas.microsoft.com/office/drawing/2014/main" id="{F581C2AD-3846-46B1-B717-2242B08A9C0C}"/>
              </a:ext>
            </a:extLst>
          </p:cNvPr>
          <p:cNvGrpSpPr/>
          <p:nvPr/>
        </p:nvGrpSpPr>
        <p:grpSpPr>
          <a:xfrm>
            <a:off x="5443142" y="4290843"/>
            <a:ext cx="905963" cy="641801"/>
            <a:chOff x="5443142" y="4290843"/>
            <a:chExt cx="905963" cy="641801"/>
          </a:xfrm>
        </p:grpSpPr>
        <p:grpSp>
          <p:nvGrpSpPr>
            <p:cNvPr id="113" name="Group 112">
              <a:extLst>
                <a:ext uri="{FF2B5EF4-FFF2-40B4-BE49-F238E27FC236}">
                  <a16:creationId xmlns:a16="http://schemas.microsoft.com/office/drawing/2014/main" id="{E4AAA849-A8D6-4602-A0C3-EBB8D0DEDE48}"/>
                </a:ext>
              </a:extLst>
            </p:cNvPr>
            <p:cNvGrpSpPr/>
            <p:nvPr/>
          </p:nvGrpSpPr>
          <p:grpSpPr>
            <a:xfrm>
              <a:off x="5443142" y="4290843"/>
              <a:ext cx="601163" cy="337001"/>
              <a:chOff x="2240670" y="2657736"/>
              <a:chExt cx="601248" cy="337049"/>
            </a:xfrm>
          </p:grpSpPr>
          <p:grpSp>
            <p:nvGrpSpPr>
              <p:cNvPr id="116" name="Group 115">
                <a:extLst>
                  <a:ext uri="{FF2B5EF4-FFF2-40B4-BE49-F238E27FC236}">
                    <a16:creationId xmlns:a16="http://schemas.microsoft.com/office/drawing/2014/main" id="{41FEB21A-00D9-480B-B57C-534545A4AB51}"/>
                  </a:ext>
                </a:extLst>
              </p:cNvPr>
              <p:cNvGrpSpPr/>
              <p:nvPr/>
            </p:nvGrpSpPr>
            <p:grpSpPr>
              <a:xfrm>
                <a:off x="2240670" y="2657736"/>
                <a:ext cx="601248" cy="337049"/>
                <a:chOff x="3523102" y="1791568"/>
                <a:chExt cx="6746733" cy="3782104"/>
              </a:xfrm>
              <a:solidFill>
                <a:srgbClr val="FFC000"/>
              </a:solidFill>
            </p:grpSpPr>
            <p:sp>
              <p:nvSpPr>
                <p:cNvPr id="125" name="Rectangle 124">
                  <a:extLst>
                    <a:ext uri="{FF2B5EF4-FFF2-40B4-BE49-F238E27FC236}">
                      <a16:creationId xmlns:a16="http://schemas.microsoft.com/office/drawing/2014/main" id="{45B5981F-74FB-4945-B643-57CAB9950133}"/>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6" name="Freeform 104">
                  <a:extLst>
                    <a:ext uri="{FF2B5EF4-FFF2-40B4-BE49-F238E27FC236}">
                      <a16:creationId xmlns:a16="http://schemas.microsoft.com/office/drawing/2014/main" id="{A25CADB9-9FF8-475C-ACB3-4630E7196E70}"/>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9" name="Freeform 105">
                  <a:extLst>
                    <a:ext uri="{FF2B5EF4-FFF2-40B4-BE49-F238E27FC236}">
                      <a16:creationId xmlns:a16="http://schemas.microsoft.com/office/drawing/2014/main" id="{56B496C8-4C91-430C-9D6F-1B4FE54E5111}"/>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22" name="Hexagon 121">
                <a:extLst>
                  <a:ext uri="{FF2B5EF4-FFF2-40B4-BE49-F238E27FC236}">
                    <a16:creationId xmlns:a16="http://schemas.microsoft.com/office/drawing/2014/main" id="{D040B129-8557-41EC-85D3-AA3AFD04B1AF}"/>
                  </a:ext>
                </a:extLst>
              </p:cNvPr>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32" name="Group 131">
              <a:extLst>
                <a:ext uri="{FF2B5EF4-FFF2-40B4-BE49-F238E27FC236}">
                  <a16:creationId xmlns:a16="http://schemas.microsoft.com/office/drawing/2014/main" id="{0726491E-E9A7-43D7-A1E9-03E225E00360}"/>
                </a:ext>
              </a:extLst>
            </p:cNvPr>
            <p:cNvGrpSpPr/>
            <p:nvPr/>
          </p:nvGrpSpPr>
          <p:grpSpPr>
            <a:xfrm>
              <a:off x="5595542" y="4443243"/>
              <a:ext cx="601163" cy="337001"/>
              <a:chOff x="2240670" y="2657736"/>
              <a:chExt cx="601248" cy="337049"/>
            </a:xfrm>
          </p:grpSpPr>
          <p:grpSp>
            <p:nvGrpSpPr>
              <p:cNvPr id="133" name="Group 132">
                <a:extLst>
                  <a:ext uri="{FF2B5EF4-FFF2-40B4-BE49-F238E27FC236}">
                    <a16:creationId xmlns:a16="http://schemas.microsoft.com/office/drawing/2014/main" id="{D7F3154C-947D-451B-BE2D-67DE6755C206}"/>
                  </a:ext>
                </a:extLst>
              </p:cNvPr>
              <p:cNvGrpSpPr/>
              <p:nvPr/>
            </p:nvGrpSpPr>
            <p:grpSpPr>
              <a:xfrm>
                <a:off x="2240670" y="2657736"/>
                <a:ext cx="601248" cy="337049"/>
                <a:chOff x="3523102" y="1791568"/>
                <a:chExt cx="6746733" cy="3782104"/>
              </a:xfrm>
              <a:solidFill>
                <a:srgbClr val="FFC000"/>
              </a:solidFill>
            </p:grpSpPr>
            <p:sp>
              <p:nvSpPr>
                <p:cNvPr id="146" name="Rectangle 145">
                  <a:extLst>
                    <a:ext uri="{FF2B5EF4-FFF2-40B4-BE49-F238E27FC236}">
                      <a16:creationId xmlns:a16="http://schemas.microsoft.com/office/drawing/2014/main" id="{68933BF7-84B3-4B22-8055-331ABE12C968}"/>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7" name="Freeform 104">
                  <a:extLst>
                    <a:ext uri="{FF2B5EF4-FFF2-40B4-BE49-F238E27FC236}">
                      <a16:creationId xmlns:a16="http://schemas.microsoft.com/office/drawing/2014/main" id="{D18E9061-EC8A-4E44-88E7-267F0822AED3}"/>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48" name="Freeform 105">
                  <a:extLst>
                    <a:ext uri="{FF2B5EF4-FFF2-40B4-BE49-F238E27FC236}">
                      <a16:creationId xmlns:a16="http://schemas.microsoft.com/office/drawing/2014/main" id="{03EC1126-4D95-4051-B664-33116EF89788}"/>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34" name="Hexagon 133">
                <a:extLst>
                  <a:ext uri="{FF2B5EF4-FFF2-40B4-BE49-F238E27FC236}">
                    <a16:creationId xmlns:a16="http://schemas.microsoft.com/office/drawing/2014/main" id="{C0D48972-3D4B-4B2B-8F27-9BFD598CB45F}"/>
                  </a:ext>
                </a:extLst>
              </p:cNvPr>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49" name="Group 148">
              <a:extLst>
                <a:ext uri="{FF2B5EF4-FFF2-40B4-BE49-F238E27FC236}">
                  <a16:creationId xmlns:a16="http://schemas.microsoft.com/office/drawing/2014/main" id="{8AAAF749-4A66-41BE-84B8-C9666C5E56D6}"/>
                </a:ext>
              </a:extLst>
            </p:cNvPr>
            <p:cNvGrpSpPr/>
            <p:nvPr/>
          </p:nvGrpSpPr>
          <p:grpSpPr>
            <a:xfrm>
              <a:off x="5747942" y="4595643"/>
              <a:ext cx="601163" cy="337001"/>
              <a:chOff x="2240670" y="2657736"/>
              <a:chExt cx="601248" cy="337049"/>
            </a:xfrm>
          </p:grpSpPr>
          <p:grpSp>
            <p:nvGrpSpPr>
              <p:cNvPr id="153" name="Group 152">
                <a:extLst>
                  <a:ext uri="{FF2B5EF4-FFF2-40B4-BE49-F238E27FC236}">
                    <a16:creationId xmlns:a16="http://schemas.microsoft.com/office/drawing/2014/main" id="{B858B0B5-DBF4-4000-B391-A0FB28A615A3}"/>
                  </a:ext>
                </a:extLst>
              </p:cNvPr>
              <p:cNvGrpSpPr/>
              <p:nvPr/>
            </p:nvGrpSpPr>
            <p:grpSpPr>
              <a:xfrm>
                <a:off x="2240670" y="2657736"/>
                <a:ext cx="601248" cy="337049"/>
                <a:chOff x="3523102" y="1791568"/>
                <a:chExt cx="6746733" cy="3782104"/>
              </a:xfrm>
              <a:solidFill>
                <a:srgbClr val="FFC000"/>
              </a:solidFill>
            </p:grpSpPr>
            <p:sp>
              <p:nvSpPr>
                <p:cNvPr id="155" name="Rectangle 154">
                  <a:extLst>
                    <a:ext uri="{FF2B5EF4-FFF2-40B4-BE49-F238E27FC236}">
                      <a16:creationId xmlns:a16="http://schemas.microsoft.com/office/drawing/2014/main" id="{73818A75-4978-4702-B80D-66552C4A940E}"/>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6" name="Freeform 104">
                  <a:extLst>
                    <a:ext uri="{FF2B5EF4-FFF2-40B4-BE49-F238E27FC236}">
                      <a16:creationId xmlns:a16="http://schemas.microsoft.com/office/drawing/2014/main" id="{0A8A9B2E-5852-404E-A435-731855817446}"/>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7" name="Freeform 105">
                  <a:extLst>
                    <a:ext uri="{FF2B5EF4-FFF2-40B4-BE49-F238E27FC236}">
                      <a16:creationId xmlns:a16="http://schemas.microsoft.com/office/drawing/2014/main" id="{DC056CF2-A7F9-4755-90A6-01C89C7B28BD}"/>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54" name="Hexagon 153">
                <a:extLst>
                  <a:ext uri="{FF2B5EF4-FFF2-40B4-BE49-F238E27FC236}">
                    <a16:creationId xmlns:a16="http://schemas.microsoft.com/office/drawing/2014/main" id="{9B6638A6-8180-4DCE-916D-FA51D5092605}"/>
                  </a:ext>
                </a:extLst>
              </p:cNvPr>
              <p:cNvSpPr/>
              <p:nvPr/>
            </p:nvSpPr>
            <p:spPr bwMode="auto">
              <a:xfrm>
                <a:off x="2398893" y="2701796"/>
                <a:ext cx="278243" cy="248925"/>
              </a:xfrm>
              <a:prstGeom prst="hexagon">
                <a:avLst/>
              </a:prstGeom>
              <a:solidFill>
                <a:srgbClr val="FFC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3" name="Group 2">
            <a:extLst>
              <a:ext uri="{FF2B5EF4-FFF2-40B4-BE49-F238E27FC236}">
                <a16:creationId xmlns:a16="http://schemas.microsoft.com/office/drawing/2014/main" id="{A1CEE786-FDFA-4918-ADB1-29230D8F5FD5}"/>
              </a:ext>
            </a:extLst>
          </p:cNvPr>
          <p:cNvGrpSpPr/>
          <p:nvPr/>
        </p:nvGrpSpPr>
        <p:grpSpPr>
          <a:xfrm>
            <a:off x="7383709" y="2126785"/>
            <a:ext cx="905963" cy="641801"/>
            <a:chOff x="7383709" y="2126785"/>
            <a:chExt cx="905963" cy="641801"/>
          </a:xfrm>
        </p:grpSpPr>
        <p:grpSp>
          <p:nvGrpSpPr>
            <p:cNvPr id="164" name="Group 163">
              <a:extLst>
                <a:ext uri="{FF2B5EF4-FFF2-40B4-BE49-F238E27FC236}">
                  <a16:creationId xmlns:a16="http://schemas.microsoft.com/office/drawing/2014/main" id="{80138A17-1909-4014-9F80-9A39051BF6DB}"/>
                </a:ext>
              </a:extLst>
            </p:cNvPr>
            <p:cNvGrpSpPr/>
            <p:nvPr/>
          </p:nvGrpSpPr>
          <p:grpSpPr>
            <a:xfrm>
              <a:off x="7383709" y="2126785"/>
              <a:ext cx="601163" cy="337001"/>
              <a:chOff x="2244917" y="2288296"/>
              <a:chExt cx="601248" cy="337049"/>
            </a:xfrm>
          </p:grpSpPr>
          <p:grpSp>
            <p:nvGrpSpPr>
              <p:cNvPr id="165" name="Group 164">
                <a:extLst>
                  <a:ext uri="{FF2B5EF4-FFF2-40B4-BE49-F238E27FC236}">
                    <a16:creationId xmlns:a16="http://schemas.microsoft.com/office/drawing/2014/main" id="{58B72455-DA6A-4C95-AE0F-5CF7F49F0C75}"/>
                  </a:ext>
                </a:extLst>
              </p:cNvPr>
              <p:cNvGrpSpPr/>
              <p:nvPr/>
            </p:nvGrpSpPr>
            <p:grpSpPr>
              <a:xfrm>
                <a:off x="2244917" y="2288296"/>
                <a:ext cx="601248" cy="337049"/>
                <a:chOff x="3523102" y="1791568"/>
                <a:chExt cx="6746733" cy="3782104"/>
              </a:xfrm>
              <a:solidFill>
                <a:srgbClr val="C00000"/>
              </a:solidFill>
            </p:grpSpPr>
            <p:sp>
              <p:nvSpPr>
                <p:cNvPr id="167" name="Rectangle 166">
                  <a:extLst>
                    <a:ext uri="{FF2B5EF4-FFF2-40B4-BE49-F238E27FC236}">
                      <a16:creationId xmlns:a16="http://schemas.microsoft.com/office/drawing/2014/main" id="{FAE26735-7367-4279-BA6E-2FD0E1B08199}"/>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69" name="Freeform 100">
                  <a:extLst>
                    <a:ext uri="{FF2B5EF4-FFF2-40B4-BE49-F238E27FC236}">
                      <a16:creationId xmlns:a16="http://schemas.microsoft.com/office/drawing/2014/main" id="{43EC92D0-F746-408C-9DDE-BE5F12576861}"/>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0" name="Freeform 101">
                  <a:extLst>
                    <a:ext uri="{FF2B5EF4-FFF2-40B4-BE49-F238E27FC236}">
                      <a16:creationId xmlns:a16="http://schemas.microsoft.com/office/drawing/2014/main" id="{B2D8ED29-5555-4267-B497-0C2BC1EC21A4}"/>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66" name="Hexagon 165">
                <a:extLst>
                  <a:ext uri="{FF2B5EF4-FFF2-40B4-BE49-F238E27FC236}">
                    <a16:creationId xmlns:a16="http://schemas.microsoft.com/office/drawing/2014/main" id="{99116764-5F93-4FB1-B710-F51F333BB054}"/>
                  </a:ext>
                </a:extLst>
              </p:cNvPr>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71" name="Group 170">
              <a:extLst>
                <a:ext uri="{FF2B5EF4-FFF2-40B4-BE49-F238E27FC236}">
                  <a16:creationId xmlns:a16="http://schemas.microsoft.com/office/drawing/2014/main" id="{951ABB87-4CE0-4F62-B4FD-16BDAED97F3B}"/>
                </a:ext>
              </a:extLst>
            </p:cNvPr>
            <p:cNvGrpSpPr/>
            <p:nvPr/>
          </p:nvGrpSpPr>
          <p:grpSpPr>
            <a:xfrm>
              <a:off x="7536109" y="2279185"/>
              <a:ext cx="601163" cy="337001"/>
              <a:chOff x="2244917" y="2288296"/>
              <a:chExt cx="601248" cy="337049"/>
            </a:xfrm>
          </p:grpSpPr>
          <p:grpSp>
            <p:nvGrpSpPr>
              <p:cNvPr id="172" name="Group 171">
                <a:extLst>
                  <a:ext uri="{FF2B5EF4-FFF2-40B4-BE49-F238E27FC236}">
                    <a16:creationId xmlns:a16="http://schemas.microsoft.com/office/drawing/2014/main" id="{E5BBE3C0-1996-4DE6-84C5-CD1A2F5741DD}"/>
                  </a:ext>
                </a:extLst>
              </p:cNvPr>
              <p:cNvGrpSpPr/>
              <p:nvPr/>
            </p:nvGrpSpPr>
            <p:grpSpPr>
              <a:xfrm>
                <a:off x="2244917" y="2288296"/>
                <a:ext cx="601248" cy="337049"/>
                <a:chOff x="3523102" y="1791568"/>
                <a:chExt cx="6746733" cy="3782104"/>
              </a:xfrm>
              <a:solidFill>
                <a:srgbClr val="C00000"/>
              </a:solidFill>
            </p:grpSpPr>
            <p:sp>
              <p:nvSpPr>
                <p:cNvPr id="174" name="Rectangle 173">
                  <a:extLst>
                    <a:ext uri="{FF2B5EF4-FFF2-40B4-BE49-F238E27FC236}">
                      <a16:creationId xmlns:a16="http://schemas.microsoft.com/office/drawing/2014/main" id="{850C6036-C07A-49F4-A818-68B7289A0751}"/>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5" name="Freeform 100">
                  <a:extLst>
                    <a:ext uri="{FF2B5EF4-FFF2-40B4-BE49-F238E27FC236}">
                      <a16:creationId xmlns:a16="http://schemas.microsoft.com/office/drawing/2014/main" id="{D137F6B1-E394-4105-9D2D-30F84CF9F457}"/>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76" name="Freeform 101">
                  <a:extLst>
                    <a:ext uri="{FF2B5EF4-FFF2-40B4-BE49-F238E27FC236}">
                      <a16:creationId xmlns:a16="http://schemas.microsoft.com/office/drawing/2014/main" id="{67AB9E6D-6767-4076-AA9D-1ADA0D2D2CA1}"/>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73" name="Hexagon 172">
                <a:extLst>
                  <a:ext uri="{FF2B5EF4-FFF2-40B4-BE49-F238E27FC236}">
                    <a16:creationId xmlns:a16="http://schemas.microsoft.com/office/drawing/2014/main" id="{388B79DB-B309-41D7-92B7-2E0EAA01AC60}"/>
                  </a:ext>
                </a:extLst>
              </p:cNvPr>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77" name="Group 176">
              <a:extLst>
                <a:ext uri="{FF2B5EF4-FFF2-40B4-BE49-F238E27FC236}">
                  <a16:creationId xmlns:a16="http://schemas.microsoft.com/office/drawing/2014/main" id="{07C348D3-420D-4F1B-8C1D-D72A6D09E3F3}"/>
                </a:ext>
              </a:extLst>
            </p:cNvPr>
            <p:cNvGrpSpPr/>
            <p:nvPr/>
          </p:nvGrpSpPr>
          <p:grpSpPr>
            <a:xfrm>
              <a:off x="7688509" y="2431585"/>
              <a:ext cx="601163" cy="337001"/>
              <a:chOff x="2244917" y="2288296"/>
              <a:chExt cx="601248" cy="337049"/>
            </a:xfrm>
          </p:grpSpPr>
          <p:grpSp>
            <p:nvGrpSpPr>
              <p:cNvPr id="178" name="Group 177">
                <a:extLst>
                  <a:ext uri="{FF2B5EF4-FFF2-40B4-BE49-F238E27FC236}">
                    <a16:creationId xmlns:a16="http://schemas.microsoft.com/office/drawing/2014/main" id="{06B92DC1-97FB-4DC5-8022-87C8DC30338A}"/>
                  </a:ext>
                </a:extLst>
              </p:cNvPr>
              <p:cNvGrpSpPr/>
              <p:nvPr/>
            </p:nvGrpSpPr>
            <p:grpSpPr>
              <a:xfrm>
                <a:off x="2244917" y="2288296"/>
                <a:ext cx="601248" cy="337049"/>
                <a:chOff x="3523102" y="1791568"/>
                <a:chExt cx="6746733" cy="3782104"/>
              </a:xfrm>
              <a:solidFill>
                <a:srgbClr val="C00000"/>
              </a:solidFill>
            </p:grpSpPr>
            <p:sp>
              <p:nvSpPr>
                <p:cNvPr id="182" name="Rectangle 181">
                  <a:extLst>
                    <a:ext uri="{FF2B5EF4-FFF2-40B4-BE49-F238E27FC236}">
                      <a16:creationId xmlns:a16="http://schemas.microsoft.com/office/drawing/2014/main" id="{25AEEA47-F24F-4362-820B-B9523BC62EE2}"/>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3" name="Freeform 100">
                  <a:extLst>
                    <a:ext uri="{FF2B5EF4-FFF2-40B4-BE49-F238E27FC236}">
                      <a16:creationId xmlns:a16="http://schemas.microsoft.com/office/drawing/2014/main" id="{08C98852-0FE2-4A0E-8D2A-A4A6624681EF}"/>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84" name="Freeform 101">
                  <a:extLst>
                    <a:ext uri="{FF2B5EF4-FFF2-40B4-BE49-F238E27FC236}">
                      <a16:creationId xmlns:a16="http://schemas.microsoft.com/office/drawing/2014/main" id="{8FBE3F58-7D78-4103-B0FF-1DE18E011031}"/>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81" name="Hexagon 180">
                <a:extLst>
                  <a:ext uri="{FF2B5EF4-FFF2-40B4-BE49-F238E27FC236}">
                    <a16:creationId xmlns:a16="http://schemas.microsoft.com/office/drawing/2014/main" id="{C9DAC05C-314E-4ECB-BD82-076142397EFD}"/>
                  </a:ext>
                </a:extLst>
              </p:cNvPr>
              <p:cNvSpPr/>
              <p:nvPr/>
            </p:nvSpPr>
            <p:spPr bwMode="auto">
              <a:xfrm>
                <a:off x="2406419" y="2333937"/>
                <a:ext cx="278243" cy="248925"/>
              </a:xfrm>
              <a:prstGeom prst="hexagon">
                <a:avLst/>
              </a:prstGeom>
              <a:solidFill>
                <a:srgbClr val="FF000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5" name="Group 4">
            <a:extLst>
              <a:ext uri="{FF2B5EF4-FFF2-40B4-BE49-F238E27FC236}">
                <a16:creationId xmlns:a16="http://schemas.microsoft.com/office/drawing/2014/main" id="{DA3E83FC-ACCB-4B04-A6F9-1D77B5740B33}"/>
              </a:ext>
            </a:extLst>
          </p:cNvPr>
          <p:cNvGrpSpPr/>
          <p:nvPr/>
        </p:nvGrpSpPr>
        <p:grpSpPr>
          <a:xfrm>
            <a:off x="7381437" y="3484461"/>
            <a:ext cx="905963" cy="641801"/>
            <a:chOff x="7381437" y="3484461"/>
            <a:chExt cx="905963" cy="641801"/>
          </a:xfrm>
        </p:grpSpPr>
        <p:cxnSp>
          <p:nvCxnSpPr>
            <p:cNvPr id="143" name="Straight Arrow Connector 142"/>
            <p:cNvCxnSpPr>
              <a:cxnSpLocks/>
            </p:cNvCxnSpPr>
            <p:nvPr/>
          </p:nvCxnSpPr>
          <p:spPr>
            <a:xfrm flipV="1">
              <a:off x="7852354" y="3489105"/>
              <a:ext cx="380570" cy="5478"/>
            </a:xfrm>
            <a:prstGeom prst="straightConnector1">
              <a:avLst/>
            </a:prstGeom>
            <a:noFill/>
            <a:ln w="12700" cap="flat" cmpd="sng" algn="ctr">
              <a:solidFill>
                <a:sysClr val="windowText" lastClr="000000"/>
              </a:solidFill>
              <a:prstDash val="solid"/>
              <a:miter lim="800000"/>
              <a:tailEnd type="triangle"/>
            </a:ln>
            <a:effectLst/>
          </p:spPr>
        </p:cxnSp>
        <p:grpSp>
          <p:nvGrpSpPr>
            <p:cNvPr id="191" name="Group 190">
              <a:extLst>
                <a:ext uri="{FF2B5EF4-FFF2-40B4-BE49-F238E27FC236}">
                  <a16:creationId xmlns:a16="http://schemas.microsoft.com/office/drawing/2014/main" id="{0327E11A-15BB-47E4-8B00-BC9734A6538B}"/>
                </a:ext>
              </a:extLst>
            </p:cNvPr>
            <p:cNvGrpSpPr/>
            <p:nvPr/>
          </p:nvGrpSpPr>
          <p:grpSpPr>
            <a:xfrm>
              <a:off x="7381437" y="3484461"/>
              <a:ext cx="601163" cy="337001"/>
              <a:chOff x="1601399" y="2288295"/>
              <a:chExt cx="601248" cy="337049"/>
            </a:xfrm>
          </p:grpSpPr>
          <p:grpSp>
            <p:nvGrpSpPr>
              <p:cNvPr id="192" name="Group 191">
                <a:extLst>
                  <a:ext uri="{FF2B5EF4-FFF2-40B4-BE49-F238E27FC236}">
                    <a16:creationId xmlns:a16="http://schemas.microsoft.com/office/drawing/2014/main" id="{C7157230-EC04-4820-AB02-BEE7329BDF21}"/>
                  </a:ext>
                </a:extLst>
              </p:cNvPr>
              <p:cNvGrpSpPr/>
              <p:nvPr/>
            </p:nvGrpSpPr>
            <p:grpSpPr>
              <a:xfrm>
                <a:off x="1601399" y="2288295"/>
                <a:ext cx="601248" cy="337049"/>
                <a:chOff x="3523102" y="1791568"/>
                <a:chExt cx="6746733" cy="3782104"/>
              </a:xfrm>
              <a:solidFill>
                <a:srgbClr val="002060"/>
              </a:solidFill>
            </p:grpSpPr>
            <p:sp>
              <p:nvSpPr>
                <p:cNvPr id="194" name="Rectangle 193">
                  <a:extLst>
                    <a:ext uri="{FF2B5EF4-FFF2-40B4-BE49-F238E27FC236}">
                      <a16:creationId xmlns:a16="http://schemas.microsoft.com/office/drawing/2014/main" id="{AFA33AE1-F8CE-4BCE-914A-02784BF4B030}"/>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5" name="Freeform 96">
                  <a:extLst>
                    <a:ext uri="{FF2B5EF4-FFF2-40B4-BE49-F238E27FC236}">
                      <a16:creationId xmlns:a16="http://schemas.microsoft.com/office/drawing/2014/main" id="{B9A5DFBF-A78C-4553-B894-8416344DE563}"/>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6" name="Freeform 97">
                  <a:extLst>
                    <a:ext uri="{FF2B5EF4-FFF2-40B4-BE49-F238E27FC236}">
                      <a16:creationId xmlns:a16="http://schemas.microsoft.com/office/drawing/2014/main" id="{9409B92C-8AD7-40D7-A2B7-6337025C0D5F}"/>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93" name="Hexagon 192">
                <a:extLst>
                  <a:ext uri="{FF2B5EF4-FFF2-40B4-BE49-F238E27FC236}">
                    <a16:creationId xmlns:a16="http://schemas.microsoft.com/office/drawing/2014/main" id="{C9F57579-28A4-4726-89C8-075076765638}"/>
                  </a:ext>
                </a:extLst>
              </p:cNvPr>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197" name="Group 196">
              <a:extLst>
                <a:ext uri="{FF2B5EF4-FFF2-40B4-BE49-F238E27FC236}">
                  <a16:creationId xmlns:a16="http://schemas.microsoft.com/office/drawing/2014/main" id="{7035EA77-41B6-4CDD-94DF-9E6741B5883C}"/>
                </a:ext>
              </a:extLst>
            </p:cNvPr>
            <p:cNvGrpSpPr/>
            <p:nvPr/>
          </p:nvGrpSpPr>
          <p:grpSpPr>
            <a:xfrm>
              <a:off x="7533837" y="3636861"/>
              <a:ext cx="601163" cy="337001"/>
              <a:chOff x="1601399" y="2288295"/>
              <a:chExt cx="601248" cy="337049"/>
            </a:xfrm>
          </p:grpSpPr>
          <p:grpSp>
            <p:nvGrpSpPr>
              <p:cNvPr id="198" name="Group 197">
                <a:extLst>
                  <a:ext uri="{FF2B5EF4-FFF2-40B4-BE49-F238E27FC236}">
                    <a16:creationId xmlns:a16="http://schemas.microsoft.com/office/drawing/2014/main" id="{B0ACA5F5-27AD-4800-87E1-51203E572D05}"/>
                  </a:ext>
                </a:extLst>
              </p:cNvPr>
              <p:cNvGrpSpPr/>
              <p:nvPr/>
            </p:nvGrpSpPr>
            <p:grpSpPr>
              <a:xfrm>
                <a:off x="1601399" y="2288295"/>
                <a:ext cx="601248" cy="337049"/>
                <a:chOff x="3523102" y="1791568"/>
                <a:chExt cx="6746733" cy="3782104"/>
              </a:xfrm>
              <a:solidFill>
                <a:srgbClr val="002060"/>
              </a:solidFill>
            </p:grpSpPr>
            <p:sp>
              <p:nvSpPr>
                <p:cNvPr id="200" name="Rectangle 199">
                  <a:extLst>
                    <a:ext uri="{FF2B5EF4-FFF2-40B4-BE49-F238E27FC236}">
                      <a16:creationId xmlns:a16="http://schemas.microsoft.com/office/drawing/2014/main" id="{FB9DA781-D964-43CA-969B-C184B6AA3D25}"/>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1" name="Freeform 96">
                  <a:extLst>
                    <a:ext uri="{FF2B5EF4-FFF2-40B4-BE49-F238E27FC236}">
                      <a16:creationId xmlns:a16="http://schemas.microsoft.com/office/drawing/2014/main" id="{931F3223-7A32-4625-A33E-F0DC735EFC5A}"/>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2" name="Freeform 97">
                  <a:extLst>
                    <a:ext uri="{FF2B5EF4-FFF2-40B4-BE49-F238E27FC236}">
                      <a16:creationId xmlns:a16="http://schemas.microsoft.com/office/drawing/2014/main" id="{FB0E2590-60F7-46EB-8589-F496EF83FD58}"/>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199" name="Hexagon 198">
                <a:extLst>
                  <a:ext uri="{FF2B5EF4-FFF2-40B4-BE49-F238E27FC236}">
                    <a16:creationId xmlns:a16="http://schemas.microsoft.com/office/drawing/2014/main" id="{03C8B68C-A95F-40CA-A2B8-F0017020E49E}"/>
                  </a:ext>
                </a:extLst>
              </p:cNvPr>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03" name="Group 202">
              <a:extLst>
                <a:ext uri="{FF2B5EF4-FFF2-40B4-BE49-F238E27FC236}">
                  <a16:creationId xmlns:a16="http://schemas.microsoft.com/office/drawing/2014/main" id="{B005C0B7-6560-48BD-A8AE-4D01C1357122}"/>
                </a:ext>
              </a:extLst>
            </p:cNvPr>
            <p:cNvGrpSpPr/>
            <p:nvPr/>
          </p:nvGrpSpPr>
          <p:grpSpPr>
            <a:xfrm>
              <a:off x="7686237" y="3789261"/>
              <a:ext cx="601163" cy="337001"/>
              <a:chOff x="1601399" y="2288295"/>
              <a:chExt cx="601248" cy="337049"/>
            </a:xfrm>
          </p:grpSpPr>
          <p:grpSp>
            <p:nvGrpSpPr>
              <p:cNvPr id="204" name="Group 203">
                <a:extLst>
                  <a:ext uri="{FF2B5EF4-FFF2-40B4-BE49-F238E27FC236}">
                    <a16:creationId xmlns:a16="http://schemas.microsoft.com/office/drawing/2014/main" id="{EB1CF531-BF26-435C-9E27-F5B3499DB1B6}"/>
                  </a:ext>
                </a:extLst>
              </p:cNvPr>
              <p:cNvGrpSpPr/>
              <p:nvPr/>
            </p:nvGrpSpPr>
            <p:grpSpPr>
              <a:xfrm>
                <a:off x="1601399" y="2288295"/>
                <a:ext cx="601248" cy="337049"/>
                <a:chOff x="3523102" y="1791568"/>
                <a:chExt cx="6746733" cy="3782104"/>
              </a:xfrm>
              <a:solidFill>
                <a:srgbClr val="002060"/>
              </a:solidFill>
            </p:grpSpPr>
            <p:sp>
              <p:nvSpPr>
                <p:cNvPr id="206" name="Rectangle 205">
                  <a:extLst>
                    <a:ext uri="{FF2B5EF4-FFF2-40B4-BE49-F238E27FC236}">
                      <a16:creationId xmlns:a16="http://schemas.microsoft.com/office/drawing/2014/main" id="{2E77578B-3DEC-45F1-BC04-22D256534EE2}"/>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7" name="Freeform 96">
                  <a:extLst>
                    <a:ext uri="{FF2B5EF4-FFF2-40B4-BE49-F238E27FC236}">
                      <a16:creationId xmlns:a16="http://schemas.microsoft.com/office/drawing/2014/main" id="{17029645-1937-41BD-9F4F-FC7E9009631C}"/>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08" name="Freeform 97">
                  <a:extLst>
                    <a:ext uri="{FF2B5EF4-FFF2-40B4-BE49-F238E27FC236}">
                      <a16:creationId xmlns:a16="http://schemas.microsoft.com/office/drawing/2014/main" id="{E20B928D-D01E-45C6-82FE-0766B00FBC9E}"/>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05" name="Hexagon 204">
                <a:extLst>
                  <a:ext uri="{FF2B5EF4-FFF2-40B4-BE49-F238E27FC236}">
                    <a16:creationId xmlns:a16="http://schemas.microsoft.com/office/drawing/2014/main" id="{7CB9345D-502A-41D2-B1A4-63FB592D7227}"/>
                  </a:ext>
                </a:extLst>
              </p:cNvPr>
              <p:cNvSpPr/>
              <p:nvPr/>
            </p:nvSpPr>
            <p:spPr bwMode="auto">
              <a:xfrm>
                <a:off x="1759502" y="2333937"/>
                <a:ext cx="278243" cy="248925"/>
              </a:xfrm>
              <a:prstGeom prst="hexagon">
                <a:avLst/>
              </a:prstGeom>
              <a:solidFill>
                <a:srgbClr val="00206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6" name="Group 5">
            <a:extLst>
              <a:ext uri="{FF2B5EF4-FFF2-40B4-BE49-F238E27FC236}">
                <a16:creationId xmlns:a16="http://schemas.microsoft.com/office/drawing/2014/main" id="{CF6BA03D-636F-4A4D-AE77-AF5F4D99F1E7}"/>
              </a:ext>
            </a:extLst>
          </p:cNvPr>
          <p:cNvGrpSpPr/>
          <p:nvPr/>
        </p:nvGrpSpPr>
        <p:grpSpPr>
          <a:xfrm>
            <a:off x="7381437" y="4839351"/>
            <a:ext cx="905963" cy="641801"/>
            <a:chOff x="7381437" y="4839351"/>
            <a:chExt cx="905963" cy="641801"/>
          </a:xfrm>
        </p:grpSpPr>
        <p:grpSp>
          <p:nvGrpSpPr>
            <p:cNvPr id="215" name="Group 214">
              <a:extLst>
                <a:ext uri="{FF2B5EF4-FFF2-40B4-BE49-F238E27FC236}">
                  <a16:creationId xmlns:a16="http://schemas.microsoft.com/office/drawing/2014/main" id="{5B46C000-3144-48F1-985C-AA2CE197905E}"/>
                </a:ext>
              </a:extLst>
            </p:cNvPr>
            <p:cNvGrpSpPr/>
            <p:nvPr/>
          </p:nvGrpSpPr>
          <p:grpSpPr>
            <a:xfrm>
              <a:off x="7381437" y="4839351"/>
              <a:ext cx="601163" cy="337001"/>
              <a:chOff x="1596268" y="2657736"/>
              <a:chExt cx="601248" cy="337049"/>
            </a:xfrm>
          </p:grpSpPr>
          <p:grpSp>
            <p:nvGrpSpPr>
              <p:cNvPr id="216" name="Group 215">
                <a:extLst>
                  <a:ext uri="{FF2B5EF4-FFF2-40B4-BE49-F238E27FC236}">
                    <a16:creationId xmlns:a16="http://schemas.microsoft.com/office/drawing/2014/main" id="{11CCD6E2-49D8-48BE-BAA8-44D7C6532AE1}"/>
                  </a:ext>
                </a:extLst>
              </p:cNvPr>
              <p:cNvGrpSpPr/>
              <p:nvPr/>
            </p:nvGrpSpPr>
            <p:grpSpPr>
              <a:xfrm>
                <a:off x="1596268" y="2657736"/>
                <a:ext cx="601248" cy="337049"/>
                <a:chOff x="3523102" y="1791568"/>
                <a:chExt cx="6746733" cy="3782104"/>
              </a:xfrm>
              <a:solidFill>
                <a:srgbClr val="00B050"/>
              </a:solidFill>
            </p:grpSpPr>
            <p:sp>
              <p:nvSpPr>
                <p:cNvPr id="218" name="Rectangle 217">
                  <a:extLst>
                    <a:ext uri="{FF2B5EF4-FFF2-40B4-BE49-F238E27FC236}">
                      <a16:creationId xmlns:a16="http://schemas.microsoft.com/office/drawing/2014/main" id="{DD75E123-48F5-40D7-8FD8-597DE888F75E}"/>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9" name="Freeform 92">
                  <a:extLst>
                    <a:ext uri="{FF2B5EF4-FFF2-40B4-BE49-F238E27FC236}">
                      <a16:creationId xmlns:a16="http://schemas.microsoft.com/office/drawing/2014/main" id="{0FBD045E-6F7C-47F8-A6BD-04859C725D13}"/>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0" name="Freeform 93">
                  <a:extLst>
                    <a:ext uri="{FF2B5EF4-FFF2-40B4-BE49-F238E27FC236}">
                      <a16:creationId xmlns:a16="http://schemas.microsoft.com/office/drawing/2014/main" id="{277054C8-D19F-47A6-8617-D896AF6FCE7A}"/>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17" name="Hexagon 216">
                <a:extLst>
                  <a:ext uri="{FF2B5EF4-FFF2-40B4-BE49-F238E27FC236}">
                    <a16:creationId xmlns:a16="http://schemas.microsoft.com/office/drawing/2014/main" id="{4C08DB59-24D3-4C82-AD88-6A1CBB15EE02}"/>
                  </a:ext>
                </a:extLst>
              </p:cNvPr>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21" name="Group 220">
              <a:extLst>
                <a:ext uri="{FF2B5EF4-FFF2-40B4-BE49-F238E27FC236}">
                  <a16:creationId xmlns:a16="http://schemas.microsoft.com/office/drawing/2014/main" id="{22B44836-62D5-471D-95D5-164739FD6CF3}"/>
                </a:ext>
              </a:extLst>
            </p:cNvPr>
            <p:cNvGrpSpPr/>
            <p:nvPr/>
          </p:nvGrpSpPr>
          <p:grpSpPr>
            <a:xfrm>
              <a:off x="7533837" y="4991751"/>
              <a:ext cx="601163" cy="337001"/>
              <a:chOff x="1596268" y="2657736"/>
              <a:chExt cx="601248" cy="337049"/>
            </a:xfrm>
          </p:grpSpPr>
          <p:grpSp>
            <p:nvGrpSpPr>
              <p:cNvPr id="222" name="Group 221">
                <a:extLst>
                  <a:ext uri="{FF2B5EF4-FFF2-40B4-BE49-F238E27FC236}">
                    <a16:creationId xmlns:a16="http://schemas.microsoft.com/office/drawing/2014/main" id="{3AB22055-6308-4F0A-AFA1-BF1F6D8D7B5F}"/>
                  </a:ext>
                </a:extLst>
              </p:cNvPr>
              <p:cNvGrpSpPr/>
              <p:nvPr/>
            </p:nvGrpSpPr>
            <p:grpSpPr>
              <a:xfrm>
                <a:off x="1596268" y="2657736"/>
                <a:ext cx="601248" cy="337049"/>
                <a:chOff x="3523102" y="1791568"/>
                <a:chExt cx="6746733" cy="3782104"/>
              </a:xfrm>
              <a:solidFill>
                <a:srgbClr val="00B050"/>
              </a:solidFill>
            </p:grpSpPr>
            <p:sp>
              <p:nvSpPr>
                <p:cNvPr id="224" name="Rectangle 223">
                  <a:extLst>
                    <a:ext uri="{FF2B5EF4-FFF2-40B4-BE49-F238E27FC236}">
                      <a16:creationId xmlns:a16="http://schemas.microsoft.com/office/drawing/2014/main" id="{9EB654A8-2CEE-4689-A3B0-48426E43E6A8}"/>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5" name="Freeform 92">
                  <a:extLst>
                    <a:ext uri="{FF2B5EF4-FFF2-40B4-BE49-F238E27FC236}">
                      <a16:creationId xmlns:a16="http://schemas.microsoft.com/office/drawing/2014/main" id="{40AFA35C-4EA6-4217-A0C5-6A75CC3B8993}"/>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6" name="Freeform 93">
                  <a:extLst>
                    <a:ext uri="{FF2B5EF4-FFF2-40B4-BE49-F238E27FC236}">
                      <a16:creationId xmlns:a16="http://schemas.microsoft.com/office/drawing/2014/main" id="{3023866C-0EDE-4F8D-B7F7-9171009988D5}"/>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23" name="Hexagon 222">
                <a:extLst>
                  <a:ext uri="{FF2B5EF4-FFF2-40B4-BE49-F238E27FC236}">
                    <a16:creationId xmlns:a16="http://schemas.microsoft.com/office/drawing/2014/main" id="{685254BC-B20B-4112-8CBA-AA0AE05EE2B2}"/>
                  </a:ext>
                </a:extLst>
              </p:cNvPr>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27" name="Group 226">
              <a:extLst>
                <a:ext uri="{FF2B5EF4-FFF2-40B4-BE49-F238E27FC236}">
                  <a16:creationId xmlns:a16="http://schemas.microsoft.com/office/drawing/2014/main" id="{23DAD04B-AB7B-4EB6-BAB6-124282A3E2F1}"/>
                </a:ext>
              </a:extLst>
            </p:cNvPr>
            <p:cNvGrpSpPr/>
            <p:nvPr/>
          </p:nvGrpSpPr>
          <p:grpSpPr>
            <a:xfrm>
              <a:off x="7686237" y="5144151"/>
              <a:ext cx="601163" cy="337001"/>
              <a:chOff x="1596268" y="2657736"/>
              <a:chExt cx="601248" cy="337049"/>
            </a:xfrm>
          </p:grpSpPr>
          <p:grpSp>
            <p:nvGrpSpPr>
              <p:cNvPr id="228" name="Group 227">
                <a:extLst>
                  <a:ext uri="{FF2B5EF4-FFF2-40B4-BE49-F238E27FC236}">
                    <a16:creationId xmlns:a16="http://schemas.microsoft.com/office/drawing/2014/main" id="{CFCA7C99-2CB0-4CF6-AD25-A74952D1D965}"/>
                  </a:ext>
                </a:extLst>
              </p:cNvPr>
              <p:cNvGrpSpPr/>
              <p:nvPr/>
            </p:nvGrpSpPr>
            <p:grpSpPr>
              <a:xfrm>
                <a:off x="1596268" y="2657736"/>
                <a:ext cx="601248" cy="337049"/>
                <a:chOff x="3523102" y="1791568"/>
                <a:chExt cx="6746733" cy="3782104"/>
              </a:xfrm>
              <a:solidFill>
                <a:srgbClr val="00B050"/>
              </a:solidFill>
            </p:grpSpPr>
            <p:sp>
              <p:nvSpPr>
                <p:cNvPr id="230" name="Rectangle 229">
                  <a:extLst>
                    <a:ext uri="{FF2B5EF4-FFF2-40B4-BE49-F238E27FC236}">
                      <a16:creationId xmlns:a16="http://schemas.microsoft.com/office/drawing/2014/main" id="{2B64B072-B393-44BE-9D73-D823A9F0F247}"/>
                    </a:ext>
                  </a:extLst>
                </p:cNvPr>
                <p:cNvSpPr/>
                <p:nvPr/>
              </p:nvSpPr>
              <p:spPr>
                <a:xfrm>
                  <a:off x="3757139" y="2148421"/>
                  <a:ext cx="6278658" cy="30683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1" name="Freeform 92">
                  <a:extLst>
                    <a:ext uri="{FF2B5EF4-FFF2-40B4-BE49-F238E27FC236}">
                      <a16:creationId xmlns:a16="http://schemas.microsoft.com/office/drawing/2014/main" id="{1D23228A-5373-4AED-9BD9-62296BC28DC5}"/>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2" name="Freeform 93">
                  <a:extLst>
                    <a:ext uri="{FF2B5EF4-FFF2-40B4-BE49-F238E27FC236}">
                      <a16:creationId xmlns:a16="http://schemas.microsoft.com/office/drawing/2014/main" id="{400A8969-6472-41F5-BA3C-7D83251A260F}"/>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29" name="Hexagon 228">
                <a:extLst>
                  <a:ext uri="{FF2B5EF4-FFF2-40B4-BE49-F238E27FC236}">
                    <a16:creationId xmlns:a16="http://schemas.microsoft.com/office/drawing/2014/main" id="{A8742742-284C-4532-ADBC-B3CEB62C5E66}"/>
                  </a:ext>
                </a:extLst>
              </p:cNvPr>
              <p:cNvSpPr/>
              <p:nvPr/>
            </p:nvSpPr>
            <p:spPr bwMode="auto">
              <a:xfrm>
                <a:off x="1752996" y="2701797"/>
                <a:ext cx="278243" cy="248925"/>
              </a:xfrm>
              <a:prstGeom prst="hexagon">
                <a:avLst/>
              </a:prstGeom>
              <a:solidFill>
                <a:srgbClr val="92D050"/>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grpSp>
        <p:nvGrpSpPr>
          <p:cNvPr id="8" name="Group 7">
            <a:extLst>
              <a:ext uri="{FF2B5EF4-FFF2-40B4-BE49-F238E27FC236}">
                <a16:creationId xmlns:a16="http://schemas.microsoft.com/office/drawing/2014/main" id="{12640DBE-8737-46F4-B0FE-3FF9F6B73E5A}"/>
              </a:ext>
            </a:extLst>
          </p:cNvPr>
          <p:cNvGrpSpPr/>
          <p:nvPr/>
        </p:nvGrpSpPr>
        <p:grpSpPr>
          <a:xfrm>
            <a:off x="7381437" y="6222009"/>
            <a:ext cx="905963" cy="641801"/>
            <a:chOff x="7381437" y="6222009"/>
            <a:chExt cx="905963" cy="641801"/>
          </a:xfrm>
        </p:grpSpPr>
        <p:grpSp>
          <p:nvGrpSpPr>
            <p:cNvPr id="239" name="Group 238">
              <a:extLst>
                <a:ext uri="{FF2B5EF4-FFF2-40B4-BE49-F238E27FC236}">
                  <a16:creationId xmlns:a16="http://schemas.microsoft.com/office/drawing/2014/main" id="{C479EAF4-733B-47FE-9D77-2846EB86A629}"/>
                </a:ext>
              </a:extLst>
            </p:cNvPr>
            <p:cNvGrpSpPr/>
            <p:nvPr/>
          </p:nvGrpSpPr>
          <p:grpSpPr>
            <a:xfrm>
              <a:off x="7381437" y="6222009"/>
              <a:ext cx="601163" cy="337001"/>
              <a:chOff x="2886562" y="2288295"/>
              <a:chExt cx="601248" cy="337049"/>
            </a:xfrm>
          </p:grpSpPr>
          <p:grpSp>
            <p:nvGrpSpPr>
              <p:cNvPr id="240" name="Group 239">
                <a:extLst>
                  <a:ext uri="{FF2B5EF4-FFF2-40B4-BE49-F238E27FC236}">
                    <a16:creationId xmlns:a16="http://schemas.microsoft.com/office/drawing/2014/main" id="{B74EF341-722E-4659-94BC-10A77BDA1681}"/>
                  </a:ext>
                </a:extLst>
              </p:cNvPr>
              <p:cNvGrpSpPr/>
              <p:nvPr/>
            </p:nvGrpSpPr>
            <p:grpSpPr>
              <a:xfrm>
                <a:off x="2886562" y="2288295"/>
                <a:ext cx="601248" cy="337049"/>
                <a:chOff x="3523102" y="1791568"/>
                <a:chExt cx="6746733" cy="3782104"/>
              </a:xfrm>
              <a:solidFill>
                <a:srgbClr val="7030A0"/>
              </a:solidFill>
            </p:grpSpPr>
            <p:sp>
              <p:nvSpPr>
                <p:cNvPr id="242" name="Rectangle 241">
                  <a:extLst>
                    <a:ext uri="{FF2B5EF4-FFF2-40B4-BE49-F238E27FC236}">
                      <a16:creationId xmlns:a16="http://schemas.microsoft.com/office/drawing/2014/main" id="{7F555800-4017-4999-8AD5-903CE9ADC491}"/>
                    </a:ext>
                  </a:extLst>
                </p:cNvPr>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3" name="Freeform 108">
                  <a:extLst>
                    <a:ext uri="{FF2B5EF4-FFF2-40B4-BE49-F238E27FC236}">
                      <a16:creationId xmlns:a16="http://schemas.microsoft.com/office/drawing/2014/main" id="{8CD51C66-7322-45C4-A233-40C0A66C1F05}"/>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4" name="Freeform 109">
                  <a:extLst>
                    <a:ext uri="{FF2B5EF4-FFF2-40B4-BE49-F238E27FC236}">
                      <a16:creationId xmlns:a16="http://schemas.microsoft.com/office/drawing/2014/main" id="{5FB3BEF6-088A-4D01-904F-B07318A0BF5E}"/>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41" name="Hexagon 240">
                <a:extLst>
                  <a:ext uri="{FF2B5EF4-FFF2-40B4-BE49-F238E27FC236}">
                    <a16:creationId xmlns:a16="http://schemas.microsoft.com/office/drawing/2014/main" id="{B68075B2-9FCD-4599-B4A1-20CEA16B7E2C}"/>
                  </a:ext>
                </a:extLst>
              </p:cNvPr>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45" name="Group 244">
              <a:extLst>
                <a:ext uri="{FF2B5EF4-FFF2-40B4-BE49-F238E27FC236}">
                  <a16:creationId xmlns:a16="http://schemas.microsoft.com/office/drawing/2014/main" id="{0A345B31-77F8-419C-9AF1-6E65548FCA9D}"/>
                </a:ext>
              </a:extLst>
            </p:cNvPr>
            <p:cNvGrpSpPr/>
            <p:nvPr/>
          </p:nvGrpSpPr>
          <p:grpSpPr>
            <a:xfrm>
              <a:off x="7533837" y="6374409"/>
              <a:ext cx="601163" cy="337001"/>
              <a:chOff x="2886562" y="2288295"/>
              <a:chExt cx="601248" cy="337049"/>
            </a:xfrm>
          </p:grpSpPr>
          <p:grpSp>
            <p:nvGrpSpPr>
              <p:cNvPr id="246" name="Group 245">
                <a:extLst>
                  <a:ext uri="{FF2B5EF4-FFF2-40B4-BE49-F238E27FC236}">
                    <a16:creationId xmlns:a16="http://schemas.microsoft.com/office/drawing/2014/main" id="{A9C8522E-CC84-4C1E-987C-DF7676FAA8B5}"/>
                  </a:ext>
                </a:extLst>
              </p:cNvPr>
              <p:cNvGrpSpPr/>
              <p:nvPr/>
            </p:nvGrpSpPr>
            <p:grpSpPr>
              <a:xfrm>
                <a:off x="2886562" y="2288295"/>
                <a:ext cx="601248" cy="337049"/>
                <a:chOff x="3523102" y="1791568"/>
                <a:chExt cx="6746733" cy="3782104"/>
              </a:xfrm>
              <a:solidFill>
                <a:srgbClr val="7030A0"/>
              </a:solidFill>
            </p:grpSpPr>
            <p:sp>
              <p:nvSpPr>
                <p:cNvPr id="248" name="Rectangle 247">
                  <a:extLst>
                    <a:ext uri="{FF2B5EF4-FFF2-40B4-BE49-F238E27FC236}">
                      <a16:creationId xmlns:a16="http://schemas.microsoft.com/office/drawing/2014/main" id="{57932A8B-F1AE-41AC-9ABF-D6F42CF963F9}"/>
                    </a:ext>
                  </a:extLst>
                </p:cNvPr>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49" name="Freeform 108">
                  <a:extLst>
                    <a:ext uri="{FF2B5EF4-FFF2-40B4-BE49-F238E27FC236}">
                      <a16:creationId xmlns:a16="http://schemas.microsoft.com/office/drawing/2014/main" id="{113294EB-DD95-4901-B3D3-093A6EE9B076}"/>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0" name="Freeform 109">
                  <a:extLst>
                    <a:ext uri="{FF2B5EF4-FFF2-40B4-BE49-F238E27FC236}">
                      <a16:creationId xmlns:a16="http://schemas.microsoft.com/office/drawing/2014/main" id="{64054286-B327-451D-B341-EDBF6AADAEAD}"/>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47" name="Hexagon 246">
                <a:extLst>
                  <a:ext uri="{FF2B5EF4-FFF2-40B4-BE49-F238E27FC236}">
                    <a16:creationId xmlns:a16="http://schemas.microsoft.com/office/drawing/2014/main" id="{16C2F664-E13D-49CF-B292-4698EABF9ED4}"/>
                  </a:ext>
                </a:extLst>
              </p:cNvPr>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nvGrpSpPr>
            <p:cNvPr id="251" name="Group 250">
              <a:extLst>
                <a:ext uri="{FF2B5EF4-FFF2-40B4-BE49-F238E27FC236}">
                  <a16:creationId xmlns:a16="http://schemas.microsoft.com/office/drawing/2014/main" id="{94D02650-8055-46AE-9D52-59099E47A22D}"/>
                </a:ext>
              </a:extLst>
            </p:cNvPr>
            <p:cNvGrpSpPr/>
            <p:nvPr/>
          </p:nvGrpSpPr>
          <p:grpSpPr>
            <a:xfrm>
              <a:off x="7686237" y="6526809"/>
              <a:ext cx="601163" cy="337001"/>
              <a:chOff x="2886562" y="2288295"/>
              <a:chExt cx="601248" cy="337049"/>
            </a:xfrm>
          </p:grpSpPr>
          <p:grpSp>
            <p:nvGrpSpPr>
              <p:cNvPr id="252" name="Group 251">
                <a:extLst>
                  <a:ext uri="{FF2B5EF4-FFF2-40B4-BE49-F238E27FC236}">
                    <a16:creationId xmlns:a16="http://schemas.microsoft.com/office/drawing/2014/main" id="{28E20073-13C6-44C2-860A-7C15B7160E38}"/>
                  </a:ext>
                </a:extLst>
              </p:cNvPr>
              <p:cNvGrpSpPr/>
              <p:nvPr/>
            </p:nvGrpSpPr>
            <p:grpSpPr>
              <a:xfrm>
                <a:off x="2886562" y="2288295"/>
                <a:ext cx="601248" cy="337049"/>
                <a:chOff x="3523102" y="1791568"/>
                <a:chExt cx="6746733" cy="3782104"/>
              </a:xfrm>
              <a:solidFill>
                <a:srgbClr val="7030A0"/>
              </a:solidFill>
            </p:grpSpPr>
            <p:sp>
              <p:nvSpPr>
                <p:cNvPr id="254" name="Rectangle 253">
                  <a:extLst>
                    <a:ext uri="{FF2B5EF4-FFF2-40B4-BE49-F238E27FC236}">
                      <a16:creationId xmlns:a16="http://schemas.microsoft.com/office/drawing/2014/main" id="{D2EF4FC2-2A6E-4A42-9259-5DFEE5F8A86D}"/>
                    </a:ext>
                  </a:extLst>
                </p:cNvPr>
                <p:cNvSpPr/>
                <p:nvPr/>
              </p:nvSpPr>
              <p:spPr>
                <a:xfrm>
                  <a:off x="3757139" y="2148421"/>
                  <a:ext cx="6278658" cy="3068399"/>
                </a:xfrm>
                <a:prstGeom prst="rect">
                  <a:avLst/>
                </a:prstGeom>
                <a:solidFill>
                  <a:srgbClr val="007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5" name="Freeform 108">
                  <a:extLst>
                    <a:ext uri="{FF2B5EF4-FFF2-40B4-BE49-F238E27FC236}">
                      <a16:creationId xmlns:a16="http://schemas.microsoft.com/office/drawing/2014/main" id="{51D14E5B-01A6-4F38-87FF-24070684DC9D}"/>
                    </a:ext>
                  </a:extLst>
                </p:cNvPr>
                <p:cNvSpPr/>
                <p:nvPr/>
              </p:nvSpPr>
              <p:spPr>
                <a:xfrm>
                  <a:off x="3523102"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56" name="Freeform 109">
                  <a:extLst>
                    <a:ext uri="{FF2B5EF4-FFF2-40B4-BE49-F238E27FC236}">
                      <a16:creationId xmlns:a16="http://schemas.microsoft.com/office/drawing/2014/main" id="{ADC9877E-8C04-44D9-9060-986E98E9B4A5}"/>
                    </a:ext>
                  </a:extLst>
                </p:cNvPr>
                <p:cNvSpPr/>
                <p:nvPr/>
              </p:nvSpPr>
              <p:spPr>
                <a:xfrm flipH="1">
                  <a:off x="9715928" y="1791568"/>
                  <a:ext cx="553907" cy="3782104"/>
                </a:xfrm>
                <a:custGeom>
                  <a:avLst/>
                  <a:gdLst>
                    <a:gd name="connsiteX0" fmla="*/ 104335 w 553907"/>
                    <a:gd name="connsiteY0" fmla="*/ 0 h 3782104"/>
                    <a:gd name="connsiteX1" fmla="*/ 553907 w 553907"/>
                    <a:gd name="connsiteY1" fmla="*/ 0 h 3782104"/>
                    <a:gd name="connsiteX2" fmla="*/ 553907 w 553907"/>
                    <a:gd name="connsiteY2" fmla="*/ 285720 h 3782104"/>
                    <a:gd name="connsiteX3" fmla="*/ 156511 w 553907"/>
                    <a:gd name="connsiteY3" fmla="*/ 285720 h 3782104"/>
                    <a:gd name="connsiteX4" fmla="*/ 156511 w 553907"/>
                    <a:gd name="connsiteY4" fmla="*/ 3496384 h 3782104"/>
                    <a:gd name="connsiteX5" fmla="*/ 553907 w 553907"/>
                    <a:gd name="connsiteY5" fmla="*/ 3496384 h 3782104"/>
                    <a:gd name="connsiteX6" fmla="*/ 553907 w 553907"/>
                    <a:gd name="connsiteY6" fmla="*/ 3782104 h 3782104"/>
                    <a:gd name="connsiteX7" fmla="*/ 104335 w 553907"/>
                    <a:gd name="connsiteY7" fmla="*/ 3782104 h 3782104"/>
                    <a:gd name="connsiteX8" fmla="*/ 104335 w 553907"/>
                    <a:gd name="connsiteY8" fmla="*/ 3610684 h 3782104"/>
                    <a:gd name="connsiteX9" fmla="*/ 0 w 553907"/>
                    <a:gd name="connsiteY9" fmla="*/ 3610684 h 3782104"/>
                    <a:gd name="connsiteX10" fmla="*/ 0 w 553907"/>
                    <a:gd name="connsiteY10" fmla="*/ 175571 h 3782104"/>
                    <a:gd name="connsiteX11" fmla="*/ 104335 w 553907"/>
                    <a:gd name="connsiteY11" fmla="*/ 175571 h 378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3907" h="3782104">
                      <a:moveTo>
                        <a:pt x="104335" y="0"/>
                      </a:moveTo>
                      <a:lnTo>
                        <a:pt x="553907" y="0"/>
                      </a:lnTo>
                      <a:lnTo>
                        <a:pt x="553907" y="285720"/>
                      </a:lnTo>
                      <a:lnTo>
                        <a:pt x="156511" y="285720"/>
                      </a:lnTo>
                      <a:lnTo>
                        <a:pt x="156511" y="3496384"/>
                      </a:lnTo>
                      <a:lnTo>
                        <a:pt x="553907" y="3496384"/>
                      </a:lnTo>
                      <a:lnTo>
                        <a:pt x="553907" y="3782104"/>
                      </a:lnTo>
                      <a:lnTo>
                        <a:pt x="104335" y="3782104"/>
                      </a:lnTo>
                      <a:lnTo>
                        <a:pt x="104335" y="3610684"/>
                      </a:lnTo>
                      <a:lnTo>
                        <a:pt x="0" y="3610684"/>
                      </a:lnTo>
                      <a:lnTo>
                        <a:pt x="0" y="175571"/>
                      </a:lnTo>
                      <a:lnTo>
                        <a:pt x="104335" y="17557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36" rtl="0" eaLnBrk="1" fontAlgn="auto" latinLnBrk="0" hangingPunct="1">
                    <a:lnSpc>
                      <a:spcPct val="100000"/>
                    </a:lnSpc>
                    <a:spcBef>
                      <a:spcPts val="0"/>
                    </a:spcBef>
                    <a:spcAft>
                      <a:spcPts val="0"/>
                    </a:spcAft>
                    <a:buClrTx/>
                    <a:buSzTx/>
                    <a:buFontTx/>
                    <a:buNone/>
                    <a:tabLst/>
                    <a:defRPr/>
                  </a:pPr>
                  <a:endParaRPr kumimoji="0" lang="en-US" sz="1764" b="0" i="0" u="none" strike="noStrike" kern="0" cap="none" spc="0" normalizeH="0" baseline="0" noProof="0">
                    <a:ln>
                      <a:noFill/>
                    </a:ln>
                    <a:solidFill>
                      <a:sysClr val="windowText" lastClr="000000"/>
                    </a:solidFill>
                    <a:effectLst/>
                    <a:uLnTx/>
                    <a:uFillTx/>
                    <a:latin typeface="Segoe UI"/>
                    <a:ea typeface="+mn-ea"/>
                    <a:cs typeface="+mn-cs"/>
                  </a:endParaRPr>
                </a:p>
              </p:txBody>
            </p:sp>
          </p:grpSp>
          <p:sp>
            <p:nvSpPr>
              <p:cNvPr id="253" name="Hexagon 252">
                <a:extLst>
                  <a:ext uri="{FF2B5EF4-FFF2-40B4-BE49-F238E27FC236}">
                    <a16:creationId xmlns:a16="http://schemas.microsoft.com/office/drawing/2014/main" id="{C07D5A26-6B0D-4C22-A059-430E84541B49}"/>
                  </a:ext>
                </a:extLst>
              </p:cNvPr>
              <p:cNvSpPr/>
              <p:nvPr/>
            </p:nvSpPr>
            <p:spPr bwMode="auto">
              <a:xfrm>
                <a:off x="3051589" y="2333937"/>
                <a:ext cx="278243" cy="248925"/>
              </a:xfrm>
              <a:prstGeom prst="hexagon">
                <a:avLst/>
              </a:prstGeom>
              <a:solidFill>
                <a:srgbClr val="0079D6"/>
              </a:solidFill>
              <a:ln w="9525" cap="flat" cmpd="sng" algn="ctr">
                <a:solidFill>
                  <a:schemeClr val="bg1"/>
                </a:solidFill>
                <a:prstDash val="solid"/>
                <a:headEnd type="none" w="med" len="med"/>
                <a:tailEnd type="none" w="med" len="med"/>
              </a:ln>
              <a:effectLst/>
            </p:spPr>
            <p:txBody>
              <a:bodyPr lIns="93221" tIns="93221" rIns="34962" bIns="34962" rtlCol="0" anchor="b" anchorCtr="0"/>
              <a:lstStyle/>
              <a:p>
                <a:pPr marL="0" marR="0" lvl="0" indent="0" algn="ctr" defTabSz="950413" rtl="0" eaLnBrk="1" fontAlgn="auto" latinLnBrk="0" hangingPunct="1">
                  <a:lnSpc>
                    <a:spcPct val="100000"/>
                  </a:lnSpc>
                  <a:spcBef>
                    <a:spcPts val="0"/>
                  </a:spcBef>
                  <a:spcAft>
                    <a:spcPts val="0"/>
                  </a:spcAft>
                  <a:buClrTx/>
                  <a:buSzTx/>
                  <a:buFontTx/>
                  <a:buNone/>
                  <a:tabLst/>
                  <a:defRPr/>
                </a:pPr>
                <a:endParaRPr kumimoji="0" lang="en-US" sz="816" b="0" i="0" u="none" strike="noStrike" kern="0" cap="none" spc="0" normalizeH="0" baseline="0" noProof="0">
                  <a:ln>
                    <a:noFill/>
                  </a:ln>
                  <a:solidFill>
                    <a:sysClr val="windowText" lastClr="000000"/>
                  </a:solidFill>
                  <a:effectLst/>
                  <a:uLnTx/>
                  <a:uFillTx/>
                  <a:latin typeface="Segoe UI Light"/>
                  <a:ea typeface="Segoe UI" pitchFamily="34" charset="0"/>
                  <a:cs typeface="Segoe UI" pitchFamily="34" charset="0"/>
                </a:endParaRPr>
              </a:p>
            </p:txBody>
          </p:sp>
        </p:grpSp>
      </p:grpSp>
    </p:spTree>
    <p:extLst>
      <p:ext uri="{BB962C8B-B14F-4D97-AF65-F5344CB8AC3E}">
        <p14:creationId xmlns:p14="http://schemas.microsoft.com/office/powerpoint/2010/main" val="12068073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22" presetClass="entr" presetSubtype="1"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par>
                                <p:cTn id="11" presetID="22" presetClass="entr" presetSubtype="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up)">
                                      <p:cBhvr>
                                        <p:cTn id="13" dur="500"/>
                                        <p:tgtEl>
                                          <p:spTgt spid="5"/>
                                        </p:tgtEl>
                                      </p:cBhvr>
                                    </p:animEffect>
                                  </p:childTnLst>
                                </p:cTn>
                              </p:par>
                              <p:par>
                                <p:cTn id="14" presetID="22" presetClass="entr" presetSubtype="1"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par>
                                <p:cTn id="17" presetID="22" presetClass="entr" presetSubtype="1"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up)">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50270" y="2916719"/>
            <a:ext cx="11887878" cy="917575"/>
          </a:xfrm>
        </p:spPr>
        <p:txBody>
          <a:bodyPr/>
          <a:lstStyle/>
          <a:p>
            <a:r>
              <a:rPr lang="en-US"/>
              <a:t>Microservices Real World Case Studies</a:t>
            </a:r>
          </a:p>
        </p:txBody>
      </p:sp>
    </p:spTree>
    <p:extLst>
      <p:ext uri="{BB962C8B-B14F-4D97-AF65-F5344CB8AC3E}">
        <p14:creationId xmlns:p14="http://schemas.microsoft.com/office/powerpoint/2010/main" val="1292161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Microservices  -  A Case Study</a:t>
            </a:r>
          </a:p>
        </p:txBody>
      </p:sp>
      <p:sp>
        <p:nvSpPr>
          <p:cNvPr id="7" name="Text Placeholder 4"/>
          <p:cNvSpPr>
            <a:spLocks noGrp="1"/>
          </p:cNvSpPr>
          <p:nvPr>
            <p:ph type="body" sz="quarter" idx="10"/>
          </p:nvPr>
        </p:nvSpPr>
        <p:spPr>
          <a:xfrm>
            <a:off x="2554393" y="5753792"/>
            <a:ext cx="11653523" cy="627864"/>
          </a:xfrm>
        </p:spPr>
        <p:txBody>
          <a:bodyPr/>
          <a:lstStyle/>
          <a:p>
            <a:pPr marL="342900" lvl="1" indent="0">
              <a:buNone/>
            </a:pPr>
            <a:r>
              <a:rPr lang="en-US" sz="3200" b="1">
                <a:latin typeface="+mj-lt"/>
                <a:hlinkClick r:id="rId3"/>
              </a:rPr>
              <a:t>http://tinyurl.com/NetflixMicroservices</a:t>
            </a:r>
            <a:r>
              <a:rPr lang="en-US" sz="3200" b="1">
                <a:latin typeface="+mj-lt"/>
              </a:rPr>
              <a:t> </a:t>
            </a:r>
            <a:endParaRPr lang="en-US" sz="3137">
              <a:latin typeface="+mj-lt"/>
            </a:endParaRPr>
          </a:p>
        </p:txBody>
      </p:sp>
      <p:pic>
        <p:nvPicPr>
          <p:cNvPr id="8" name="Picture 7"/>
          <p:cNvPicPr>
            <a:picLocks noChangeAspect="1"/>
          </p:cNvPicPr>
          <p:nvPr/>
        </p:nvPicPr>
        <p:blipFill>
          <a:blip r:embed="rId4"/>
          <a:stretch>
            <a:fillRect/>
          </a:stretch>
        </p:blipFill>
        <p:spPr>
          <a:xfrm>
            <a:off x="8111916" y="232987"/>
            <a:ext cx="3810000" cy="21463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0473" y="2171701"/>
            <a:ext cx="9245029" cy="2321092"/>
          </a:xfrm>
          <a:prstGeom prst="rect">
            <a:avLst/>
          </a:prstGeom>
        </p:spPr>
      </p:pic>
      <p:sp>
        <p:nvSpPr>
          <p:cNvPr id="10" name="Text Placeholder 4"/>
          <p:cNvSpPr txBox="1">
            <a:spLocks/>
          </p:cNvSpPr>
          <p:nvPr/>
        </p:nvSpPr>
        <p:spPr>
          <a:xfrm>
            <a:off x="3881120" y="4928462"/>
            <a:ext cx="5386494" cy="627864"/>
          </a:xfrm>
          <a:prstGeom prst="rect">
            <a:avLst/>
          </a:prstGeom>
        </p:spPr>
        <p:txBody>
          <a:bodyPr vert="horz" wrap="square" lIns="146304" tIns="91440" rIns="146304" bIns="9144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1"/>
                    </a:gs>
                    <a:gs pos="99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lvl="1"/>
            <a:r>
              <a:rPr lang="en-US" sz="3200" b="1">
                <a:latin typeface="+mj-lt"/>
                <a:hlinkClick r:id="rId6"/>
              </a:rPr>
              <a:t>https://netflix.github.io</a:t>
            </a:r>
            <a:r>
              <a:rPr lang="en-US" sz="3200">
                <a:latin typeface="+mj-lt"/>
              </a:rPr>
              <a:t> </a:t>
            </a:r>
            <a:endParaRPr lang="en-US" sz="3200" b="1">
              <a:latin typeface="+mj-lt"/>
            </a:endParaRPr>
          </a:p>
        </p:txBody>
      </p:sp>
    </p:spTree>
    <p:extLst>
      <p:ext uri="{BB962C8B-B14F-4D97-AF65-F5344CB8AC3E}">
        <p14:creationId xmlns:p14="http://schemas.microsoft.com/office/powerpoint/2010/main" val="9257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339650"/>
          </a:xfrm>
        </p:spPr>
        <p:txBody>
          <a:bodyPr/>
          <a:lstStyle/>
          <a:p>
            <a:r>
              <a:rPr lang="en-SG" dirty="0"/>
              <a:t>Hardware, software, security can cause issues</a:t>
            </a:r>
          </a:p>
          <a:p>
            <a:pPr marL="0" indent="0">
              <a:buNone/>
            </a:pPr>
            <a:r>
              <a:rPr lang="en-SG" dirty="0"/>
              <a:t>	</a:t>
            </a:r>
          </a:p>
          <a:p>
            <a:pPr marL="0" indent="0">
              <a:buNone/>
            </a:pPr>
            <a:r>
              <a:rPr lang="en-SG" dirty="0"/>
              <a:t>	var svc = new </a:t>
            </a:r>
            <a:r>
              <a:rPr lang="en-SG" dirty="0" err="1"/>
              <a:t>MyService</a:t>
            </a:r>
            <a:r>
              <a:rPr lang="en-SG" dirty="0"/>
              <a:t>();</a:t>
            </a:r>
          </a:p>
          <a:p>
            <a:pPr marL="0" indent="0">
              <a:buNone/>
            </a:pPr>
            <a:r>
              <a:rPr lang="en-SG" dirty="0"/>
              <a:t>	var result = </a:t>
            </a:r>
            <a:r>
              <a:rPr lang="en-SG" dirty="0" err="1"/>
              <a:t>svc.Process</a:t>
            </a:r>
            <a:r>
              <a:rPr lang="en-SG" dirty="0"/>
              <a:t>(data);</a:t>
            </a:r>
          </a:p>
          <a:p>
            <a:pPr marL="0" indent="0">
              <a:buNone/>
            </a:pPr>
            <a:endParaRPr lang="en-SG" dirty="0"/>
          </a:p>
          <a:p>
            <a:r>
              <a:rPr lang="en-SG" dirty="0"/>
              <a:t>How do you handle </a:t>
            </a:r>
            <a:r>
              <a:rPr lang="en-SG" dirty="0" err="1"/>
              <a:t>HttpTimeoutException</a:t>
            </a:r>
            <a:r>
              <a:rPr lang="en-SG" dirty="0"/>
              <a:t>?</a:t>
            </a:r>
          </a:p>
          <a:p>
            <a:pPr marL="0" indent="0">
              <a:buNone/>
            </a:pPr>
            <a:r>
              <a:rPr lang="en-SG" dirty="0"/>
              <a:t>   Data can get lost when sent over the wire</a:t>
            </a:r>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#1 The Network is Reliable</a:t>
            </a:r>
          </a:p>
        </p:txBody>
      </p:sp>
    </p:spTree>
    <p:extLst>
      <p:ext uri="{BB962C8B-B14F-4D97-AF65-F5344CB8AC3E}">
        <p14:creationId xmlns:p14="http://schemas.microsoft.com/office/powerpoint/2010/main" val="1461841534"/>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Microservices  -  A Case Study</a:t>
            </a:r>
          </a:p>
        </p:txBody>
      </p:sp>
      <p:sp>
        <p:nvSpPr>
          <p:cNvPr id="11" name="Text Placeholder 4"/>
          <p:cNvSpPr>
            <a:spLocks noGrp="1"/>
          </p:cNvSpPr>
          <p:nvPr>
            <p:ph type="body" sz="quarter" idx="10"/>
          </p:nvPr>
        </p:nvSpPr>
        <p:spPr>
          <a:xfrm>
            <a:off x="268393" y="1512016"/>
            <a:ext cx="11653523" cy="627864"/>
          </a:xfrm>
        </p:spPr>
        <p:txBody>
          <a:bodyPr/>
          <a:lstStyle/>
          <a:p>
            <a:pPr marL="342900" lvl="1" indent="0">
              <a:buNone/>
            </a:pPr>
            <a:r>
              <a:rPr lang="en-US" sz="3200" b="1">
                <a:latin typeface="+mj-lt"/>
                <a:hlinkClick r:id="rId3"/>
              </a:rPr>
              <a:t>http://tinyurl.com/SoundCloudMicroservices</a:t>
            </a:r>
            <a:r>
              <a:rPr lang="en-US" sz="3200" b="1">
                <a:latin typeface="+mj-lt"/>
              </a:rPr>
              <a:t> </a:t>
            </a:r>
            <a:endParaRPr lang="en-US" sz="3137">
              <a:latin typeface="+mj-lt"/>
            </a:endParaRP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7377" y="422500"/>
            <a:ext cx="2703781" cy="1533352"/>
          </a:xfrm>
          <a:prstGeom prst="rect">
            <a:avLst/>
          </a:prstGeom>
        </p:spPr>
      </p:pic>
      <p:pic>
        <p:nvPicPr>
          <p:cNvPr id="13" name="Picture 12"/>
          <p:cNvPicPr>
            <a:picLocks noChangeAspect="1"/>
          </p:cNvPicPr>
          <p:nvPr/>
        </p:nvPicPr>
        <p:blipFill>
          <a:blip r:embed="rId5"/>
          <a:stretch>
            <a:fillRect/>
          </a:stretch>
        </p:blipFill>
        <p:spPr>
          <a:xfrm>
            <a:off x="2979018" y="2547087"/>
            <a:ext cx="6403310" cy="4024938"/>
          </a:xfrm>
          <a:prstGeom prst="rect">
            <a:avLst/>
          </a:prstGeom>
        </p:spPr>
      </p:pic>
    </p:spTree>
    <p:extLst>
      <p:ext uri="{BB962C8B-B14F-4D97-AF65-F5344CB8AC3E}">
        <p14:creationId xmlns:p14="http://schemas.microsoft.com/office/powerpoint/2010/main" val="738986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a:lstStyle/>
          <a:p>
            <a:r>
              <a:rPr lang="en-US">
                <a:solidFill>
                  <a:schemeClr val="accent3"/>
                </a:solidFill>
              </a:rPr>
              <a:t>Microservices  -  A Case Study</a:t>
            </a:r>
          </a:p>
        </p:txBody>
      </p:sp>
      <p:sp>
        <p:nvSpPr>
          <p:cNvPr id="7" name="Text Placeholder 4"/>
          <p:cNvSpPr>
            <a:spLocks noGrp="1"/>
          </p:cNvSpPr>
          <p:nvPr>
            <p:ph type="body" sz="quarter" idx="10"/>
          </p:nvPr>
        </p:nvSpPr>
        <p:spPr>
          <a:xfrm>
            <a:off x="2998233" y="6105020"/>
            <a:ext cx="11653523" cy="572464"/>
          </a:xfrm>
        </p:spPr>
        <p:txBody>
          <a:bodyPr/>
          <a:lstStyle/>
          <a:p>
            <a:pPr marL="342900" lvl="1" indent="0">
              <a:buNone/>
            </a:pPr>
            <a:r>
              <a:rPr lang="en-US" sz="2800" b="1">
                <a:latin typeface="+mj-lt"/>
                <a:hlinkClick r:id="rId3"/>
              </a:rPr>
              <a:t>http://tinyurl.com/NginxMicroservices</a:t>
            </a:r>
            <a:r>
              <a:rPr lang="en-US" sz="2800" b="1">
                <a:latin typeface="+mj-lt"/>
              </a:rPr>
              <a:t> </a:t>
            </a:r>
            <a:endParaRPr lang="en-US" sz="2800">
              <a:latin typeface="+mj-lt"/>
            </a:endParaRPr>
          </a:p>
        </p:txBody>
      </p:sp>
      <p:pic>
        <p:nvPicPr>
          <p:cNvPr id="8" name="Picture 7"/>
          <p:cNvPicPr>
            <a:picLocks noChangeAspect="1"/>
          </p:cNvPicPr>
          <p:nvPr/>
        </p:nvPicPr>
        <p:blipFill>
          <a:blip r:embed="rId4"/>
          <a:stretch>
            <a:fillRect/>
          </a:stretch>
        </p:blipFill>
        <p:spPr>
          <a:xfrm>
            <a:off x="10281061" y="348053"/>
            <a:ext cx="1729591" cy="1729591"/>
          </a:xfrm>
          <a:prstGeom prst="rect">
            <a:avLst/>
          </a:prstGeom>
        </p:spPr>
      </p:pic>
      <p:pic>
        <p:nvPicPr>
          <p:cNvPr id="9" name="Picture 8"/>
          <p:cNvPicPr>
            <a:picLocks noChangeAspect="1"/>
          </p:cNvPicPr>
          <p:nvPr/>
        </p:nvPicPr>
        <p:blipFill>
          <a:blip r:embed="rId5"/>
          <a:stretch>
            <a:fillRect/>
          </a:stretch>
        </p:blipFill>
        <p:spPr>
          <a:xfrm>
            <a:off x="3745893" y="1212848"/>
            <a:ext cx="4944687" cy="5047827"/>
          </a:xfrm>
          <a:prstGeom prst="rect">
            <a:avLst/>
          </a:prstGeom>
        </p:spPr>
      </p:pic>
    </p:spTree>
    <p:extLst>
      <p:ext uri="{BB962C8B-B14F-4D97-AF65-F5344CB8AC3E}">
        <p14:creationId xmlns:p14="http://schemas.microsoft.com/office/powerpoint/2010/main" val="47200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120" r="20120"/>
          <a:stretch>
            <a:fillRect/>
          </a:stretch>
        </p:blipFill>
        <p:spPr/>
      </p:pic>
      <p:sp>
        <p:nvSpPr>
          <p:cNvPr id="6" name="Title 1"/>
          <p:cNvSpPr>
            <a:spLocks noGrp="1"/>
          </p:cNvSpPr>
          <p:nvPr>
            <p:ph type="title"/>
          </p:nvPr>
        </p:nvSpPr>
        <p:spPr>
          <a:xfrm>
            <a:off x="37644" y="296862"/>
            <a:ext cx="5867400" cy="2179058"/>
          </a:xfrm>
        </p:spPr>
        <p:txBody>
          <a:bodyPr/>
          <a:lstStyle/>
          <a:p>
            <a:r>
              <a:rPr lang="en-US" sz="4800"/>
              <a:t>Demonstration:  </a:t>
            </a:r>
            <a:r>
              <a:rPr lang="en-US" sz="4800" i="1"/>
              <a:t>Building Microservices with Containers</a:t>
            </a:r>
            <a:endParaRPr lang="en-US" sz="4800" i="1">
              <a:solidFill>
                <a:schemeClr val="accent3"/>
              </a:solidFill>
            </a:endParaRPr>
          </a:p>
        </p:txBody>
      </p:sp>
      <p:sp>
        <p:nvSpPr>
          <p:cNvPr id="7" name="Title 1"/>
          <p:cNvSpPr txBox="1">
            <a:spLocks/>
          </p:cNvSpPr>
          <p:nvPr/>
        </p:nvSpPr>
        <p:spPr>
          <a:xfrm>
            <a:off x="228144" y="3268662"/>
            <a:ext cx="5486399" cy="683264"/>
          </a:xfrm>
          <a:prstGeom prst="rect">
            <a:avLst/>
          </a:prstGeom>
        </p:spPr>
        <p:txBody>
          <a:bodyPr vert="horz" wrap="square" lIns="146304" tIns="91440" rIns="146304" bIns="91440" rtlCol="0" anchor="t">
            <a:spAutoFit/>
          </a:bodyPr>
          <a:lstStyle>
            <a:lvl1pPr algn="l" defTabSz="932742" rtl="0" eaLnBrk="1" latinLnBrk="0" hangingPunct="1">
              <a:lnSpc>
                <a:spcPct val="90000"/>
              </a:lnSpc>
              <a:spcBef>
                <a:spcPct val="0"/>
              </a:spcBef>
              <a:buNone/>
              <a:defRPr lang="en-US" sz="66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00" err="1">
                <a:solidFill>
                  <a:schemeClr val="tx1"/>
                </a:solidFill>
              </a:rPr>
              <a:t>eShopOnContainers</a:t>
            </a:r>
            <a:endParaRPr lang="en-US" sz="3600">
              <a:solidFill>
                <a:schemeClr val="tx1"/>
              </a:solidFill>
            </a:endParaRPr>
          </a:p>
        </p:txBody>
      </p:sp>
    </p:spTree>
    <p:extLst>
      <p:ext uri="{BB962C8B-B14F-4D97-AF65-F5344CB8AC3E}">
        <p14:creationId xmlns:p14="http://schemas.microsoft.com/office/powerpoint/2010/main" val="1591925318"/>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5447645"/>
          </a:xfrm>
        </p:spPr>
        <p:txBody>
          <a:bodyPr/>
          <a:lstStyle/>
          <a:p>
            <a:r>
              <a:rPr lang="en-SG" dirty="0"/>
              <a:t>Solutions:</a:t>
            </a:r>
          </a:p>
          <a:p>
            <a:pPr marL="0" indent="0">
              <a:buNone/>
            </a:pPr>
            <a:r>
              <a:rPr lang="en-SG" dirty="0"/>
              <a:t>	</a:t>
            </a:r>
          </a:p>
          <a:p>
            <a:pPr marL="0" indent="0">
              <a:buNone/>
            </a:pPr>
            <a:r>
              <a:rPr lang="en-SG" dirty="0"/>
              <a:t>	Retry &amp; Ack / Store &amp; Forward / Transactions</a:t>
            </a:r>
          </a:p>
          <a:p>
            <a:pPr marL="0" indent="0">
              <a:buNone/>
            </a:pPr>
            <a:r>
              <a:rPr lang="en-SG" dirty="0"/>
              <a:t>		Don’t’ roll your own – too many edge cases</a:t>
            </a:r>
          </a:p>
          <a:p>
            <a:pPr marL="0" indent="0">
              <a:buNone/>
            </a:pPr>
            <a:r>
              <a:rPr lang="en-SG" dirty="0"/>
              <a:t>	</a:t>
            </a:r>
          </a:p>
          <a:p>
            <a:pPr marL="0" indent="0">
              <a:buNone/>
            </a:pPr>
            <a:r>
              <a:rPr lang="en-SG" dirty="0"/>
              <a:t>	Use reliable messaging infra</a:t>
            </a:r>
          </a:p>
          <a:p>
            <a:pPr marL="0" indent="0">
              <a:buNone/>
            </a:pPr>
            <a:r>
              <a:rPr lang="en-SG" dirty="0"/>
              <a:t>		MSMQ/ RabbitMQ/ ActiveMQ</a:t>
            </a:r>
          </a:p>
          <a:p>
            <a:r>
              <a:rPr lang="en-SG" dirty="0"/>
              <a:t>But doesn’t provide a request/response synchronous method-centric model</a:t>
            </a:r>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#1 The Network is Reliable</a:t>
            </a:r>
          </a:p>
        </p:txBody>
      </p:sp>
    </p:spTree>
    <p:extLst>
      <p:ext uri="{BB962C8B-B14F-4D97-AF65-F5344CB8AC3E}">
        <p14:creationId xmlns:p14="http://schemas.microsoft.com/office/powerpoint/2010/main" val="890654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9835C0-DFAC-4020-BDA4-ED02A0E82E8A}"/>
              </a:ext>
            </a:extLst>
          </p:cNvPr>
          <p:cNvSpPr>
            <a:spLocks noGrp="1"/>
          </p:cNvSpPr>
          <p:nvPr>
            <p:ph type="body" sz="quarter" idx="10"/>
          </p:nvPr>
        </p:nvSpPr>
        <p:spPr>
          <a:xfrm>
            <a:off x="274638" y="1212850"/>
            <a:ext cx="11887200" cy="4881336"/>
          </a:xfrm>
        </p:spPr>
        <p:txBody>
          <a:bodyPr/>
          <a:lstStyle/>
          <a:p>
            <a:r>
              <a:rPr lang="en-SG" dirty="0"/>
              <a:t>Time to cross the network is one direction</a:t>
            </a:r>
          </a:p>
          <a:p>
            <a:endParaRPr lang="en-SG" dirty="0"/>
          </a:p>
          <a:p>
            <a:r>
              <a:rPr lang="en-SG" dirty="0"/>
              <a:t>Small for a LAN, WAN &amp; internet can be large </a:t>
            </a:r>
          </a:p>
          <a:p>
            <a:pPr lvl="1"/>
            <a:r>
              <a:rPr lang="en-SG" dirty="0"/>
              <a:t>Many times slower than in-memory access</a:t>
            </a:r>
          </a:p>
          <a:p>
            <a:endParaRPr lang="en-SG" dirty="0"/>
          </a:p>
          <a:p>
            <a:r>
              <a:rPr lang="en-SG" dirty="0"/>
              <a:t>Bad-old days of OO – remote objects</a:t>
            </a:r>
          </a:p>
          <a:p>
            <a:pPr lvl="1"/>
            <a:r>
              <a:rPr lang="en-SG" dirty="0"/>
              <a:t>Even accessing a property was a round-trip</a:t>
            </a:r>
          </a:p>
          <a:p>
            <a:pPr lvl="2"/>
            <a:r>
              <a:rPr lang="en-SG" dirty="0"/>
              <a:t>Now we use DTOs</a:t>
            </a:r>
          </a:p>
          <a:p>
            <a:r>
              <a:rPr lang="en-SG" dirty="0"/>
              <a:t>But what about lazy-loading with an ORM?</a:t>
            </a:r>
          </a:p>
        </p:txBody>
      </p:sp>
      <p:sp>
        <p:nvSpPr>
          <p:cNvPr id="3" name="Title 2">
            <a:extLst>
              <a:ext uri="{FF2B5EF4-FFF2-40B4-BE49-F238E27FC236}">
                <a16:creationId xmlns:a16="http://schemas.microsoft.com/office/drawing/2014/main" id="{527AE977-761F-4381-82FF-B75B84F83851}"/>
              </a:ext>
            </a:extLst>
          </p:cNvPr>
          <p:cNvSpPr>
            <a:spLocks noGrp="1"/>
          </p:cNvSpPr>
          <p:nvPr>
            <p:ph type="title"/>
          </p:nvPr>
        </p:nvSpPr>
        <p:spPr/>
        <p:txBody>
          <a:bodyPr/>
          <a:lstStyle/>
          <a:p>
            <a:r>
              <a:rPr lang="en-SG" dirty="0"/>
              <a:t>#2 Latency isn’t a Problem (==0)</a:t>
            </a:r>
          </a:p>
        </p:txBody>
      </p:sp>
    </p:spTree>
    <p:extLst>
      <p:ext uri="{BB962C8B-B14F-4D97-AF65-F5344CB8AC3E}">
        <p14:creationId xmlns:p14="http://schemas.microsoft.com/office/powerpoint/2010/main" val="210477310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CB8B9"/>
        </a:solidFill>
        <a:effectLst/>
      </p:bgPr>
    </p:bg>
    <p:spTree>
      <p:nvGrpSpPr>
        <p:cNvPr id="1" name=""/>
        <p:cNvGrpSpPr/>
        <p:nvPr/>
      </p:nvGrpSpPr>
      <p:grpSpPr>
        <a:xfrm>
          <a:off x="0" y="0"/>
          <a:ext cx="0" cy="0"/>
          <a:chOff x="0" y="0"/>
          <a:chExt cx="0" cy="0"/>
        </a:xfrm>
      </p:grpSpPr>
      <p:pic>
        <p:nvPicPr>
          <p:cNvPr id="1026" name="Picture 3" descr="Table&#10;&#10;Description automatically generated">
            <a:extLst>
              <a:ext uri="{FF2B5EF4-FFF2-40B4-BE49-F238E27FC236}">
                <a16:creationId xmlns:a16="http://schemas.microsoft.com/office/drawing/2014/main" id="{E367CABA-2930-4FF5-9FC6-47680C76902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666514" y="69850"/>
            <a:ext cx="7103446" cy="68548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52263"/>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2" ma:contentTypeDescription="Create a new document." ma:contentTypeScope="" ma:versionID="411f8dbfa59cee283d63b31959e752b1">
  <xsd:schema xmlns:xsd="http://www.w3.org/2001/XMLSchema" xmlns:xs="http://www.w3.org/2001/XMLSchema" xmlns:p="http://schemas.microsoft.com/office/2006/metadata/properties" xmlns:ns1="http://schemas.microsoft.com/sharepoint/v3" xmlns:ns2="cea7764e-6bf9-427d-be15-e74097e0a61c" xmlns:ns3="fb9ea31f-0ab8-44ff-80d1-5777f6d9d945" targetNamespace="http://schemas.microsoft.com/office/2006/metadata/properties" ma:root="true" ma:fieldsID="492dae4bbc73fa3e5f26ae1920f661a0" ns1:_="" ns2:_="" ns3:_="">
    <xsd:import namespace="http://schemas.microsoft.com/sharepoint/v3"/>
    <xsd:import namespace="cea7764e-6bf9-427d-be15-e74097e0a61c"/>
    <xsd:import namespace="fb9ea31f-0ab8-44ff-80d1-5777f6d9d945"/>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_Flow_SignoffStatus" minOccurs="0"/>
                <xsd:element ref="ns2:MediaServiceDateTaken" minOccurs="0"/>
                <xsd:element ref="ns2:Lead_x0020_Signoff"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ma:readOnly="false">
      <xsd:simpleType>
        <xsd:restriction base="dms:Note"/>
      </xsd:simpleType>
    </xsd:element>
    <xsd:element name="_ip_UnifiedCompliancePolicyUIAction" ma:index="24"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AutoTags" ma:index="19" nillable="true" ma:displayName="Tags" ma:hidden="true" ma:internalName="MediaServiceAutoTags"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OCR" ma:index="22" nillable="true" ma:displayName="Extracted Text" ma:hidden="true" ma:internalName="MediaServiceOCR" ma:readOnly="true">
      <xsd:simpleType>
        <xsd:restriction base="dms:Note"/>
      </xsd:simpleType>
    </xsd:element>
    <xsd:element name="_Flow_SignoffStatus" ma:index="25" nillable="true" ma:displayName="Sign-off status" ma:hidden="true" ma:internalName="Sign_x002d_off_x0020_status0" ma:readOnly="false">
      <xsd:simpleType>
        <xsd:restriction base="dms:Text"/>
      </xsd:simpleType>
    </xsd:element>
    <xsd:element name="MediaServiceDateTaken" ma:index="26" nillable="true" ma:displayName="MediaServiceDateTaken" ma:hidden="true" ma:internalName="MediaServiceDateTaken" ma:readOnly="true">
      <xsd:simpleType>
        <xsd:restriction base="dms:Text"/>
      </xsd:simpleType>
    </xsd:element>
    <xsd:element name="Lead_x0020_Signoff" ma:index="27" nillable="true" ma:displayName="Lead Signoff" ma:default="0" ma:internalName="Lead_x0020_Signoff">
      <xsd:simpleType>
        <xsd:restriction base="dms:Boolean"/>
      </xsd:simpleType>
    </xsd:element>
    <xsd:element name="MediaServiceLocation" ma:index="28"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29F7E4E-28BD-4B59-B636-FE6B5666746B}">
  <ds:schemaRefs>
    <ds:schemaRef ds:uri="cea7764e-6bf9-427d-be15-e74097e0a61c"/>
    <ds:schemaRef ds:uri="fb9ea31f-0ab8-44ff-80d1-5777f6d9d94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512</TotalTime>
  <Words>6576</Words>
  <Application>Microsoft Office PowerPoint</Application>
  <PresentationFormat>Custom</PresentationFormat>
  <Paragraphs>1297</Paragraphs>
  <Slides>63</Slides>
  <Notes>52</Notes>
  <HiddenSlides>2</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63</vt:i4>
      </vt:variant>
    </vt:vector>
  </HeadingPairs>
  <TitlesOfParts>
    <vt:vector size="79" baseType="lpstr">
      <vt:lpstr>Arial</vt:lpstr>
      <vt:lpstr>Calibri</vt:lpstr>
      <vt:lpstr>Calibri Light</vt:lpstr>
      <vt:lpstr>Consolas</vt:lpstr>
      <vt:lpstr>Futura Bk</vt:lpstr>
      <vt:lpstr>Helvetica35-Thin</vt:lpstr>
      <vt:lpstr>Open Sans</vt:lpstr>
      <vt:lpstr>Segoe UI</vt:lpstr>
      <vt:lpstr>Segoe UI Light</vt:lpstr>
      <vt:lpstr>Segoe UI Light (Headings)</vt:lpstr>
      <vt:lpstr>Segoe UI Semibold</vt:lpstr>
      <vt:lpstr>Segoe UI Semilight</vt:lpstr>
      <vt:lpstr>Symbol</vt:lpstr>
      <vt:lpstr>Wingdings</vt:lpstr>
      <vt:lpstr>WHITE TEMPLATE</vt:lpstr>
      <vt:lpstr>COLOR TEMPLATE</vt:lpstr>
      <vt:lpstr>Modernizing Applications with Containers and Orchestrators</vt:lpstr>
      <vt:lpstr>Module 4 - Microservices and Containers  </vt:lpstr>
      <vt:lpstr>PowerPoint Presentation</vt:lpstr>
      <vt:lpstr>Objectives</vt:lpstr>
      <vt:lpstr>Distributed Systems : Fallacies</vt:lpstr>
      <vt:lpstr>#1 The Network is Reliable</vt:lpstr>
      <vt:lpstr>#1 The Network is Reliable</vt:lpstr>
      <vt:lpstr>#2 Latency isn’t a Problem (==0)</vt:lpstr>
      <vt:lpstr>PowerPoint Presentation</vt:lpstr>
      <vt:lpstr>#2 Latency isn’t a Problem (==0)</vt:lpstr>
      <vt:lpstr>#3 Bandwidth isn’t a Problem (  )</vt:lpstr>
      <vt:lpstr>#3 Bandwidth isn’t a Problem (  )</vt:lpstr>
      <vt:lpstr>#4 Network is secure</vt:lpstr>
      <vt:lpstr>#4 Network is secure</vt:lpstr>
      <vt:lpstr>#6 The Admin will know what to do</vt:lpstr>
      <vt:lpstr>#6 The Admin will know what to do</vt:lpstr>
      <vt:lpstr>Is Microservices  Good or Bad?</vt:lpstr>
      <vt:lpstr>Microservices Architecture </vt:lpstr>
      <vt:lpstr>Microservices Architecture (Cont.) </vt:lpstr>
      <vt:lpstr>SOA and Microservices</vt:lpstr>
      <vt:lpstr>Microservices Design Patterns</vt:lpstr>
      <vt:lpstr>API Gateway</vt:lpstr>
      <vt:lpstr>API Gateway</vt:lpstr>
      <vt:lpstr>API Gateway</vt:lpstr>
      <vt:lpstr>Service Discovery </vt:lpstr>
      <vt:lpstr>Client Side Discovery</vt:lpstr>
      <vt:lpstr>Server Side Discovery</vt:lpstr>
      <vt:lpstr>Service Registry Pattern</vt:lpstr>
      <vt:lpstr>Self Service Registration</vt:lpstr>
      <vt:lpstr>3rd Party Registration</vt:lpstr>
      <vt:lpstr>Deployment Patterns</vt:lpstr>
      <vt:lpstr>Microservices Architecture </vt:lpstr>
      <vt:lpstr>Multiple Service Instances Per Host </vt:lpstr>
      <vt:lpstr>Single Service Instance Per Host</vt:lpstr>
      <vt:lpstr>Service Instance Per VM</vt:lpstr>
      <vt:lpstr>Service Instance Per Container</vt:lpstr>
      <vt:lpstr>Microservice Design Patterns Relationship</vt:lpstr>
      <vt:lpstr>Microservices  Design Patterns in  Practice</vt:lpstr>
      <vt:lpstr>PowerPoint Presentation</vt:lpstr>
      <vt:lpstr>PowerPoint Presentation</vt:lpstr>
      <vt:lpstr>PowerPoint Presentation</vt:lpstr>
      <vt:lpstr>PowerPoint Presentation</vt:lpstr>
      <vt:lpstr>PowerPoint Presentation</vt:lpstr>
      <vt:lpstr>Identifying a Domain-Model per Microservice/BoundedContext</vt:lpstr>
      <vt:lpstr>.NET microservice and container guidance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API Gateway</vt:lpstr>
      <vt:lpstr>PowerPoint Presentation</vt:lpstr>
      <vt:lpstr>API Gateway “as a service/product”</vt:lpstr>
      <vt:lpstr>PowerPoint Presentation</vt:lpstr>
      <vt:lpstr>Scaling out eShopOncontainers</vt:lpstr>
      <vt:lpstr>Microservices Real World Case Studies</vt:lpstr>
      <vt:lpstr>Microservices  -  A Case Study</vt:lpstr>
      <vt:lpstr>Microservices  -  A Case Study</vt:lpstr>
      <vt:lpstr>Microservices  -  A Case Study</vt:lpstr>
      <vt:lpstr>Demonstration:  Building Microservices with Containers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4 - Microservices and Containers</dc:title>
  <dc:subject/>
  <dc:creator>Razi Rais</dc:creator>
  <cp:keywords/>
  <dc:description/>
  <cp:lastModifiedBy>Pradeep Nair</cp:lastModifiedBy>
  <cp:revision>5</cp:revision>
  <dcterms:modified xsi:type="dcterms:W3CDTF">2021-11-24T11:54:35Z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149af759-61d5-4aa6-bd23-007f4357873c</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crtenn@microsoft.com</vt:lpwstr>
  </property>
  <property fmtid="{D5CDD505-2E9C-101B-9397-08002B2CF9AE}" pid="15" name="MSIP_Label_f42aa342-8706-4288-bd11-ebb85995028c_SetDate">
    <vt:lpwstr>2018-05-18T21:47:37.4247999Z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